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7"/>
  </p:notesMasterIdLst>
  <p:sldIdLst>
    <p:sldId id="256" r:id="rId3"/>
    <p:sldId id="260" r:id="rId4"/>
    <p:sldId id="257" r:id="rId5"/>
    <p:sldId id="262" r:id="rId6"/>
  </p:sldIdLst>
  <p:sldSz cx="9144000" cy="5143500" type="screen16x9"/>
  <p:notesSz cx="7315200" cy="9601200"/>
  <p:embeddedFontLst>
    <p:embeddedFont>
      <p:font typeface="Cambria" panose="02040503050406030204" pitchFamily="18" charset="0"/>
      <p:regular r:id="rId8"/>
      <p:bold r:id="rId9"/>
      <p:italic r:id="rId10"/>
      <p:boldItalic r:id="rId11"/>
    </p:embeddedFont>
    <p:embeddedFont>
      <p:font typeface="Open Sans" panose="020B0606030504020204" pitchFamily="3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93A50E-C085-4D9A-8D21-B9831D8AA3B6}" v="1" dt="2026-08-25T22:25:00.319"/>
  </p1510:revLst>
</p1510:revInfo>
</file>

<file path=ppt/tableStyles.xml><?xml version="1.0" encoding="utf-8"?>
<a:tblStyleLst xmlns:a="http://schemas.openxmlformats.org/drawingml/2006/main" def="{5653C9D5-F9ED-4FE6-8543-5F6ED9C39BB1}">
  <a:tblStyle styleId="{5653C9D5-F9ED-4FE6-8543-5F6ED9C39BB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418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4.fntdata"/><Relationship Id="rId24" Type="http://schemas.openxmlformats.org/officeDocument/2006/relationships/customXml" Target="../customXml/item3.xml"/><Relationship Id="rId5" Type="http://schemas.openxmlformats.org/officeDocument/2006/relationships/slide" Target="slides/slide3.xml"/><Relationship Id="rId15" Type="http://schemas.openxmlformats.org/officeDocument/2006/relationships/font" Target="fonts/font8.fntdata"/><Relationship Id="rId23" Type="http://schemas.openxmlformats.org/officeDocument/2006/relationships/customXml" Target="../customXml/item2.xml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l Githiri" userId="fe5fbd8a-3470-444f-806c-79bdafe05903" providerId="ADAL" clId="{37A69269-D35B-4E6A-80EC-319AB2001922}"/>
    <pc:docChg chg="undo custSel addSld delSld modSld sldOrd">
      <pc:chgData name="Joel Githiri" userId="fe5fbd8a-3470-444f-806c-79bdafe05903" providerId="ADAL" clId="{37A69269-D35B-4E6A-80EC-319AB2001922}" dt="2026-08-25T22:48:27.305" v="2276" actId="1076"/>
      <pc:docMkLst>
        <pc:docMk/>
      </pc:docMkLst>
      <pc:sldChg chg="addSp delSp modSp add mod setBg">
        <pc:chgData name="Joel Githiri" userId="fe5fbd8a-3470-444f-806c-79bdafe05903" providerId="ADAL" clId="{37A69269-D35B-4E6A-80EC-319AB2001922}" dt="2026-08-25T22:29:53.894" v="1260" actId="20577"/>
        <pc:sldMkLst>
          <pc:docMk/>
          <pc:sldMk cId="0" sldId="257"/>
        </pc:sldMkLst>
        <pc:spChg chg="mod">
          <ac:chgData name="Joel Githiri" userId="fe5fbd8a-3470-444f-806c-79bdafe05903" providerId="ADAL" clId="{37A69269-D35B-4E6A-80EC-319AB2001922}" dt="2026-08-25T22:29:53.894" v="1260" actId="20577"/>
          <ac:spMkLst>
            <pc:docMk/>
            <pc:sldMk cId="0" sldId="257"/>
            <ac:spMk id="3" creationId="{1A98E2F7-FD30-FC67-871F-3238F77DECA7}"/>
          </ac:spMkLst>
        </pc:spChg>
        <pc:spChg chg="mod">
          <ac:chgData name="Joel Githiri" userId="fe5fbd8a-3470-444f-806c-79bdafe05903" providerId="ADAL" clId="{37A69269-D35B-4E6A-80EC-319AB2001922}" dt="2026-08-25T22:25:13.714" v="1151" actId="20577"/>
          <ac:spMkLst>
            <pc:docMk/>
            <pc:sldMk cId="0" sldId="257"/>
            <ac:spMk id="136" creationId="{00000000-0000-0000-0000-000000000000}"/>
          </ac:spMkLst>
        </pc:spChg>
        <pc:picChg chg="del">
          <ac:chgData name="Joel Githiri" userId="fe5fbd8a-3470-444f-806c-79bdafe05903" providerId="ADAL" clId="{37A69269-D35B-4E6A-80EC-319AB2001922}" dt="2026-08-25T22:25:50.720" v="1152" actId="478"/>
          <ac:picMkLst>
            <pc:docMk/>
            <pc:sldMk cId="0" sldId="257"/>
            <ac:picMk id="4" creationId="{D897E1AC-33C5-C42A-83B8-80CDEB1D016D}"/>
          </ac:picMkLst>
        </pc:picChg>
        <pc:picChg chg="add del mod">
          <ac:chgData name="Joel Githiri" userId="fe5fbd8a-3470-444f-806c-79bdafe05903" providerId="ADAL" clId="{37A69269-D35B-4E6A-80EC-319AB2001922}" dt="2026-08-25T22:26:58.239" v="1155" actId="478"/>
          <ac:picMkLst>
            <pc:docMk/>
            <pc:sldMk cId="0" sldId="257"/>
            <ac:picMk id="7" creationId="{DF556448-10CF-68C5-2C39-0550151FCA89}"/>
          </ac:picMkLst>
        </pc:picChg>
        <pc:picChg chg="add mod">
          <ac:chgData name="Joel Githiri" userId="fe5fbd8a-3470-444f-806c-79bdafe05903" providerId="ADAL" clId="{37A69269-D35B-4E6A-80EC-319AB2001922}" dt="2026-08-25T22:27:07.610" v="1157" actId="1076"/>
          <ac:picMkLst>
            <pc:docMk/>
            <pc:sldMk cId="0" sldId="257"/>
            <ac:picMk id="9" creationId="{317D0427-AA64-9182-7A67-708C7BC9BFF6}"/>
          </ac:picMkLst>
        </pc:picChg>
      </pc:sldChg>
      <pc:sldChg chg="addSp delSp modSp mod">
        <pc:chgData name="Joel Githiri" userId="fe5fbd8a-3470-444f-806c-79bdafe05903" providerId="ADAL" clId="{37A69269-D35B-4E6A-80EC-319AB2001922}" dt="2026-08-25T22:22:44.955" v="1148" actId="20577"/>
        <pc:sldMkLst>
          <pc:docMk/>
          <pc:sldMk cId="1458401626" sldId="260"/>
        </pc:sldMkLst>
        <pc:spChg chg="mod">
          <ac:chgData name="Joel Githiri" userId="fe5fbd8a-3470-444f-806c-79bdafe05903" providerId="ADAL" clId="{37A69269-D35B-4E6A-80EC-319AB2001922}" dt="2026-08-25T22:22:44.955" v="1148" actId="20577"/>
          <ac:spMkLst>
            <pc:docMk/>
            <pc:sldMk cId="1458401626" sldId="260"/>
            <ac:spMk id="6" creationId="{B93B0D25-967C-D334-2EC8-AE2FDBEF0582}"/>
          </ac:spMkLst>
        </pc:spChg>
        <pc:picChg chg="add del mod">
          <ac:chgData name="Joel Githiri" userId="fe5fbd8a-3470-444f-806c-79bdafe05903" providerId="ADAL" clId="{37A69269-D35B-4E6A-80EC-319AB2001922}" dt="2026-08-25T22:15:17.872" v="939" actId="478"/>
          <ac:picMkLst>
            <pc:docMk/>
            <pc:sldMk cId="1458401626" sldId="260"/>
            <ac:picMk id="4" creationId="{0C380252-FA2E-04B7-F27C-7B61BF425256}"/>
          </ac:picMkLst>
        </pc:picChg>
        <pc:picChg chg="add mod">
          <ac:chgData name="Joel Githiri" userId="fe5fbd8a-3470-444f-806c-79bdafe05903" providerId="ADAL" clId="{37A69269-D35B-4E6A-80EC-319AB2001922}" dt="2026-08-25T22:16:01.522" v="950" actId="1036"/>
          <ac:picMkLst>
            <pc:docMk/>
            <pc:sldMk cId="1458401626" sldId="260"/>
            <ac:picMk id="5" creationId="{39C53E90-0609-E52E-3EC2-FCD2C63F7ACC}"/>
          </ac:picMkLst>
        </pc:picChg>
      </pc:sldChg>
      <pc:sldChg chg="addSp delSp modSp mod">
        <pc:chgData name="Joel Githiri" userId="fe5fbd8a-3470-444f-806c-79bdafe05903" providerId="ADAL" clId="{37A69269-D35B-4E6A-80EC-319AB2001922}" dt="2026-08-25T22:48:27.305" v="2276" actId="1076"/>
        <pc:sldMkLst>
          <pc:docMk/>
          <pc:sldMk cId="1604624092" sldId="262"/>
        </pc:sldMkLst>
        <pc:spChg chg="add mod">
          <ac:chgData name="Joel Githiri" userId="fe5fbd8a-3470-444f-806c-79bdafe05903" providerId="ADAL" clId="{37A69269-D35B-4E6A-80EC-319AB2001922}" dt="2026-08-25T22:48:24.117" v="2275" actId="1076"/>
          <ac:spMkLst>
            <pc:docMk/>
            <pc:sldMk cId="1604624092" sldId="262"/>
            <ac:spMk id="3" creationId="{28EB5063-1558-6E34-E0FA-B188B007A2B9}"/>
          </ac:spMkLst>
        </pc:spChg>
        <pc:spChg chg="add mod">
          <ac:chgData name="Joel Githiri" userId="fe5fbd8a-3470-444f-806c-79bdafe05903" providerId="ADAL" clId="{37A69269-D35B-4E6A-80EC-319AB2001922}" dt="2026-08-25T22:48:27.305" v="2276" actId="1076"/>
          <ac:spMkLst>
            <pc:docMk/>
            <pc:sldMk cId="1604624092" sldId="262"/>
            <ac:spMk id="7" creationId="{A2AB7BEB-71C8-9643-2084-364567F44C11}"/>
          </ac:spMkLst>
        </pc:spChg>
        <pc:spChg chg="del">
          <ac:chgData name="Joel Githiri" userId="fe5fbd8a-3470-444f-806c-79bdafe05903" providerId="ADAL" clId="{37A69269-D35B-4E6A-80EC-319AB2001922}" dt="2026-08-25T22:30:31.591" v="1262" actId="478"/>
          <ac:spMkLst>
            <pc:docMk/>
            <pc:sldMk cId="1604624092" sldId="262"/>
            <ac:spMk id="16" creationId="{6F93C3C2-2F76-82E3-010D-0279E9D46699}"/>
          </ac:spMkLst>
        </pc:spChg>
        <pc:spChg chg="mod">
          <ac:chgData name="Joel Githiri" userId="fe5fbd8a-3470-444f-806c-79bdafe05903" providerId="ADAL" clId="{37A69269-D35B-4E6A-80EC-319AB2001922}" dt="2026-08-25T22:33:40.693" v="1512" actId="20577"/>
          <ac:spMkLst>
            <pc:docMk/>
            <pc:sldMk cId="1604624092" sldId="262"/>
            <ac:spMk id="136" creationId="{1946BAA1-5114-8CCA-F8DD-2968DAFCDB6A}"/>
          </ac:spMkLst>
        </pc:spChg>
        <pc:picChg chg="del">
          <ac:chgData name="Joel Githiri" userId="fe5fbd8a-3470-444f-806c-79bdafe05903" providerId="ADAL" clId="{37A69269-D35B-4E6A-80EC-319AB2001922}" dt="2026-08-25T22:30:23.338" v="1261" actId="478"/>
          <ac:picMkLst>
            <pc:docMk/>
            <pc:sldMk cId="1604624092" sldId="262"/>
            <ac:picMk id="14" creationId="{00B23218-5EF3-FA73-0F11-4ED01B869A3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eac46a7cdc_2_75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27" name="Google Shape;127;geac46a7cdc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>
          <a:extLst>
            <a:ext uri="{FF2B5EF4-FFF2-40B4-BE49-F238E27FC236}">
              <a16:creationId xmlns:a16="http://schemas.microsoft.com/office/drawing/2014/main" id="{93D802A5-F691-3CD0-3142-D80D79881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161954f75f_0_5:notes">
            <a:extLst>
              <a:ext uri="{FF2B5EF4-FFF2-40B4-BE49-F238E27FC236}">
                <a16:creationId xmlns:a16="http://schemas.microsoft.com/office/drawing/2014/main" id="{EE1F6227-8B4D-5FC1-BCFF-6A7412CB06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33" name="Google Shape;133;g1161954f75f_0_5:notes">
            <a:extLst>
              <a:ext uri="{FF2B5EF4-FFF2-40B4-BE49-F238E27FC236}">
                <a16:creationId xmlns:a16="http://schemas.microsoft.com/office/drawing/2014/main" id="{8E8573E0-8333-47C3-CF7D-A5E2C0940B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0428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161954f75f_0_5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33" name="Google Shape;133;g1161954f75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>
          <a:extLst>
            <a:ext uri="{FF2B5EF4-FFF2-40B4-BE49-F238E27FC236}">
              <a16:creationId xmlns:a16="http://schemas.microsoft.com/office/drawing/2014/main" id="{D77BBC83-C79F-1EBF-CB89-CFFAAAEA8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161954f75f_0_5:notes">
            <a:extLst>
              <a:ext uri="{FF2B5EF4-FFF2-40B4-BE49-F238E27FC236}">
                <a16:creationId xmlns:a16="http://schemas.microsoft.com/office/drawing/2014/main" id="{4D22B2A5-DB02-8439-4BAD-50FB630514A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33" name="Google Shape;133;g1161954f75f_0_5:notes">
            <a:extLst>
              <a:ext uri="{FF2B5EF4-FFF2-40B4-BE49-F238E27FC236}">
                <a16:creationId xmlns:a16="http://schemas.microsoft.com/office/drawing/2014/main" id="{639EA3EF-80BE-DD88-9C88-8CA278328E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0076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pattFill prst="pct5">
          <a:fgClr>
            <a:srgbClr val="92D050"/>
          </a:fgClr>
          <a:bgClr>
            <a:schemeClr val="bg1">
              <a:lumMod val="95000"/>
            </a:schemeClr>
          </a:bgClr>
        </a:patt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92D050"/>
          </a:fgClr>
          <a:bgClr>
            <a:schemeClr val="bg1">
              <a:lumMod val="95000"/>
            </a:schemeClr>
          </a:bgClr>
        </a:patt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5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6018" y="48491"/>
            <a:ext cx="7051964" cy="3966728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5"/>
          <p:cNvSpPr txBox="1"/>
          <p:nvPr/>
        </p:nvSpPr>
        <p:spPr>
          <a:xfrm>
            <a:off x="1145072" y="2571750"/>
            <a:ext cx="7135091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 i="1" u="none" strike="noStrike" cap="none" dirty="0">
                <a:solidFill>
                  <a:schemeClr val="tx2">
                    <a:lumMod val="5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Championing the positive development of youth in Central Indiana</a:t>
            </a:r>
            <a:endParaRPr sz="105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8D5766-F073-64E5-FAE9-9A0E0A995EDC}"/>
              </a:ext>
            </a:extLst>
          </p:cNvPr>
          <p:cNvSpPr txBox="1"/>
          <p:nvPr/>
        </p:nvSpPr>
        <p:spPr>
          <a:xfrm>
            <a:off x="2486554" y="2929540"/>
            <a:ext cx="4452128" cy="95410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Finance Committee Presentation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6002EC2A-4BF6-3A7B-BC70-570ABEC47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>
            <a:extLst>
              <a:ext uri="{FF2B5EF4-FFF2-40B4-BE49-F238E27FC236}">
                <a16:creationId xmlns:a16="http://schemas.microsoft.com/office/drawing/2014/main" id="{D5086A7B-2BD3-F175-034D-67C00DE9A5D9}"/>
              </a:ext>
            </a:extLst>
          </p:cNvPr>
          <p:cNvSpPr txBox="1"/>
          <p:nvPr/>
        </p:nvSpPr>
        <p:spPr>
          <a:xfrm>
            <a:off x="64076" y="44070"/>
            <a:ext cx="597304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0063BE"/>
                </a:solidFill>
                <a:latin typeface="Cambria"/>
                <a:ea typeface="Cambria"/>
                <a:cs typeface="Cambria"/>
                <a:sym typeface="Cambria"/>
              </a:rPr>
              <a:t>2026 Financials</a:t>
            </a:r>
            <a:endParaRPr sz="2400" b="1" dirty="0">
              <a:solidFill>
                <a:srgbClr val="0063BE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" name="Google Shape;146;p27">
            <a:extLst>
              <a:ext uri="{FF2B5EF4-FFF2-40B4-BE49-F238E27FC236}">
                <a16:creationId xmlns:a16="http://schemas.microsoft.com/office/drawing/2014/main" id="{B93B0D25-967C-D334-2EC8-AE2FDBEF0582}"/>
              </a:ext>
            </a:extLst>
          </p:cNvPr>
          <p:cNvSpPr txBox="1"/>
          <p:nvPr/>
        </p:nvSpPr>
        <p:spPr>
          <a:xfrm>
            <a:off x="5819408" y="968185"/>
            <a:ext cx="2972523" cy="34167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u="sng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Financial Statement Notes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sz="800"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111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Wingdings" panose="05000000000000000000" pitchFamily="2" charset="2"/>
              <a:buChar char="v"/>
            </a:pPr>
            <a:r>
              <a:rPr lang="en-US" sz="105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Grant Income is favorable to budget due to recognizing actual revenue over 8 months instead of 12 for the Summer Youth Program (SYP)</a:t>
            </a:r>
          </a:p>
          <a:p>
            <a:pPr marL="3111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Wingdings" panose="05000000000000000000" pitchFamily="2" charset="2"/>
              <a:buChar char="v"/>
            </a:pPr>
            <a:endParaRPr lang="en-US" sz="105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111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Wingdings" panose="05000000000000000000" pitchFamily="2" charset="2"/>
              <a:buChar char="v"/>
            </a:pPr>
            <a:r>
              <a:rPr lang="en-US" sz="105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Contract income below budget due to delays with Glick and delayed payments from the City.</a:t>
            </a:r>
          </a:p>
          <a:p>
            <a:pPr marL="3111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Wingdings" panose="05000000000000000000" pitchFamily="2" charset="2"/>
              <a:buChar char="v"/>
            </a:pPr>
            <a:endParaRPr lang="en-US" sz="105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111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Wingdings" panose="05000000000000000000" pitchFamily="2" charset="2"/>
              <a:buChar char="v"/>
            </a:pPr>
            <a:r>
              <a:rPr lang="en" sz="105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Both Program and Advertising expenses are unfavorable to budget July due to the recognition of expenses (i.e. SYP) as incurred as opposed to over 12 months.</a:t>
            </a:r>
          </a:p>
          <a:p>
            <a:pPr marL="3111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Wingdings" panose="05000000000000000000" pitchFamily="2" charset="2"/>
              <a:buChar char="v"/>
            </a:pPr>
            <a:endParaRPr lang="en" sz="105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111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Wingdings" panose="05000000000000000000" pitchFamily="2" charset="2"/>
              <a:buChar char="v"/>
            </a:pPr>
            <a:r>
              <a:rPr lang="en" sz="105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Generally speaking, budget variances due to timing are expected to align toward the end of the fiscal year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460630-D0BC-9913-D368-8CA8B82FE4D4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050597" y="4869656"/>
            <a:ext cx="3086100" cy="273844"/>
          </a:xfrm>
        </p:spPr>
        <p:txBody>
          <a:bodyPr/>
          <a:lstStyle/>
          <a:p>
            <a:r>
              <a:rPr lang="en-US" dirty="0"/>
              <a:t>MCCOY - Finance Committee Update</a:t>
            </a:r>
          </a:p>
        </p:txBody>
      </p:sp>
      <p:pic>
        <p:nvPicPr>
          <p:cNvPr id="7" name="Picture 6" descr="A yellow logo with a person holding a trophy&#10;&#10;AI-generated content may be incorrect.">
            <a:extLst>
              <a:ext uri="{FF2B5EF4-FFF2-40B4-BE49-F238E27FC236}">
                <a16:creationId xmlns:a16="http://schemas.microsoft.com/office/drawing/2014/main" id="{505F67F7-63A0-A671-A783-3A2E10ABA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828" y="4531765"/>
            <a:ext cx="1119743" cy="5093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C53E90-0609-E52E-3EC2-FCD2C63F7A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182" y="452607"/>
            <a:ext cx="4294828" cy="445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01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/>
          <p:nvPr/>
        </p:nvSpPr>
        <p:spPr>
          <a:xfrm>
            <a:off x="142009" y="74685"/>
            <a:ext cx="597304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0063BE"/>
                </a:solidFill>
                <a:latin typeface="Cambria"/>
                <a:ea typeface="Cambria"/>
                <a:cs typeface="Cambria"/>
                <a:sym typeface="Cambria"/>
              </a:rPr>
              <a:t>2026 Financials</a:t>
            </a:r>
            <a:endParaRPr sz="2400" b="1" dirty="0">
              <a:solidFill>
                <a:srgbClr val="0063BE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0" name="Google Shape;140;p26"/>
          <p:cNvSpPr txBox="1"/>
          <p:nvPr/>
        </p:nvSpPr>
        <p:spPr>
          <a:xfrm>
            <a:off x="5986899" y="161587"/>
            <a:ext cx="2880011" cy="1508046"/>
          </a:xfrm>
          <a:prstGeom prst="rect">
            <a:avLst/>
          </a:prstGeom>
          <a:solidFill>
            <a:schemeClr val="tx2">
              <a:lumMod val="90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b="1" u="sng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Key Terms</a:t>
            </a:r>
            <a:endParaRPr sz="200"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" sz="1000" b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Accounts Receivable</a:t>
            </a:r>
            <a:r>
              <a:rPr lang="en" sz="10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 – </a:t>
            </a:r>
            <a:r>
              <a:rPr lang="en" sz="10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Invoices MCCOY has sent and awaiting payment</a:t>
            </a: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" sz="1000" b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Deferred Revenue </a:t>
            </a:r>
            <a:r>
              <a:rPr lang="en" sz="10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– </a:t>
            </a:r>
            <a:r>
              <a:rPr lang="en" sz="10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Represents cash </a:t>
            </a:r>
            <a:r>
              <a:rPr lang="en-US" sz="10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received </a:t>
            </a:r>
            <a:r>
              <a:rPr lang="en" sz="10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from specific grants where MCCOY has yet to fulfill the obligation</a:t>
            </a: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" sz="1000" b="1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ROU Asset/Lease Liability </a:t>
            </a:r>
            <a:r>
              <a:rPr lang="en" sz="10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– Accounting concept reflecting value of current lease. Nets to $0 on statements</a:t>
            </a: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endParaRPr lang="en"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40;p26">
            <a:extLst>
              <a:ext uri="{FF2B5EF4-FFF2-40B4-BE49-F238E27FC236}">
                <a16:creationId xmlns:a16="http://schemas.microsoft.com/office/drawing/2014/main" id="{1A98E2F7-FD30-FC67-871F-3238F77DECA7}"/>
              </a:ext>
            </a:extLst>
          </p:cNvPr>
          <p:cNvSpPr txBox="1"/>
          <p:nvPr/>
        </p:nvSpPr>
        <p:spPr>
          <a:xfrm>
            <a:off x="6000752" y="1945646"/>
            <a:ext cx="2880011" cy="24555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u="sng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Notes to the Financials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"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09550" indent="-171450">
              <a:buClr>
                <a:schemeClr val="dk1"/>
              </a:buClr>
              <a:buSzPts val="1200"/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Cash balances continue to be healthy, eclipsing $1.5M as of the end of October</a:t>
            </a:r>
          </a:p>
          <a:p>
            <a:pPr marL="209550" indent="-171450">
              <a:buClr>
                <a:schemeClr val="dk1"/>
              </a:buClr>
              <a:buSzPts val="1200"/>
              <a:buFont typeface="Wingdings" panose="05000000000000000000" pitchFamily="2" charset="2"/>
              <a:buChar char="v"/>
            </a:pPr>
            <a:endParaRPr lang="en-US" sz="11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8100">
              <a:buClr>
                <a:schemeClr val="dk1"/>
              </a:buClr>
              <a:buSzPts val="1200"/>
            </a:pPr>
            <a:endParaRPr lang="en-US" sz="11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09550" indent="-171450">
              <a:buClr>
                <a:schemeClr val="dk1"/>
              </a:buClr>
              <a:buSzPts val="1200"/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The accounts </a:t>
            </a:r>
            <a:r>
              <a:rPr lang="en-US" sz="1100" dirty="0" err="1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recievable</a:t>
            </a: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 balance reflects funds we are awaiting from grantors</a:t>
            </a:r>
          </a:p>
          <a:p>
            <a:pPr marL="38100">
              <a:buClr>
                <a:schemeClr val="dk1"/>
              </a:buClr>
              <a:buSzPts val="1200"/>
            </a:pPr>
            <a:endParaRPr lang="en-US" sz="11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8100">
              <a:buClr>
                <a:schemeClr val="dk1"/>
              </a:buClr>
              <a:buSzPts val="1200"/>
            </a:pPr>
            <a:endParaRPr lang="en-US" sz="11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095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Deferred Revenue balance consists primarily of unused awards from Lilly Endowment and United Way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CA24B-EABC-3F2B-56C5-93EA648BB13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MCCOY - Finance Committee Update</a:t>
            </a:r>
          </a:p>
        </p:txBody>
      </p:sp>
      <p:pic>
        <p:nvPicPr>
          <p:cNvPr id="6" name="Picture 5" descr="A yellow logo with a person holding a trophy&#10;&#10;AI-generated content may be incorrect.">
            <a:extLst>
              <a:ext uri="{FF2B5EF4-FFF2-40B4-BE49-F238E27FC236}">
                <a16:creationId xmlns:a16="http://schemas.microsoft.com/office/drawing/2014/main" id="{2182C1F5-7BFB-E4CC-40EE-E4A924323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828" y="4531765"/>
            <a:ext cx="1119743" cy="5093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7D0427-AA64-9182-7A67-708C7BC9BF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62" y="665409"/>
            <a:ext cx="4829175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593DA9E8-5C70-9E7F-D02B-939CD0936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>
            <a:extLst>
              <a:ext uri="{FF2B5EF4-FFF2-40B4-BE49-F238E27FC236}">
                <a16:creationId xmlns:a16="http://schemas.microsoft.com/office/drawing/2014/main" id="{1946BAA1-5114-8CCA-F8DD-2968DAFCDB6A}"/>
              </a:ext>
            </a:extLst>
          </p:cNvPr>
          <p:cNvSpPr txBox="1"/>
          <p:nvPr/>
        </p:nvSpPr>
        <p:spPr>
          <a:xfrm>
            <a:off x="1430482" y="102393"/>
            <a:ext cx="597304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63BE"/>
                </a:solidFill>
                <a:latin typeface="Cambria"/>
                <a:ea typeface="Cambria"/>
                <a:cs typeface="Cambria"/>
                <a:sym typeface="Cambria"/>
              </a:rPr>
              <a:t>Other Finance Items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8E128-EC22-91C6-3202-AFB0FCE24E2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MCCOY - Finance Committee Update</a:t>
            </a:r>
          </a:p>
        </p:txBody>
      </p:sp>
      <p:pic>
        <p:nvPicPr>
          <p:cNvPr id="6" name="Picture 5" descr="A yellow logo with a person holding a trophy&#10;&#10;AI-generated content may be incorrect.">
            <a:extLst>
              <a:ext uri="{FF2B5EF4-FFF2-40B4-BE49-F238E27FC236}">
                <a16:creationId xmlns:a16="http://schemas.microsoft.com/office/drawing/2014/main" id="{874920D3-A120-307B-EC96-60F307BDA5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828" y="4531765"/>
            <a:ext cx="1119743" cy="509341"/>
          </a:xfrm>
          <a:prstGeom prst="rect">
            <a:avLst/>
          </a:prstGeom>
        </p:spPr>
      </p:pic>
      <p:sp>
        <p:nvSpPr>
          <p:cNvPr id="3" name="Google Shape;140;p26">
            <a:extLst>
              <a:ext uri="{FF2B5EF4-FFF2-40B4-BE49-F238E27FC236}">
                <a16:creationId xmlns:a16="http://schemas.microsoft.com/office/drawing/2014/main" id="{28EB5063-1558-6E34-E0FA-B188B007A2B9}"/>
              </a:ext>
            </a:extLst>
          </p:cNvPr>
          <p:cNvSpPr txBox="1"/>
          <p:nvPr/>
        </p:nvSpPr>
        <p:spPr>
          <a:xfrm>
            <a:off x="610941" y="896017"/>
            <a:ext cx="3684161" cy="3238101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u="sng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2026 Budget Update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"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09550" indent="-171450">
              <a:buClr>
                <a:schemeClr val="dk1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The original approved budget contained formula inconsistencies and was not fully aligned with the 2026 deferred revenue schedule – resulting in an actual deficit of $85.3K.</a:t>
            </a:r>
          </a:p>
          <a:p>
            <a:pPr marL="209550" indent="-171450">
              <a:buClr>
                <a:schemeClr val="dk1"/>
              </a:buClr>
              <a:buSzPts val="1200"/>
              <a:buFont typeface="Wingdings" panose="05000000000000000000" pitchFamily="2" charset="2"/>
              <a:buChar char="§"/>
            </a:pPr>
            <a:endParaRPr lang="en-US" sz="11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09550" indent="-171450">
              <a:buClr>
                <a:schemeClr val="dk1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These items have been corrected, and an updated budget has been reviewed by the Finance Committee</a:t>
            </a:r>
          </a:p>
          <a:p>
            <a:pPr marL="209550" indent="-171450">
              <a:buClr>
                <a:schemeClr val="dk1"/>
              </a:buClr>
              <a:buSzPts val="1200"/>
              <a:buFont typeface="Wingdings" panose="05000000000000000000" pitchFamily="2" charset="2"/>
              <a:buChar char="§"/>
            </a:pPr>
            <a:endParaRPr lang="en-US" sz="11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8100">
              <a:buClr>
                <a:schemeClr val="dk1"/>
              </a:buClr>
              <a:buSzPts val="1200"/>
            </a:pPr>
            <a:r>
              <a:rPr lang="en-US" sz="11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 As a result of these updates:</a:t>
            </a:r>
          </a:p>
          <a:p>
            <a:pPr marL="209550" lvl="8" indent="-171450">
              <a:buClr>
                <a:schemeClr val="dk1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The corrected budget totals a deficit of $39.5K</a:t>
            </a:r>
          </a:p>
          <a:p>
            <a:pPr marL="209550" lvl="8" indent="-171450">
              <a:buClr>
                <a:schemeClr val="dk1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Expenses will continue to be monitored throughout the remainder of the year with the goal of reducing the deficit as close to $0 as possible</a:t>
            </a:r>
          </a:p>
          <a:p>
            <a:pPr marL="209550" lvl="8" indent="-171450">
              <a:buClr>
                <a:schemeClr val="dk1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1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NOTE: </a:t>
            </a: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MCCOY has had significant budget surpluses the last 2 fiscal years which will help shoulder any modest 2026 deficit</a:t>
            </a:r>
          </a:p>
        </p:txBody>
      </p:sp>
      <p:sp>
        <p:nvSpPr>
          <p:cNvPr id="7" name="Google Shape;140;p26">
            <a:extLst>
              <a:ext uri="{FF2B5EF4-FFF2-40B4-BE49-F238E27FC236}">
                <a16:creationId xmlns:a16="http://schemas.microsoft.com/office/drawing/2014/main" id="{A2AB7BEB-71C8-9643-2084-364567F44C11}"/>
              </a:ext>
            </a:extLst>
          </p:cNvPr>
          <p:cNvSpPr txBox="1"/>
          <p:nvPr/>
        </p:nvSpPr>
        <p:spPr>
          <a:xfrm>
            <a:off x="4848898" y="899834"/>
            <a:ext cx="3684161" cy="151877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u="sng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2025 Form 990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"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09550" indent="-171450">
              <a:buClr>
                <a:schemeClr val="dk1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The Finance Committee has reviewed and approved MCCOY’s Form 990, and it has now been filed by our accountants. </a:t>
            </a:r>
          </a:p>
          <a:p>
            <a:pPr marL="38100">
              <a:buClr>
                <a:schemeClr val="dk1"/>
              </a:buClr>
              <a:buSzPts val="1200"/>
            </a:pPr>
            <a:endParaRPr lang="en-US" sz="11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09550" indent="-171450">
              <a:buClr>
                <a:schemeClr val="dk1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A copy has been uploaded to the Board Portal.</a:t>
            </a:r>
          </a:p>
        </p:txBody>
      </p:sp>
    </p:spTree>
    <p:extLst>
      <p:ext uri="{BB962C8B-B14F-4D97-AF65-F5344CB8AC3E}">
        <p14:creationId xmlns:p14="http://schemas.microsoft.com/office/powerpoint/2010/main" val="160462409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1525F783FE534BB3E7C7AD1D3C2C17" ma:contentTypeVersion="18" ma:contentTypeDescription="Create a new document." ma:contentTypeScope="" ma:versionID="aa305a27cef5c3556400f1f30e02564d">
  <xsd:schema xmlns:xsd="http://www.w3.org/2001/XMLSchema" xmlns:xs="http://www.w3.org/2001/XMLSchema" xmlns:p="http://schemas.microsoft.com/office/2006/metadata/properties" xmlns:ns2="f0d5edce-8ea1-4494-9d99-c32edd3ac741" xmlns:ns3="3af2847b-6d1f-477f-8e98-8d0dbb30a73d" targetNamespace="http://schemas.microsoft.com/office/2006/metadata/properties" ma:root="true" ma:fieldsID="a9554455d6156d5a7d273cbb339f94a1" ns2:_="" ns3:_="">
    <xsd:import namespace="f0d5edce-8ea1-4494-9d99-c32edd3ac741"/>
    <xsd:import namespace="3af2847b-6d1f-477f-8e98-8d0dbb30a7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5edce-8ea1-4494-9d99-c32edd3ac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0085c1c-802b-4ee0-aab6-64372167bc6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f2847b-6d1f-477f-8e98-8d0dbb30a73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f7db3f7-8ce9-4154-9bd9-2b4f77e070d7}" ma:internalName="TaxCatchAll" ma:showField="CatchAllData" ma:web="3af2847b-6d1f-477f-8e98-8d0dbb30a7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af2847b-6d1f-477f-8e98-8d0dbb30a73d" xsi:nil="true"/>
    <lcf76f155ced4ddcb4097134ff3c332f xmlns="f0d5edce-8ea1-4494-9d99-c32edd3ac7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97D0A1A-730B-4956-8FAB-7BDE3A010C56}"/>
</file>

<file path=customXml/itemProps2.xml><?xml version="1.0" encoding="utf-8"?>
<ds:datastoreItem xmlns:ds="http://schemas.openxmlformats.org/officeDocument/2006/customXml" ds:itemID="{95E27289-5986-49C9-9263-ADD095D0DD1D}"/>
</file>

<file path=customXml/itemProps3.xml><?xml version="1.0" encoding="utf-8"?>
<ds:datastoreItem xmlns:ds="http://schemas.openxmlformats.org/officeDocument/2006/customXml" ds:itemID="{7811DE25-70B9-4CA1-B8FA-E4B245426F3F}"/>
</file>

<file path=docProps/app.xml><?xml version="1.0" encoding="utf-8"?>
<Properties xmlns="http://schemas.openxmlformats.org/officeDocument/2006/extended-properties" xmlns:vt="http://schemas.openxmlformats.org/officeDocument/2006/docPropsVTypes">
  <TotalTime>2569</TotalTime>
  <Words>369</Words>
  <Application>Microsoft Office PowerPoint</Application>
  <PresentationFormat>On-screen Show (16:9)</PresentationFormat>
  <Paragraphs>45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Calibri</vt:lpstr>
      <vt:lpstr>Calibri Light</vt:lpstr>
      <vt:lpstr>Arial</vt:lpstr>
      <vt:lpstr>Cambria</vt:lpstr>
      <vt:lpstr>Wingdings</vt:lpstr>
      <vt:lpstr>Open Sans</vt:lpstr>
      <vt:lpstr>Simple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Joel Githiri</dc:creator>
  <cp:lastModifiedBy>Joel Githiri</cp:lastModifiedBy>
  <cp:revision>6</cp:revision>
  <dcterms:modified xsi:type="dcterms:W3CDTF">2026-08-25T22:48:29Z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0x010100E71525F783FE534BB3E7C7AD1D3C2C17</vt:lpwstr>
  </property>
</Properties>
</file>