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58AF41-48AD-4AFC-A8F1-90421A30B06C}" v="2" dt="2026-02-24T16:59:21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208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Coit" userId="0f3ca42f-74d2-4585-a65c-4c326252020b" providerId="ADAL" clId="{A68B2BBF-E046-4656-9E39-7612F19D608B}"/>
    <pc:docChg chg="custSel delSld modSld">
      <pc:chgData name="Elizabeth Coit" userId="0f3ca42f-74d2-4585-a65c-4c326252020b" providerId="ADAL" clId="{A68B2BBF-E046-4656-9E39-7612F19D608B}" dt="2026-02-24T17:13:39.855" v="695" actId="14100"/>
      <pc:docMkLst>
        <pc:docMk/>
      </pc:docMkLst>
      <pc:sldChg chg="del">
        <pc:chgData name="Elizabeth Coit" userId="0f3ca42f-74d2-4585-a65c-4c326252020b" providerId="ADAL" clId="{A68B2BBF-E046-4656-9E39-7612F19D608B}" dt="2026-02-24T16:12:33.813" v="5" actId="47"/>
        <pc:sldMkLst>
          <pc:docMk/>
          <pc:sldMk cId="3971873826" sldId="256"/>
        </pc:sldMkLst>
      </pc:sldChg>
      <pc:sldChg chg="addSp delSp modSp mod">
        <pc:chgData name="Elizabeth Coit" userId="0f3ca42f-74d2-4585-a65c-4c326252020b" providerId="ADAL" clId="{A68B2BBF-E046-4656-9E39-7612F19D608B}" dt="2026-02-24T17:13:39.855" v="695" actId="14100"/>
        <pc:sldMkLst>
          <pc:docMk/>
          <pc:sldMk cId="1307823973" sldId="257"/>
        </pc:sldMkLst>
        <pc:spChg chg="mod">
          <ac:chgData name="Elizabeth Coit" userId="0f3ca42f-74d2-4585-a65c-4c326252020b" providerId="ADAL" clId="{A68B2BBF-E046-4656-9E39-7612F19D608B}" dt="2026-02-24T16:19:33.627" v="324" actId="1035"/>
          <ac:spMkLst>
            <pc:docMk/>
            <pc:sldMk cId="1307823973" sldId="257"/>
            <ac:spMk id="7" creationId="{0E48B9AA-7981-7146-5E27-BEE2D6BF5339}"/>
          </ac:spMkLst>
        </pc:spChg>
        <pc:spChg chg="mod">
          <ac:chgData name="Elizabeth Coit" userId="0f3ca42f-74d2-4585-a65c-4c326252020b" providerId="ADAL" clId="{A68B2BBF-E046-4656-9E39-7612F19D608B}" dt="2026-02-24T17:00:30.207" v="683" actId="207"/>
          <ac:spMkLst>
            <pc:docMk/>
            <pc:sldMk cId="1307823973" sldId="257"/>
            <ac:spMk id="8" creationId="{584E112C-A171-34E5-CE6A-FDA0F2C44802}"/>
          </ac:spMkLst>
        </pc:spChg>
        <pc:spChg chg="mod">
          <ac:chgData name="Elizabeth Coit" userId="0f3ca42f-74d2-4585-a65c-4c326252020b" providerId="ADAL" clId="{A68B2BBF-E046-4656-9E39-7612F19D608B}" dt="2026-02-24T17:00:33.692" v="684" actId="207"/>
          <ac:spMkLst>
            <pc:docMk/>
            <pc:sldMk cId="1307823973" sldId="257"/>
            <ac:spMk id="9" creationId="{7AC42375-9907-7332-46E7-A112AA7D93AA}"/>
          </ac:spMkLst>
        </pc:spChg>
        <pc:spChg chg="mod">
          <ac:chgData name="Elizabeth Coit" userId="0f3ca42f-74d2-4585-a65c-4c326252020b" providerId="ADAL" clId="{A68B2BBF-E046-4656-9E39-7612F19D608B}" dt="2026-02-24T16:59:40.533" v="678" actId="20577"/>
          <ac:spMkLst>
            <pc:docMk/>
            <pc:sldMk cId="1307823973" sldId="257"/>
            <ac:spMk id="11" creationId="{B6BA6A4B-E929-ED7E-EF94-C3DCB036C11C}"/>
          </ac:spMkLst>
        </pc:spChg>
        <pc:spChg chg="mod">
          <ac:chgData name="Elizabeth Coit" userId="0f3ca42f-74d2-4585-a65c-4c326252020b" providerId="ADAL" clId="{A68B2BBF-E046-4656-9E39-7612F19D608B}" dt="2026-02-24T17:13:39.855" v="695" actId="14100"/>
          <ac:spMkLst>
            <pc:docMk/>
            <pc:sldMk cId="1307823973" sldId="257"/>
            <ac:spMk id="12" creationId="{D65EF7C1-7B19-91FE-EB72-E05D3F7D1400}"/>
          </ac:spMkLst>
        </pc:spChg>
        <pc:spChg chg="mod">
          <ac:chgData name="Elizabeth Coit" userId="0f3ca42f-74d2-4585-a65c-4c326252020b" providerId="ADAL" clId="{A68B2BBF-E046-4656-9E39-7612F19D608B}" dt="2026-02-24T17:13:12.148" v="692" actId="20577"/>
          <ac:spMkLst>
            <pc:docMk/>
            <pc:sldMk cId="1307823973" sldId="257"/>
            <ac:spMk id="13" creationId="{DDBDC930-202B-FB7A-EF20-9AD7F77BA277}"/>
          </ac:spMkLst>
        </pc:spChg>
        <pc:spChg chg="del">
          <ac:chgData name="Elizabeth Coit" userId="0f3ca42f-74d2-4585-a65c-4c326252020b" providerId="ADAL" clId="{A68B2BBF-E046-4656-9E39-7612F19D608B}" dt="2026-02-24T16:26:58.068" v="467" actId="478"/>
          <ac:spMkLst>
            <pc:docMk/>
            <pc:sldMk cId="1307823973" sldId="257"/>
            <ac:spMk id="17" creationId="{20956767-21F7-02A5-B348-49E841BD1FB5}"/>
          </ac:spMkLst>
        </pc:spChg>
        <pc:spChg chg="del">
          <ac:chgData name="Elizabeth Coit" userId="0f3ca42f-74d2-4585-a65c-4c326252020b" providerId="ADAL" clId="{A68B2BBF-E046-4656-9E39-7612F19D608B}" dt="2026-02-24T16:27:00.805" v="468" actId="478"/>
          <ac:spMkLst>
            <pc:docMk/>
            <pc:sldMk cId="1307823973" sldId="257"/>
            <ac:spMk id="19" creationId="{8BAE8CA6-5629-2C50-F03C-3231022A522A}"/>
          </ac:spMkLst>
        </pc:spChg>
        <pc:spChg chg="del">
          <ac:chgData name="Elizabeth Coit" userId="0f3ca42f-74d2-4585-a65c-4c326252020b" providerId="ADAL" clId="{A68B2BBF-E046-4656-9E39-7612F19D608B}" dt="2026-02-24T16:26:55.402" v="464" actId="478"/>
          <ac:spMkLst>
            <pc:docMk/>
            <pc:sldMk cId="1307823973" sldId="257"/>
            <ac:spMk id="20" creationId="{204B1C41-32CD-1474-96D1-8CA145FB69E4}"/>
          </ac:spMkLst>
        </pc:spChg>
        <pc:spChg chg="del">
          <ac:chgData name="Elizabeth Coit" userId="0f3ca42f-74d2-4585-a65c-4c326252020b" providerId="ADAL" clId="{A68B2BBF-E046-4656-9E39-7612F19D608B}" dt="2026-02-24T16:26:56.194" v="465" actId="478"/>
          <ac:spMkLst>
            <pc:docMk/>
            <pc:sldMk cId="1307823973" sldId="257"/>
            <ac:spMk id="21" creationId="{B2F8961D-8CAE-289F-C31C-FFD3C10137A5}"/>
          </ac:spMkLst>
        </pc:spChg>
        <pc:spChg chg="del">
          <ac:chgData name="Elizabeth Coit" userId="0f3ca42f-74d2-4585-a65c-4c326252020b" providerId="ADAL" clId="{A68B2BBF-E046-4656-9E39-7612F19D608B}" dt="2026-02-24T16:26:57.115" v="466" actId="478"/>
          <ac:spMkLst>
            <pc:docMk/>
            <pc:sldMk cId="1307823973" sldId="257"/>
            <ac:spMk id="22" creationId="{E1A58325-485A-6F53-A313-7D372190A032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3" creationId="{C2341040-C6F5-1F63-0589-8552FC393054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4" creationId="{CCECDFCB-A8F6-EE8C-6F73-ECD88F9AF1B2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5" creationId="{03AA73D8-A3FF-16AF-8D27-AE8696A1599E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6" creationId="{B7439381-71E7-A12D-969C-FE3069ADDCC2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7" creationId="{DA96A88C-F08A-4C27-F3FC-2BE7A40D946C}"/>
          </ac:spMkLst>
        </pc:spChg>
        <pc:spChg chg="mod">
          <ac:chgData name="Elizabeth Coit" userId="0f3ca42f-74d2-4585-a65c-4c326252020b" providerId="ADAL" clId="{A68B2BBF-E046-4656-9E39-7612F19D608B}" dt="2026-02-24T16:59:21.929" v="667" actId="164"/>
          <ac:spMkLst>
            <pc:docMk/>
            <pc:sldMk cId="1307823973" sldId="257"/>
            <ac:spMk id="28" creationId="{63E1AF66-8559-2FF6-2FAD-DD7DAD08ECEA}"/>
          </ac:spMkLst>
        </pc:spChg>
        <pc:spChg chg="mod">
          <ac:chgData name="Elizabeth Coit" userId="0f3ca42f-74d2-4585-a65c-4c326252020b" providerId="ADAL" clId="{A68B2BBF-E046-4656-9E39-7612F19D608B}" dt="2026-02-24T17:13:35.572" v="694" actId="14100"/>
          <ac:spMkLst>
            <pc:docMk/>
            <pc:sldMk cId="1307823973" sldId="257"/>
            <ac:spMk id="29" creationId="{E2D97CB8-3599-FE0A-6FF5-B869F70C6F9E}"/>
          </ac:spMkLst>
        </pc:spChg>
        <pc:spChg chg="mod">
          <ac:chgData name="Elizabeth Coit" userId="0f3ca42f-74d2-4585-a65c-4c326252020b" providerId="ADAL" clId="{A68B2BBF-E046-4656-9E39-7612F19D608B}" dt="2026-02-24T17:13:32.838" v="693" actId="14100"/>
          <ac:spMkLst>
            <pc:docMk/>
            <pc:sldMk cId="1307823973" sldId="257"/>
            <ac:spMk id="30" creationId="{3850F251-327E-C966-E016-4C01A6DD9577}"/>
          </ac:spMkLst>
        </pc:spChg>
        <pc:spChg chg="mod">
          <ac:chgData name="Elizabeth Coit" userId="0f3ca42f-74d2-4585-a65c-4c326252020b" providerId="ADAL" clId="{A68B2BBF-E046-4656-9E39-7612F19D608B}" dt="2026-02-24T16:26:32.718" v="462" actId="1076"/>
          <ac:spMkLst>
            <pc:docMk/>
            <pc:sldMk cId="1307823973" sldId="257"/>
            <ac:spMk id="31" creationId="{72155473-7BF5-2396-51A1-E539D03F7879}"/>
          </ac:spMkLst>
        </pc:spChg>
        <pc:spChg chg="mod">
          <ac:chgData name="Elizabeth Coit" userId="0f3ca42f-74d2-4585-a65c-4c326252020b" providerId="ADAL" clId="{A68B2BBF-E046-4656-9E39-7612F19D608B}" dt="2026-02-24T16:32:29.424" v="497" actId="207"/>
          <ac:spMkLst>
            <pc:docMk/>
            <pc:sldMk cId="1307823973" sldId="257"/>
            <ac:spMk id="32" creationId="{863C40C0-7101-A77E-2F15-7827AAC7A1DB}"/>
          </ac:spMkLst>
        </pc:spChg>
        <pc:spChg chg="mod">
          <ac:chgData name="Elizabeth Coit" userId="0f3ca42f-74d2-4585-a65c-4c326252020b" providerId="ADAL" clId="{A68B2BBF-E046-4656-9E39-7612F19D608B}" dt="2026-02-24T16:32:18.741" v="496" actId="207"/>
          <ac:spMkLst>
            <pc:docMk/>
            <pc:sldMk cId="1307823973" sldId="257"/>
            <ac:spMk id="33" creationId="{75FE17E9-6AE0-65EB-4283-1D98FBB752F8}"/>
          </ac:spMkLst>
        </pc:spChg>
        <pc:spChg chg="mod">
          <ac:chgData name="Elizabeth Coit" userId="0f3ca42f-74d2-4585-a65c-4c326252020b" providerId="ADAL" clId="{A68B2BBF-E046-4656-9E39-7612F19D608B}" dt="2026-02-24T17:00:52.091" v="685" actId="113"/>
          <ac:spMkLst>
            <pc:docMk/>
            <pc:sldMk cId="1307823973" sldId="257"/>
            <ac:spMk id="34" creationId="{14BAC994-81BF-E718-60AA-62DAFBED9978}"/>
          </ac:spMkLst>
        </pc:spChg>
        <pc:spChg chg="mod">
          <ac:chgData name="Elizabeth Coit" userId="0f3ca42f-74d2-4585-a65c-4c326252020b" providerId="ADAL" clId="{A68B2BBF-E046-4656-9E39-7612F19D608B}" dt="2026-02-24T16:27:08.193" v="469" actId="1076"/>
          <ac:spMkLst>
            <pc:docMk/>
            <pc:sldMk cId="1307823973" sldId="257"/>
            <ac:spMk id="35" creationId="{73E0B818-506C-267E-8B48-84B757DACA62}"/>
          </ac:spMkLst>
        </pc:spChg>
        <pc:spChg chg="del">
          <ac:chgData name="Elizabeth Coit" userId="0f3ca42f-74d2-4585-a65c-4c326252020b" providerId="ADAL" clId="{A68B2BBF-E046-4656-9E39-7612F19D608B}" dt="2026-02-24T16:27:16.819" v="470" actId="478"/>
          <ac:spMkLst>
            <pc:docMk/>
            <pc:sldMk cId="1307823973" sldId="257"/>
            <ac:spMk id="36" creationId="{720C9145-6C46-F5C1-2E5B-2A6AB5F0A975}"/>
          </ac:spMkLst>
        </pc:spChg>
        <pc:spChg chg="del">
          <ac:chgData name="Elizabeth Coit" userId="0f3ca42f-74d2-4585-a65c-4c326252020b" providerId="ADAL" clId="{A68B2BBF-E046-4656-9E39-7612F19D608B}" dt="2026-02-24T16:27:18.011" v="471" actId="478"/>
          <ac:spMkLst>
            <pc:docMk/>
            <pc:sldMk cId="1307823973" sldId="257"/>
            <ac:spMk id="37" creationId="{DB349250-87C6-4C1D-7787-8AFA8752742C}"/>
          </ac:spMkLst>
        </pc:spChg>
        <pc:spChg chg="mod">
          <ac:chgData name="Elizabeth Coit" userId="0f3ca42f-74d2-4585-a65c-4c326252020b" providerId="ADAL" clId="{A68B2BBF-E046-4656-9E39-7612F19D608B}" dt="2026-02-24T16:58:52.577" v="665" actId="207"/>
          <ac:spMkLst>
            <pc:docMk/>
            <pc:sldMk cId="1307823973" sldId="257"/>
            <ac:spMk id="39" creationId="{65613B76-504C-744B-256C-9A3971CDAF22}"/>
          </ac:spMkLst>
        </pc:spChg>
        <pc:spChg chg="del">
          <ac:chgData name="Elizabeth Coit" userId="0f3ca42f-74d2-4585-a65c-4c326252020b" providerId="ADAL" clId="{A68B2BBF-E046-4656-9E39-7612F19D608B}" dt="2026-02-24T16:33:45.547" v="499" actId="478"/>
          <ac:spMkLst>
            <pc:docMk/>
            <pc:sldMk cId="1307823973" sldId="257"/>
            <ac:spMk id="40" creationId="{0574101A-95F6-B868-5980-D9D1855EA04E}"/>
          </ac:spMkLst>
        </pc:spChg>
        <pc:spChg chg="mod">
          <ac:chgData name="Elizabeth Coit" userId="0f3ca42f-74d2-4585-a65c-4c326252020b" providerId="ADAL" clId="{A68B2BBF-E046-4656-9E39-7612F19D608B}" dt="2026-02-24T16:55:07.607" v="506" actId="1076"/>
          <ac:spMkLst>
            <pc:docMk/>
            <pc:sldMk cId="1307823973" sldId="257"/>
            <ac:spMk id="42" creationId="{002298E1-9C21-2C13-E815-46FB0BA39712}"/>
          </ac:spMkLst>
        </pc:spChg>
        <pc:spChg chg="mod">
          <ac:chgData name="Elizabeth Coit" userId="0f3ca42f-74d2-4585-a65c-4c326252020b" providerId="ADAL" clId="{A68B2BBF-E046-4656-9E39-7612F19D608B}" dt="2026-02-24T17:01:05.748" v="686" actId="207"/>
          <ac:spMkLst>
            <pc:docMk/>
            <pc:sldMk cId="1307823973" sldId="257"/>
            <ac:spMk id="43" creationId="{9E026675-9C7E-006F-5A40-741CAEBAB517}"/>
          </ac:spMkLst>
        </pc:spChg>
        <pc:spChg chg="mod">
          <ac:chgData name="Elizabeth Coit" userId="0f3ca42f-74d2-4585-a65c-4c326252020b" providerId="ADAL" clId="{A68B2BBF-E046-4656-9E39-7612F19D608B}" dt="2026-02-24T16:58:41.535" v="664" actId="207"/>
          <ac:spMkLst>
            <pc:docMk/>
            <pc:sldMk cId="1307823973" sldId="257"/>
            <ac:spMk id="44" creationId="{F82B8662-DC1F-FC7D-958E-9D7154A8579D}"/>
          </ac:spMkLst>
        </pc:spChg>
        <pc:spChg chg="del">
          <ac:chgData name="Elizabeth Coit" userId="0f3ca42f-74d2-4585-a65c-4c326252020b" providerId="ADAL" clId="{A68B2BBF-E046-4656-9E39-7612F19D608B}" dt="2026-02-24T16:27:28.819" v="473" actId="478"/>
          <ac:spMkLst>
            <pc:docMk/>
            <pc:sldMk cId="1307823973" sldId="257"/>
            <ac:spMk id="45" creationId="{15DD55E5-2F29-F357-3DCB-64099875AD90}"/>
          </ac:spMkLst>
        </pc:spChg>
        <pc:grpChg chg="add mod">
          <ac:chgData name="Elizabeth Coit" userId="0f3ca42f-74d2-4585-a65c-4c326252020b" providerId="ADAL" clId="{A68B2BBF-E046-4656-9E39-7612F19D608B}" dt="2026-02-24T16:59:21.929" v="667" actId="164"/>
          <ac:grpSpMkLst>
            <pc:docMk/>
            <pc:sldMk cId="1307823973" sldId="257"/>
            <ac:grpSpMk id="3" creationId="{0392149B-3DF4-89C5-C4FD-B1E39ABC4862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8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678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5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636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31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99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9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546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9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6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29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0E7F20-CEB0-4192-8225-BC73D6DA3E5A}" type="datetimeFigureOut">
              <a:rPr lang="en-US" smtClean="0"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555134-A1AD-4AF8-8C34-8705875AFF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1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45055-3E02-0442-B7C6-BBA43B7CD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44900"/>
            <a:ext cx="7886700" cy="559548"/>
          </a:xfrm>
        </p:spPr>
        <p:txBody>
          <a:bodyPr>
            <a:normAutofit/>
          </a:bodyPr>
          <a:lstStyle/>
          <a:p>
            <a:r>
              <a:rPr lang="en-US" sz="2800" b="1" dirty="0"/>
              <a:t>Board of Directors Dashboard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333F3E-3F3E-F678-E445-94DEBCADB5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58" y="145394"/>
            <a:ext cx="2217292" cy="9990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96B2EB-D004-40BC-67FB-748586579FE1}"/>
              </a:ext>
            </a:extLst>
          </p:cNvPr>
          <p:cNvSpPr txBox="1"/>
          <p:nvPr/>
        </p:nvSpPr>
        <p:spPr>
          <a:xfrm>
            <a:off x="599218" y="1301829"/>
            <a:ext cx="78109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1. Mission and Systems Impact – are we strengthening the youth ecosystem in Marion County?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48B9AA-7981-7146-5E27-BEE2D6BF5339}"/>
              </a:ext>
            </a:extLst>
          </p:cNvPr>
          <p:cNvSpPr txBox="1"/>
          <p:nvPr/>
        </p:nvSpPr>
        <p:spPr>
          <a:xfrm>
            <a:off x="599218" y="1582165"/>
            <a:ext cx="3069431" cy="900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Systems Coordination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10 cross-sector convenings (YTD)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Action items advanced: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050" dirty="0"/>
              <a:t>Initiating assessment of youth-worker wellbeing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4E112C-A171-34E5-CE6A-FDA0F2C44802}"/>
              </a:ext>
            </a:extLst>
          </p:cNvPr>
          <p:cNvSpPr txBox="1"/>
          <p:nvPr/>
        </p:nvSpPr>
        <p:spPr>
          <a:xfrm>
            <a:off x="3721204" y="1592731"/>
            <a:ext cx="208582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Youth Indicators (annual trend)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Mental Wellness indicator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Youth violence indicator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Other?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42375-9907-7332-46E7-A112AA7D93AA}"/>
              </a:ext>
            </a:extLst>
          </p:cNvPr>
          <p:cNvSpPr txBox="1"/>
          <p:nvPr/>
        </p:nvSpPr>
        <p:spPr>
          <a:xfrm>
            <a:off x="5842075" y="1592731"/>
            <a:ext cx="2563522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Youth Worker Indicators (annual trend)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Mental Wellness indicator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Capacity indicator</a:t>
            </a:r>
          </a:p>
          <a:p>
            <a:endParaRPr lang="en-US" sz="10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A7E511-44B9-9AE2-F953-F90865B5C470}"/>
              </a:ext>
            </a:extLst>
          </p:cNvPr>
          <p:cNvSpPr txBox="1"/>
          <p:nvPr/>
        </p:nvSpPr>
        <p:spPr>
          <a:xfrm>
            <a:off x="629933" y="2457752"/>
            <a:ext cx="6991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2. Program Performance – are flagship initiatives delivering and scaling with quality?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BA6A4B-E929-ED7E-EF94-C3DCB036C11C}"/>
              </a:ext>
            </a:extLst>
          </p:cNvPr>
          <p:cNvSpPr txBox="1"/>
          <p:nvPr/>
        </p:nvSpPr>
        <p:spPr>
          <a:xfrm>
            <a:off x="579099" y="2757340"/>
            <a:ext cx="2813407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Summer Youth Program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286 Programs supported – first newsletter March 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# Youth workers trained – May start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5EF7C1-7B19-91FE-EB72-E05D3F7D1400}"/>
              </a:ext>
            </a:extLst>
          </p:cNvPr>
          <p:cNvSpPr txBox="1"/>
          <p:nvPr/>
        </p:nvSpPr>
        <p:spPr>
          <a:xfrm>
            <a:off x="3474843" y="2740303"/>
            <a:ext cx="2813406" cy="18697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Resilience Project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Schools participating: 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Educators trained: 0 YTD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Students engaged: 0 YTD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% increase in key indicators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Status of expansion: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Adding follow on modules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Pike – adding schools 2/3; adding 4</a:t>
            </a:r>
            <a:r>
              <a:rPr lang="en-US" sz="1050" baseline="30000" dirty="0"/>
              <a:t>th</a:t>
            </a:r>
            <a:r>
              <a:rPr lang="en-US" sz="1050" dirty="0"/>
              <a:t> in Guion Elem.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050" dirty="0"/>
              <a:t>Warren – adding more 6</a:t>
            </a:r>
            <a:r>
              <a:rPr lang="en-US" sz="1050" baseline="30000" dirty="0"/>
              <a:t>th</a:t>
            </a:r>
            <a:r>
              <a:rPr lang="en-US" sz="1050" dirty="0"/>
              <a:t> grade teachers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BDC930-202B-FB7A-EF20-9AD7F77BA277}"/>
              </a:ext>
            </a:extLst>
          </p:cNvPr>
          <p:cNvSpPr txBox="1"/>
          <p:nvPr/>
        </p:nvSpPr>
        <p:spPr>
          <a:xfrm>
            <a:off x="589480" y="3571450"/>
            <a:ext cx="2813406" cy="900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Learning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5 Trainings delivered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136 Participants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Repeat participation rate – n/a to date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Badges earned – Summer launch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93C4FF2-F9BA-4AB7-5153-DC2B874774DB}"/>
              </a:ext>
            </a:extLst>
          </p:cNvPr>
          <p:cNvSpPr/>
          <p:nvPr/>
        </p:nvSpPr>
        <p:spPr>
          <a:xfrm>
            <a:off x="349321" y="1363884"/>
            <a:ext cx="133564" cy="11301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92149B-3DF4-89C5-C4FD-B1E39ABC4862}"/>
              </a:ext>
            </a:extLst>
          </p:cNvPr>
          <p:cNvGrpSpPr/>
          <p:nvPr/>
        </p:nvGrpSpPr>
        <p:grpSpPr>
          <a:xfrm>
            <a:off x="5625615" y="6490577"/>
            <a:ext cx="3029308" cy="307777"/>
            <a:chOff x="5625615" y="6490577"/>
            <a:chExt cx="3029308" cy="30777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2341040-C6F5-1F63-0589-8552FC393054}"/>
                </a:ext>
              </a:extLst>
            </p:cNvPr>
            <p:cNvSpPr/>
            <p:nvPr/>
          </p:nvSpPr>
          <p:spPr>
            <a:xfrm>
              <a:off x="5625615" y="6587958"/>
              <a:ext cx="133564" cy="113015"/>
            </a:xfrm>
            <a:prstGeom prst="ellipse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CECDFCB-A8F6-EE8C-6F73-ECD88F9AF1B2}"/>
                </a:ext>
              </a:extLst>
            </p:cNvPr>
            <p:cNvSpPr/>
            <p:nvPr/>
          </p:nvSpPr>
          <p:spPr>
            <a:xfrm>
              <a:off x="6808491" y="6596205"/>
              <a:ext cx="133564" cy="113015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3AA73D8-A3FF-16AF-8D27-AE8696A1599E}"/>
                </a:ext>
              </a:extLst>
            </p:cNvPr>
            <p:cNvSpPr/>
            <p:nvPr/>
          </p:nvSpPr>
          <p:spPr>
            <a:xfrm>
              <a:off x="7667054" y="6587958"/>
              <a:ext cx="133564" cy="113015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439381-71E7-A12D-969C-FE3069ADDCC2}"/>
                </a:ext>
              </a:extLst>
            </p:cNvPr>
            <p:cNvSpPr txBox="1"/>
            <p:nvPr/>
          </p:nvSpPr>
          <p:spPr>
            <a:xfrm>
              <a:off x="5759179" y="6490577"/>
              <a:ext cx="8637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96A88C-F08A-4C27-F3FC-2BE7A40D946C}"/>
                </a:ext>
              </a:extLst>
            </p:cNvPr>
            <p:cNvSpPr txBox="1"/>
            <p:nvPr/>
          </p:nvSpPr>
          <p:spPr>
            <a:xfrm>
              <a:off x="6938327" y="6490577"/>
              <a:ext cx="6828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Watch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3E1AF66-8559-2FF6-2FAD-DD7DAD08ECEA}"/>
                </a:ext>
              </a:extLst>
            </p:cNvPr>
            <p:cNvSpPr txBox="1"/>
            <p:nvPr/>
          </p:nvSpPr>
          <p:spPr>
            <a:xfrm>
              <a:off x="7781542" y="6490577"/>
              <a:ext cx="8733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Off Track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2D97CB8-3599-FE0A-6FF5-B869F70C6F9E}"/>
              </a:ext>
            </a:extLst>
          </p:cNvPr>
          <p:cNvSpPr txBox="1"/>
          <p:nvPr/>
        </p:nvSpPr>
        <p:spPr>
          <a:xfrm>
            <a:off x="6320999" y="3733032"/>
            <a:ext cx="2223399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Youth Voice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7 youth convenings YTD (MYLC, JAC, Fever Confidence)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Key actions: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50F251-327E-C966-E016-4C01A6DD9577}"/>
              </a:ext>
            </a:extLst>
          </p:cNvPr>
          <p:cNvSpPr txBox="1"/>
          <p:nvPr/>
        </p:nvSpPr>
        <p:spPr>
          <a:xfrm>
            <a:off x="6320999" y="2751172"/>
            <a:ext cx="2223399" cy="90024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Advocacy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5-8 Policy actions influenced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Y D@SH participation – 353; 25 Resource Fair participants; 9 legislators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2155473-7BF5-2396-51A1-E539D03F7879}"/>
              </a:ext>
            </a:extLst>
          </p:cNvPr>
          <p:cNvSpPr txBox="1"/>
          <p:nvPr/>
        </p:nvSpPr>
        <p:spPr>
          <a:xfrm>
            <a:off x="556730" y="4518664"/>
            <a:ext cx="3030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3. Financial Health &amp; Sustainability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63C40C0-7101-A77E-2F15-7827AAC7A1DB}"/>
              </a:ext>
            </a:extLst>
          </p:cNvPr>
          <p:cNvSpPr txBox="1"/>
          <p:nvPr/>
        </p:nvSpPr>
        <p:spPr>
          <a:xfrm>
            <a:off x="579099" y="4799950"/>
            <a:ext cx="3013967" cy="7386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Financial Position – annual 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8 month of operating reserves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Unrestricted 24.5% of total 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Revenue concentration -- 56% top 3 funders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FE17E9-6AE0-65EB-4283-1D98FBB752F8}"/>
              </a:ext>
            </a:extLst>
          </p:cNvPr>
          <p:cNvSpPr txBox="1"/>
          <p:nvPr/>
        </p:nvSpPr>
        <p:spPr>
          <a:xfrm>
            <a:off x="3669908" y="4799950"/>
            <a:ext cx="2188420" cy="577081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/>
              <a:t>Fund Development Progress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Total revenue YTD vs budget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# New funding sources added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BAC994-81BF-E718-60AA-62DAFBED9978}"/>
              </a:ext>
            </a:extLst>
          </p:cNvPr>
          <p:cNvSpPr txBox="1"/>
          <p:nvPr/>
        </p:nvSpPr>
        <p:spPr>
          <a:xfrm>
            <a:off x="5954406" y="4799949"/>
            <a:ext cx="2620491" cy="577081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/>
              <a:t>Expense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Actual v. budget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050" dirty="0"/>
              <a:t>Major variance explained: 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3E0B818-506C-267E-8B48-84B757DACA62}"/>
              </a:ext>
            </a:extLst>
          </p:cNvPr>
          <p:cNvSpPr/>
          <p:nvPr/>
        </p:nvSpPr>
        <p:spPr>
          <a:xfrm>
            <a:off x="356384" y="2571990"/>
            <a:ext cx="133564" cy="113015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61E049-7D30-8CCC-7C90-974C690B8AB2}"/>
              </a:ext>
            </a:extLst>
          </p:cNvPr>
          <p:cNvSpPr txBox="1"/>
          <p:nvPr/>
        </p:nvSpPr>
        <p:spPr>
          <a:xfrm>
            <a:off x="577279" y="5506805"/>
            <a:ext cx="7253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4. Visibility, Influence, &amp; Reputation – are we seen as Marion County’s youth backbone?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613B76-504C-744B-256C-9A3971CDAF22}"/>
              </a:ext>
            </a:extLst>
          </p:cNvPr>
          <p:cNvSpPr txBox="1"/>
          <p:nvPr/>
        </p:nvSpPr>
        <p:spPr>
          <a:xfrm>
            <a:off x="599218" y="5794633"/>
            <a:ext cx="5355188" cy="57708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7 Media mentions; significant non-media mentions in social channels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Social Media: 296 reactions; 1148 views; 9545 post impressions; 38 shares and engagement rate up 7.6%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2298E1-9C21-2C13-E815-46FB0BA39712}"/>
              </a:ext>
            </a:extLst>
          </p:cNvPr>
          <p:cNvSpPr txBox="1"/>
          <p:nvPr/>
        </p:nvSpPr>
        <p:spPr>
          <a:xfrm>
            <a:off x="6162613" y="5792840"/>
            <a:ext cx="2488182" cy="4154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Brand awareness metric – </a:t>
            </a:r>
            <a:r>
              <a:rPr lang="en-US" sz="1050" dirty="0" err="1"/>
              <a:t>tbd</a:t>
            </a:r>
            <a:endParaRPr lang="en-US" sz="105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50" dirty="0"/>
              <a:t>Thought leadership pieces published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E026675-9C7E-006F-5A40-741CAEBAB517}"/>
              </a:ext>
            </a:extLst>
          </p:cNvPr>
          <p:cNvSpPr/>
          <p:nvPr/>
        </p:nvSpPr>
        <p:spPr>
          <a:xfrm>
            <a:off x="339154" y="4610046"/>
            <a:ext cx="133564" cy="11301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82B8662-DC1F-FC7D-958E-9D7154A8579D}"/>
              </a:ext>
            </a:extLst>
          </p:cNvPr>
          <p:cNvSpPr/>
          <p:nvPr/>
        </p:nvSpPr>
        <p:spPr>
          <a:xfrm>
            <a:off x="346109" y="5604185"/>
            <a:ext cx="133564" cy="113015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23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aa305a27cef5c3556400f1f30e02564d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a9554455d6156d5a7d273cbb339f94a1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534CA5-9462-4BCA-AEFE-7EE4C93CDB20}">
  <ds:schemaRefs>
    <ds:schemaRef ds:uri="http://schemas.microsoft.com/office/2006/metadata/properties"/>
    <ds:schemaRef ds:uri="http://schemas.microsoft.com/office/infopath/2007/PartnerControls"/>
    <ds:schemaRef ds:uri="3af2847b-6d1f-477f-8e98-8d0dbb30a73d"/>
    <ds:schemaRef ds:uri="f0d5edce-8ea1-4494-9d99-c32edd3ac741"/>
  </ds:schemaRefs>
</ds:datastoreItem>
</file>

<file path=customXml/itemProps2.xml><?xml version="1.0" encoding="utf-8"?>
<ds:datastoreItem xmlns:ds="http://schemas.openxmlformats.org/officeDocument/2006/customXml" ds:itemID="{B989C1D8-AFF8-4E31-BE04-4522D62B25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d5edce-8ea1-4494-9d99-c32edd3ac741"/>
    <ds:schemaRef ds:uri="3af2847b-6d1f-477f-8e98-8d0dbb30a7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C9A571-F0A4-4435-904A-95FEE0170C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319</Words>
  <Application>Microsoft Office PowerPoint</Application>
  <PresentationFormat>On-screen Show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Board of Directors Dashboard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Elizabeth Coit</dc:creator>
  <cp:lastModifiedBy>Elizabeth Coit</cp:lastModifiedBy>
  <cp:revision>1</cp:revision>
  <dcterms:created xsi:type="dcterms:W3CDTF">2026-02-09T18:49:08Z</dcterms:created>
  <dcterms:modified xsi:type="dcterms:W3CDTF">2026-02-24T17:13:41Z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  <property fmtid="{D5CDD505-2E9C-101B-9397-08002B2CF9AE}" pid="3" name="MediaServiceImageTags">
    <vt:lpwstr/>
  </property>
</Properties>
</file>