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0" r:id="rId1"/>
    <p:sldMasterId id="2147483671" r:id="rId2"/>
  </p:sldMasterIdLst>
  <p:notesMasterIdLst>
    <p:notesMasterId r:id="rId7"/>
  </p:notesMasterIdLst>
  <p:sldIdLst>
    <p:sldId id="256" r:id="rId3"/>
    <p:sldId id="260" r:id="rId4"/>
    <p:sldId id="257" r:id="rId5"/>
    <p:sldId id="262" r:id="rId6"/>
  </p:sldIdLst>
  <p:sldSz cx="9144000" cy="5143500" type="screen16x9"/>
  <p:notesSz cx="7315200" cy="9601200"/>
  <p:embeddedFontLst>
    <p:embeddedFont>
      <p:font typeface="Cambria" panose="02040503050406030204" pitchFamily="18" charset="0"/>
      <p:regular r:id="rId8"/>
      <p:bold r:id="rId9"/>
      <p:italic r:id="rId10"/>
      <p:boldItalic r:id="rId11"/>
    </p:embeddedFont>
    <p:embeddedFont>
      <p:font typeface="Open Sans" panose="020B0606030504020204" pitchFamily="3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0CC362-540F-4447-BF31-430C01AE1582}" v="13" dt="2025-12-02T17:50:40.336"/>
  </p1510:revLst>
</p1510:revInfo>
</file>

<file path=ppt/tableStyles.xml><?xml version="1.0" encoding="utf-8"?>
<a:tblStyleLst xmlns:a="http://schemas.openxmlformats.org/drawingml/2006/main" def="{5653C9D5-F9ED-4FE6-8543-5F6ED9C39BB1}">
  <a:tblStyle styleId="{5653C9D5-F9ED-4FE6-8543-5F6ED9C39BB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83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4.fntdata"/><Relationship Id="rId24" Type="http://schemas.openxmlformats.org/officeDocument/2006/relationships/customXml" Target="../customXml/item3.xml"/><Relationship Id="rId5" Type="http://schemas.openxmlformats.org/officeDocument/2006/relationships/slide" Target="slides/slide3.xml"/><Relationship Id="rId15" Type="http://schemas.openxmlformats.org/officeDocument/2006/relationships/font" Target="fonts/font8.fntdata"/><Relationship Id="rId23" Type="http://schemas.openxmlformats.org/officeDocument/2006/relationships/customXml" Target="../customXml/item2.xml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customXml" Target="../customXml/item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l G" userId="2761c0a95409a075" providerId="LiveId" clId="{1D427B7F-DDD9-4AF3-B4EA-3BD432FCFC2D}"/>
    <pc:docChg chg="undo custSel modSld">
      <pc:chgData name="Joel G" userId="2761c0a95409a075" providerId="LiveId" clId="{1D427B7F-DDD9-4AF3-B4EA-3BD432FCFC2D}" dt="2025-08-26T13:09:24.747" v="528" actId="20577"/>
      <pc:docMkLst>
        <pc:docMk/>
      </pc:docMkLst>
      <pc:sldChg chg="addSp modSp mod">
        <pc:chgData name="Joel G" userId="2761c0a95409a075" providerId="LiveId" clId="{1D427B7F-DDD9-4AF3-B4EA-3BD432FCFC2D}" dt="2025-08-26T12:45:51.781" v="81" actId="113"/>
        <pc:sldMkLst>
          <pc:docMk/>
          <pc:sldMk cId="0" sldId="256"/>
        </pc:sldMkLst>
      </pc:sldChg>
      <pc:sldChg chg="addSp delSp modSp mod">
        <pc:chgData name="Joel G" userId="2761c0a95409a075" providerId="LiveId" clId="{1D427B7F-DDD9-4AF3-B4EA-3BD432FCFC2D}" dt="2025-08-26T13:09:24.747" v="528" actId="20577"/>
        <pc:sldMkLst>
          <pc:docMk/>
          <pc:sldMk cId="0" sldId="257"/>
        </pc:sldMkLst>
      </pc:sldChg>
      <pc:sldChg chg="addSp delSp modSp mod">
        <pc:chgData name="Joel G" userId="2761c0a95409a075" providerId="LiveId" clId="{1D427B7F-DDD9-4AF3-B4EA-3BD432FCFC2D}" dt="2025-08-26T13:03:33.738" v="346" actId="14100"/>
        <pc:sldMkLst>
          <pc:docMk/>
          <pc:sldMk cId="1458401626" sldId="260"/>
        </pc:sldMkLst>
      </pc:sldChg>
    </pc:docChg>
  </pc:docChgLst>
  <pc:docChgLst>
    <pc:chgData name="Joel G" userId="2761c0a95409a075" providerId="LiveId" clId="{5621A11D-2943-43B3-A424-FDEB67D06D36}"/>
    <pc:docChg chg="undo custSel addSld delSld modSld sldOrd modNotesMaster">
      <pc:chgData name="Joel G" userId="2761c0a95409a075" providerId="LiveId" clId="{5621A11D-2943-43B3-A424-FDEB67D06D36}" dt="2025-12-02T17:51:39.946" v="987" actId="47"/>
      <pc:docMkLst>
        <pc:docMk/>
      </pc:docMkLst>
      <pc:sldChg chg="modSp mod modNotes">
        <pc:chgData name="Joel G" userId="2761c0a95409a075" providerId="LiveId" clId="{5621A11D-2943-43B3-A424-FDEB67D06D36}" dt="2025-12-02T17:49:38.626" v="981"/>
        <pc:sldMkLst>
          <pc:docMk/>
          <pc:sldMk cId="0" sldId="256"/>
        </pc:sldMkLst>
      </pc:sldChg>
      <pc:sldChg chg="addSp delSp modSp mod setBg modNotes">
        <pc:chgData name="Joel G" userId="2761c0a95409a075" providerId="LiveId" clId="{5621A11D-2943-43B3-A424-FDEB67D06D36}" dt="2025-12-02T17:49:38.626" v="981"/>
        <pc:sldMkLst>
          <pc:docMk/>
          <pc:sldMk cId="0" sldId="257"/>
        </pc:sldMkLst>
        <pc:spChg chg="mod">
          <ac:chgData name="Joel G" userId="2761c0a95409a075" providerId="LiveId" clId="{5621A11D-2943-43B3-A424-FDEB67D06D36}" dt="2025-12-02T17:25:30.983" v="759" actId="20577"/>
          <ac:spMkLst>
            <pc:docMk/>
            <pc:sldMk cId="0" sldId="257"/>
            <ac:spMk id="3" creationId="{1A98E2F7-FD30-FC67-871F-3238F77DECA7}"/>
          </ac:spMkLst>
        </pc:spChg>
        <pc:picChg chg="del">
          <ac:chgData name="Joel G" userId="2761c0a95409a075" providerId="LiveId" clId="{5621A11D-2943-43B3-A424-FDEB67D06D36}" dt="2025-12-02T17:23:52.344" v="667" actId="478"/>
          <ac:picMkLst>
            <pc:docMk/>
            <pc:sldMk cId="0" sldId="257"/>
            <ac:picMk id="2" creationId="{2C1D004C-413E-5465-8DB6-FB8CC0B1DACB}"/>
          </ac:picMkLst>
        </pc:picChg>
        <pc:picChg chg="add mod">
          <ac:chgData name="Joel G" userId="2761c0a95409a075" providerId="LiveId" clId="{5621A11D-2943-43B3-A424-FDEB67D06D36}" dt="2025-12-02T17:25:37.997" v="760" actId="1076"/>
          <ac:picMkLst>
            <pc:docMk/>
            <pc:sldMk cId="0" sldId="257"/>
            <ac:picMk id="4" creationId="{D897E1AC-33C5-C42A-83B8-80CDEB1D016D}"/>
          </ac:picMkLst>
        </pc:picChg>
      </pc:sldChg>
      <pc:sldChg chg="addSp delSp modSp mod setBg modNotes">
        <pc:chgData name="Joel G" userId="2761c0a95409a075" providerId="LiveId" clId="{5621A11D-2943-43B3-A424-FDEB67D06D36}" dt="2025-12-02T17:49:38.626" v="981"/>
        <pc:sldMkLst>
          <pc:docMk/>
          <pc:sldMk cId="1458401626" sldId="260"/>
        </pc:sldMkLst>
        <pc:spChg chg="mod">
          <ac:chgData name="Joel G" userId="2761c0a95409a075" providerId="LiveId" clId="{5621A11D-2943-43B3-A424-FDEB67D06D36}" dt="2025-12-02T17:23:24.442" v="666" actId="20577"/>
          <ac:spMkLst>
            <pc:docMk/>
            <pc:sldMk cId="1458401626" sldId="260"/>
            <ac:spMk id="6" creationId="{B93B0D25-967C-D334-2EC8-AE2FDBEF0582}"/>
          </ac:spMkLst>
        </pc:spChg>
        <pc:picChg chg="add mod">
          <ac:chgData name="Joel G" userId="2761c0a95409a075" providerId="LiveId" clId="{5621A11D-2943-43B3-A424-FDEB67D06D36}" dt="2025-12-02T17:23:11.706" v="662" actId="1035"/>
          <ac:picMkLst>
            <pc:docMk/>
            <pc:sldMk cId="1458401626" sldId="260"/>
            <ac:picMk id="2" creationId="{6A95BD33-0FC3-CB1B-F999-F264CB5360DB}"/>
          </ac:picMkLst>
        </pc:picChg>
        <pc:picChg chg="add del mod">
          <ac:chgData name="Joel G" userId="2761c0a95409a075" providerId="LiveId" clId="{5621A11D-2943-43B3-A424-FDEB67D06D36}" dt="2025-12-02T17:22:42.569" v="650" actId="478"/>
          <ac:picMkLst>
            <pc:docMk/>
            <pc:sldMk cId="1458401626" sldId="260"/>
            <ac:picMk id="10" creationId="{BA835AFD-FF51-57A0-CF9D-C0A2C4E4E26D}"/>
          </ac:picMkLst>
        </pc:picChg>
      </pc:sldChg>
      <pc:sldChg chg="new del">
        <pc:chgData name="Joel G" userId="2761c0a95409a075" providerId="LiveId" clId="{5621A11D-2943-43B3-A424-FDEB67D06D36}" dt="2025-10-28T18:10:33.889" v="375" actId="47"/>
        <pc:sldMkLst>
          <pc:docMk/>
          <pc:sldMk cId="270327373" sldId="261"/>
        </pc:sldMkLst>
      </pc:sldChg>
      <pc:sldChg chg="addSp delSp modSp add mod setBg modNotes">
        <pc:chgData name="Joel G" userId="2761c0a95409a075" providerId="LiveId" clId="{5621A11D-2943-43B3-A424-FDEB67D06D36}" dt="2025-12-02T17:49:38.626" v="981"/>
        <pc:sldMkLst>
          <pc:docMk/>
          <pc:sldMk cId="1604624092" sldId="262"/>
        </pc:sldMkLst>
        <pc:spChg chg="add mod">
          <ac:chgData name="Joel G" userId="2761c0a95409a075" providerId="LiveId" clId="{5621A11D-2943-43B3-A424-FDEB67D06D36}" dt="2025-12-02T17:46:36.739" v="915" actId="207"/>
          <ac:spMkLst>
            <pc:docMk/>
            <pc:sldMk cId="1604624092" sldId="262"/>
            <ac:spMk id="2" creationId="{B50D01FB-70E4-5CCA-B0FA-7BA8BF8A4EC9}"/>
          </ac:spMkLst>
        </pc:spChg>
        <pc:spChg chg="add mod">
          <ac:chgData name="Joel G" userId="2761c0a95409a075" providerId="LiveId" clId="{5621A11D-2943-43B3-A424-FDEB67D06D36}" dt="2025-12-02T17:48:51.434" v="980" actId="20577"/>
          <ac:spMkLst>
            <pc:docMk/>
            <pc:sldMk cId="1604624092" sldId="262"/>
            <ac:spMk id="3" creationId="{24923147-DD6F-CAC5-7814-835B9E1AFCA9}"/>
          </ac:spMkLst>
        </pc:spChg>
        <pc:spChg chg="add del mod">
          <ac:chgData name="Joel G" userId="2761c0a95409a075" providerId="LiveId" clId="{5621A11D-2943-43B3-A424-FDEB67D06D36}" dt="2025-12-02T17:48:39.332" v="978" actId="478"/>
          <ac:spMkLst>
            <pc:docMk/>
            <pc:sldMk cId="1604624092" sldId="262"/>
            <ac:spMk id="4" creationId="{CA8F5E46-D5F5-3ADC-B84D-94BF7A648E15}"/>
          </ac:spMkLst>
        </pc:spChg>
        <pc:spChg chg="del">
          <ac:chgData name="Joel G" userId="2761c0a95409a075" providerId="LiveId" clId="{5621A11D-2943-43B3-A424-FDEB67D06D36}" dt="2025-12-02T17:25:50.029" v="761" actId="478"/>
          <ac:spMkLst>
            <pc:docMk/>
            <pc:sldMk cId="1604624092" sldId="262"/>
            <ac:spMk id="8" creationId="{32ECE4F4-D922-61CA-C40F-652343B68B8B}"/>
          </ac:spMkLst>
        </pc:spChg>
        <pc:spChg chg="mod">
          <ac:chgData name="Joel G" userId="2761c0a95409a075" providerId="LiveId" clId="{5621A11D-2943-43B3-A424-FDEB67D06D36}" dt="2025-12-02T17:26:25.142" v="771" actId="1076"/>
          <ac:spMkLst>
            <pc:docMk/>
            <pc:sldMk cId="1604624092" sldId="262"/>
            <ac:spMk id="136" creationId="{1946BAA1-5114-8CCA-F8DD-2968DAFCDB6A}"/>
          </ac:spMkLst>
        </pc:spChg>
        <pc:picChg chg="del">
          <ac:chgData name="Joel G" userId="2761c0a95409a075" providerId="LiveId" clId="{5621A11D-2943-43B3-A424-FDEB67D06D36}" dt="2025-12-02T17:26:06.968" v="770" actId="478"/>
          <ac:picMkLst>
            <pc:docMk/>
            <pc:sldMk cId="1604624092" sldId="262"/>
            <ac:picMk id="7" creationId="{F75D4951-F484-53C0-DE58-3D3F3B045039}"/>
          </ac:picMkLst>
        </pc:picChg>
      </pc:sldChg>
      <pc:sldChg chg="delSp add del mod ord setBg">
        <pc:chgData name="Joel G" userId="2761c0a95409a075" providerId="LiveId" clId="{5621A11D-2943-43B3-A424-FDEB67D06D36}" dt="2025-12-02T17:51:39.946" v="987" actId="47"/>
        <pc:sldMkLst>
          <pc:docMk/>
          <pc:sldMk cId="570030426" sldId="263"/>
        </pc:sldMkLst>
        <pc:spChg chg="del">
          <ac:chgData name="Joel G" userId="2761c0a95409a075" providerId="LiveId" clId="{5621A11D-2943-43B3-A424-FDEB67D06D36}" dt="2025-12-02T17:50:50.716" v="985" actId="478"/>
          <ac:spMkLst>
            <pc:docMk/>
            <pc:sldMk cId="570030426" sldId="263"/>
            <ac:spMk id="2" creationId="{D81EFC36-C8A3-6896-11F8-112A9B350A5D}"/>
          </ac:spMkLst>
        </pc:spChg>
        <pc:spChg chg="del">
          <ac:chgData name="Joel G" userId="2761c0a95409a075" providerId="LiveId" clId="{5621A11D-2943-43B3-A424-FDEB67D06D36}" dt="2025-12-02T17:50:52.278" v="986" actId="478"/>
          <ac:spMkLst>
            <pc:docMk/>
            <pc:sldMk cId="570030426" sldId="263"/>
            <ac:spMk id="3" creationId="{9AFD6759-D7A2-8272-D86A-7F5B6DBC5AA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45" tIns="96645" rIns="96645" bIns="9664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eac46a7cdc_2_75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27" name="Google Shape;127;geac46a7cdc_2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>
          <a:extLst>
            <a:ext uri="{FF2B5EF4-FFF2-40B4-BE49-F238E27FC236}">
              <a16:creationId xmlns:a16="http://schemas.microsoft.com/office/drawing/2014/main" id="{93D802A5-F691-3CD0-3142-D80D798817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161954f75f_0_5:notes">
            <a:extLst>
              <a:ext uri="{FF2B5EF4-FFF2-40B4-BE49-F238E27FC236}">
                <a16:creationId xmlns:a16="http://schemas.microsoft.com/office/drawing/2014/main" id="{EE1F6227-8B4D-5FC1-BCFF-6A7412CB06A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33" name="Google Shape;133;g1161954f75f_0_5:notes">
            <a:extLst>
              <a:ext uri="{FF2B5EF4-FFF2-40B4-BE49-F238E27FC236}">
                <a16:creationId xmlns:a16="http://schemas.microsoft.com/office/drawing/2014/main" id="{8E8573E0-8333-47C3-CF7D-A5E2C0940B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00428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161954f75f_0_5:notes"/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33" name="Google Shape;133;g1161954f75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>
          <a:extLst>
            <a:ext uri="{FF2B5EF4-FFF2-40B4-BE49-F238E27FC236}">
              <a16:creationId xmlns:a16="http://schemas.microsoft.com/office/drawing/2014/main" id="{D77BBC83-C79F-1EBF-CB89-CFFAAAEA83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161954f75f_0_5:notes">
            <a:extLst>
              <a:ext uri="{FF2B5EF4-FFF2-40B4-BE49-F238E27FC236}">
                <a16:creationId xmlns:a16="http://schemas.microsoft.com/office/drawing/2014/main" id="{4D22B2A5-DB02-8439-4BAD-50FB630514A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620578"/>
            <a:ext cx="5852160" cy="378063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33" name="Google Shape;133;g1161954f75f_0_5:notes">
            <a:extLst>
              <a:ext uri="{FF2B5EF4-FFF2-40B4-BE49-F238E27FC236}">
                <a16:creationId xmlns:a16="http://schemas.microsoft.com/office/drawing/2014/main" id="{639EA3EF-80BE-DD88-9C88-8CA278328EC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0076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MCCOY - Finance Committee Update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5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46018" y="48491"/>
            <a:ext cx="7051964" cy="3966728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25"/>
          <p:cNvSpPr txBox="1"/>
          <p:nvPr/>
        </p:nvSpPr>
        <p:spPr>
          <a:xfrm>
            <a:off x="1046018" y="2571750"/>
            <a:ext cx="7333201" cy="361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0" i="1" u="none" strike="noStrike" cap="none" dirty="0">
                <a:solidFill>
                  <a:schemeClr val="tx2">
                    <a:lumMod val="50000"/>
                  </a:schemeClr>
                </a:solidFill>
                <a:latin typeface="Open Sans"/>
                <a:ea typeface="Open Sans"/>
                <a:cs typeface="Open Sans"/>
                <a:sym typeface="Open Sans"/>
              </a:rPr>
              <a:t>Championing the positive development of youth in Central Indiana</a:t>
            </a:r>
            <a:endParaRPr sz="11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8D5766-F073-64E5-FAE9-9A0E0A995EDC}"/>
              </a:ext>
            </a:extLst>
          </p:cNvPr>
          <p:cNvSpPr txBox="1"/>
          <p:nvPr/>
        </p:nvSpPr>
        <p:spPr>
          <a:xfrm>
            <a:off x="2486554" y="2929540"/>
            <a:ext cx="4452128" cy="95410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Finance Committee Presentation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agBrick">
          <a:fgClr>
            <a:srgbClr val="92D050"/>
          </a:fgClr>
          <a:bgClr>
            <a:schemeClr val="bg1">
              <a:lumMod val="95000"/>
            </a:schemeClr>
          </a:bgClr>
        </a:pattFill>
        <a:effectLst/>
      </p:bgPr>
    </p:bg>
    <p:spTree>
      <p:nvGrpSpPr>
        <p:cNvPr id="1" name="Shape 134">
          <a:extLst>
            <a:ext uri="{FF2B5EF4-FFF2-40B4-BE49-F238E27FC236}">
              <a16:creationId xmlns:a16="http://schemas.microsoft.com/office/drawing/2014/main" id="{6002EC2A-4BF6-3A7B-BC70-570ABEC472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>
            <a:extLst>
              <a:ext uri="{FF2B5EF4-FFF2-40B4-BE49-F238E27FC236}">
                <a16:creationId xmlns:a16="http://schemas.microsoft.com/office/drawing/2014/main" id="{D5086A7B-2BD3-F175-034D-67C00DE9A5D9}"/>
              </a:ext>
            </a:extLst>
          </p:cNvPr>
          <p:cNvSpPr txBox="1"/>
          <p:nvPr/>
        </p:nvSpPr>
        <p:spPr>
          <a:xfrm>
            <a:off x="64077" y="-13128"/>
            <a:ext cx="597304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0063BE"/>
                </a:solidFill>
                <a:latin typeface="Cambria"/>
                <a:ea typeface="Cambria"/>
                <a:cs typeface="Cambria"/>
                <a:sym typeface="Cambria"/>
              </a:rPr>
              <a:t>2025 Financials</a:t>
            </a:r>
            <a:endParaRPr sz="2400" b="1" dirty="0">
              <a:solidFill>
                <a:srgbClr val="0063BE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" name="Google Shape;146;p27">
            <a:extLst>
              <a:ext uri="{FF2B5EF4-FFF2-40B4-BE49-F238E27FC236}">
                <a16:creationId xmlns:a16="http://schemas.microsoft.com/office/drawing/2014/main" id="{B93B0D25-967C-D334-2EC8-AE2FDBEF0582}"/>
              </a:ext>
            </a:extLst>
          </p:cNvPr>
          <p:cNvSpPr txBox="1"/>
          <p:nvPr/>
        </p:nvSpPr>
        <p:spPr>
          <a:xfrm>
            <a:off x="5819408" y="968186"/>
            <a:ext cx="2972523" cy="244267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Financial Statement Notes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" sz="8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solidFill>
                <a:schemeClr val="dk1"/>
              </a:solidFill>
              <a:highlight>
                <a:srgbClr val="FFFF00"/>
              </a:highlight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Net Income through September finished favorable to budget by $548K</a:t>
            </a:r>
            <a:endParaRPr lang="en" sz="1100" i="1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54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</a:pPr>
            <a:endParaRPr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Grant income favorability </a:t>
            </a:r>
            <a:r>
              <a:rPr lang="en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due primarily to the to renovation grant (not inclued in budget)  from Indy Sports Corp. </a:t>
            </a:r>
          </a:p>
          <a:p>
            <a:pPr marL="254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</a:pPr>
            <a:endParaRPr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1115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85000"/>
              <a:buFont typeface="Wingdings" panose="05000000000000000000" pitchFamily="2" charset="2"/>
              <a:buChar char="v"/>
            </a:pPr>
            <a:r>
              <a:rPr lang="en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Program expenses have largely been spent for the fiscal year, and expected to finish close to budget by the end of the year</a:t>
            </a: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460630-D0BC-9913-D368-8CA8B82FE4D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dirty="0"/>
              <a:t>MCCOY - Finance Committee Update</a:t>
            </a:r>
          </a:p>
        </p:txBody>
      </p:sp>
      <p:pic>
        <p:nvPicPr>
          <p:cNvPr id="7" name="Picture 6" descr="A yellow logo with a person holding a trophy&#10;&#10;AI-generated content may be incorrect.">
            <a:extLst>
              <a:ext uri="{FF2B5EF4-FFF2-40B4-BE49-F238E27FC236}">
                <a16:creationId xmlns:a16="http://schemas.microsoft.com/office/drawing/2014/main" id="{505F67F7-63A0-A671-A783-3A2E10ABA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828" y="4531765"/>
            <a:ext cx="1119743" cy="50934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A95BD33-0FC3-CB1B-F999-F264CB5360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755" y="381881"/>
            <a:ext cx="4476440" cy="445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01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openDmnd">
          <a:fgClr>
            <a:srgbClr val="92D050"/>
          </a:fgClr>
          <a:bgClr>
            <a:schemeClr val="bg1"/>
          </a:bgClr>
        </a:pattFill>
        <a:effectLst/>
      </p:bgPr>
    </p:bg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/>
          <p:nvPr/>
        </p:nvSpPr>
        <p:spPr>
          <a:xfrm>
            <a:off x="142009" y="74685"/>
            <a:ext cx="597304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0063BE"/>
                </a:solidFill>
                <a:latin typeface="Cambria"/>
                <a:ea typeface="Cambria"/>
                <a:cs typeface="Cambria"/>
                <a:sym typeface="Cambria"/>
              </a:rPr>
              <a:t>2025 Financials</a:t>
            </a:r>
            <a:endParaRPr sz="2400" b="1" dirty="0">
              <a:solidFill>
                <a:srgbClr val="0063BE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40" name="Google Shape;140;p26"/>
          <p:cNvSpPr txBox="1"/>
          <p:nvPr/>
        </p:nvSpPr>
        <p:spPr>
          <a:xfrm>
            <a:off x="5986899" y="161587"/>
            <a:ext cx="2880011" cy="1508046"/>
          </a:xfrm>
          <a:prstGeom prst="rect">
            <a:avLst/>
          </a:prstGeom>
          <a:solidFill>
            <a:schemeClr val="tx2">
              <a:lumMod val="90000"/>
            </a:schemeClr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 b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Key Terms</a:t>
            </a:r>
            <a:endParaRPr sz="2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" sz="1000" b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Accounts Receivable</a:t>
            </a:r>
            <a:r>
              <a:rPr lang="en" sz="10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 – </a:t>
            </a:r>
            <a:r>
              <a:rPr lang="en" sz="10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Invoices MCCOY has sent and awaiting payment</a:t>
            </a: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" sz="1000" b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Deferred Revenue </a:t>
            </a:r>
            <a:r>
              <a:rPr lang="en" sz="10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</a:t>
            </a:r>
            <a:r>
              <a:rPr lang="en" sz="10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Represents cash </a:t>
            </a:r>
            <a:r>
              <a:rPr lang="en-US" sz="10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received </a:t>
            </a:r>
            <a:r>
              <a:rPr lang="en" sz="10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from specific grants where MCCOY has yet to fulfill the obligation</a:t>
            </a: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r>
              <a:rPr lang="en" sz="1000" b="1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ROU Asset/Lease Liability </a:t>
            </a:r>
            <a:r>
              <a:rPr lang="en" sz="1000" i="1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– Accounting concept reflecting value of current lease. Nets to $0 on statements</a:t>
            </a:r>
          </a:p>
          <a:p>
            <a:pPr marL="171450" lvl="0" indent="-1333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●"/>
            </a:pPr>
            <a:endParaRPr lang="en"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40;p26">
            <a:extLst>
              <a:ext uri="{FF2B5EF4-FFF2-40B4-BE49-F238E27FC236}">
                <a16:creationId xmlns:a16="http://schemas.microsoft.com/office/drawing/2014/main" id="{1A98E2F7-FD30-FC67-871F-3238F77DECA7}"/>
              </a:ext>
            </a:extLst>
          </p:cNvPr>
          <p:cNvSpPr txBox="1"/>
          <p:nvPr/>
        </p:nvSpPr>
        <p:spPr>
          <a:xfrm>
            <a:off x="6000752" y="1945646"/>
            <a:ext cx="2880011" cy="245555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u="sng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Notes to the Financials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" b="1" u="sng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09550" indent="-171450">
              <a:buClr>
                <a:schemeClr val="dk1"/>
              </a:buClr>
              <a:buSzPts val="1200"/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Cash balances continue to be healthy, eclipsing $1.5M as of the end of October</a:t>
            </a:r>
          </a:p>
          <a:p>
            <a:pPr marL="38100">
              <a:buClr>
                <a:schemeClr val="dk1"/>
              </a:buClr>
              <a:buSzPts val="1200"/>
            </a:pPr>
            <a:endParaRPr lang="en-US"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8100">
              <a:buClr>
                <a:schemeClr val="dk1"/>
              </a:buClr>
              <a:buSzPts val="1200"/>
            </a:pPr>
            <a:endParaRPr lang="en-US"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095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Deferred Revenue balance consists primarily of unused awards from Lilly Endowment and United Way</a:t>
            </a:r>
          </a:p>
          <a:p>
            <a:pPr marL="381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endParaRPr lang="en-US"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3810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endParaRPr lang="en-US" sz="1100" dirty="0">
              <a:solidFill>
                <a:schemeClr val="dk1"/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  <a:sym typeface="Calibri"/>
            </a:endParaRPr>
          </a:p>
          <a:p>
            <a:pPr marL="2095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Wingdings" panose="05000000000000000000" pitchFamily="2" charset="2"/>
              <a:buChar char="v"/>
            </a:pPr>
            <a:r>
              <a:rPr lang="en-US" sz="1100" dirty="0">
                <a:solidFill>
                  <a:schemeClr val="dk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  <a:sym typeface="Calibri"/>
              </a:rPr>
              <a:t>Increase in Fixed Assets are primarily related to the office remodel</a:t>
            </a:r>
            <a:endParaRPr lang="en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FCA24B-EABC-3F2B-56C5-93EA648BB13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MCCOY - Finance Committee Update</a:t>
            </a:r>
          </a:p>
        </p:txBody>
      </p:sp>
      <p:pic>
        <p:nvPicPr>
          <p:cNvPr id="6" name="Picture 5" descr="A yellow logo with a person holding a trophy&#10;&#10;AI-generated content may be incorrect.">
            <a:extLst>
              <a:ext uri="{FF2B5EF4-FFF2-40B4-BE49-F238E27FC236}">
                <a16:creationId xmlns:a16="http://schemas.microsoft.com/office/drawing/2014/main" id="{2182C1F5-7BFB-E4CC-40EE-E4A924323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828" y="4531765"/>
            <a:ext cx="1119743" cy="5093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897E1AC-33C5-C42A-83B8-80CDEB1D01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061" y="758725"/>
            <a:ext cx="4598082" cy="344629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Vert">
          <a:fgClr>
            <a:srgbClr val="92D050"/>
          </a:fgClr>
          <a:bgClr>
            <a:schemeClr val="bg1"/>
          </a:bgClr>
        </a:pattFill>
        <a:effectLst/>
      </p:bgPr>
    </p:bg>
    <p:spTree>
      <p:nvGrpSpPr>
        <p:cNvPr id="1" name="Shape 134">
          <a:extLst>
            <a:ext uri="{FF2B5EF4-FFF2-40B4-BE49-F238E27FC236}">
              <a16:creationId xmlns:a16="http://schemas.microsoft.com/office/drawing/2014/main" id="{593DA9E8-5C70-9E7F-D02B-939CD0936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>
            <a:extLst>
              <a:ext uri="{FF2B5EF4-FFF2-40B4-BE49-F238E27FC236}">
                <a16:creationId xmlns:a16="http://schemas.microsoft.com/office/drawing/2014/main" id="{1946BAA1-5114-8CCA-F8DD-2968DAFCDB6A}"/>
              </a:ext>
            </a:extLst>
          </p:cNvPr>
          <p:cNvSpPr txBox="1"/>
          <p:nvPr/>
        </p:nvSpPr>
        <p:spPr>
          <a:xfrm>
            <a:off x="1430482" y="102393"/>
            <a:ext cx="5973041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rgbClr val="0063BE"/>
                </a:solidFill>
                <a:latin typeface="Cambria"/>
                <a:ea typeface="Cambria"/>
                <a:cs typeface="Cambria"/>
                <a:sym typeface="Cambria"/>
              </a:rPr>
              <a:t>2026 Budget</a:t>
            </a:r>
            <a:endParaRPr sz="2400" b="1" dirty="0">
              <a:solidFill>
                <a:srgbClr val="0063BE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8E128-EC22-91C6-3202-AFB0FCE24E2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/>
              <a:t>MCCOY - Finance Committee Update</a:t>
            </a:r>
          </a:p>
        </p:txBody>
      </p:sp>
      <p:pic>
        <p:nvPicPr>
          <p:cNvPr id="6" name="Picture 5" descr="A yellow logo with a person holding a trophy&#10;&#10;AI-generated content may be incorrect.">
            <a:extLst>
              <a:ext uri="{FF2B5EF4-FFF2-40B4-BE49-F238E27FC236}">
                <a16:creationId xmlns:a16="http://schemas.microsoft.com/office/drawing/2014/main" id="{874920D3-A120-307B-EC96-60F307BDA5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828" y="4531765"/>
            <a:ext cx="1119743" cy="5093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0D01FB-70E4-5CCA-B0FA-7BA8BF8A4EC9}"/>
              </a:ext>
            </a:extLst>
          </p:cNvPr>
          <p:cNvSpPr txBox="1"/>
          <p:nvPr/>
        </p:nvSpPr>
        <p:spPr>
          <a:xfrm>
            <a:off x="242455" y="688851"/>
            <a:ext cx="4170218" cy="4001095"/>
          </a:xfrm>
          <a:prstGeom prst="rect">
            <a:avLst/>
          </a:prstGeom>
          <a:solidFill>
            <a:schemeClr val="bg1">
              <a:lumMod val="85000"/>
            </a:schemeClr>
          </a:solidFill>
          <a:ln w="22225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u="sng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Notes on the 2026 Budget:</a:t>
            </a:r>
          </a:p>
          <a:p>
            <a:endParaRPr lang="en-US" sz="1100" b="1" i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1100" b="1" i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Depreciation Schedule:</a:t>
            </a:r>
            <a:r>
              <a:rPr lang="en-US" sz="1100" i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 </a:t>
            </a:r>
          </a:p>
          <a:p>
            <a:r>
              <a:rPr lang="en-US" sz="1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We are still waiting for Donovan to confirm the depreciation schedule for the capital expenses. Stephanie Koski from Foster Results is working with them on an item-by-item analysis. This will not affect the operating budget.</a:t>
            </a:r>
          </a:p>
          <a:p>
            <a:endParaRPr lang="en-US" sz="11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1100" b="1" i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Recent Updates:</a:t>
            </a:r>
            <a:r>
              <a:rPr lang="en-US" sz="1100" i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 </a:t>
            </a:r>
          </a:p>
          <a:p>
            <a:r>
              <a:rPr lang="en-US" sz="1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We learned that we were not awarded the </a:t>
            </a:r>
            <a:r>
              <a:rPr lang="en-US" sz="11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Elevations</a:t>
            </a:r>
            <a:r>
              <a:rPr lang="en-US" sz="1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grant. The attached budget reflects this, including corresponding reductions in </a:t>
            </a:r>
            <a:r>
              <a:rPr lang="en-US" sz="1100" i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The Resilience Project </a:t>
            </a:r>
            <a:r>
              <a:rPr lang="en-US" sz="1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and Admin expenses. Even with these changes, the 2026 budget still reflects an expected operating net income of more than $25,000, with a small buffer in the miscellaneous line.</a:t>
            </a:r>
          </a:p>
          <a:p>
            <a:endParaRPr lang="en-US" sz="1100" b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1100" b="1" i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Pending Grants:</a:t>
            </a:r>
            <a:endParaRPr lang="en-US" sz="1100" i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We have verbal confirmation of a grant from </a:t>
            </a:r>
            <a:r>
              <a:rPr lang="en-US" sz="11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Glick</a:t>
            </a:r>
            <a:r>
              <a:rPr lang="en-US" sz="1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and are expecting formal confirmation this week.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We may receive a decision from the </a:t>
            </a:r>
            <a:r>
              <a:rPr lang="en-US" sz="11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Indianapolis Foundation </a:t>
            </a:r>
            <a:r>
              <a:rPr lang="en-US" sz="1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on the $75,000 </a:t>
            </a:r>
            <a:r>
              <a:rPr lang="en-US" sz="1100" i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Juvenile Advisory Council </a:t>
            </a:r>
            <a:r>
              <a:rPr lang="en-US" sz="1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grant before the December 3 meeting.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r>
              <a:rPr lang="en-US" sz="1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All other outstanding grant applications (most notably the </a:t>
            </a:r>
            <a:r>
              <a:rPr lang="en-US" sz="1100" i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Summer Youth Program</a:t>
            </a:r>
            <a:r>
              <a:rPr lang="en-US" sz="1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grant from </a:t>
            </a:r>
            <a:r>
              <a:rPr lang="en-US" sz="11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Lilly</a:t>
            </a:r>
            <a:r>
              <a:rPr lang="en-US" sz="1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) are highly likely to be approved.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923147-DD6F-CAC5-7814-835B9E1AFCA9}"/>
              </a:ext>
            </a:extLst>
          </p:cNvPr>
          <p:cNvSpPr txBox="1"/>
          <p:nvPr/>
        </p:nvSpPr>
        <p:spPr>
          <a:xfrm>
            <a:off x="4731327" y="688851"/>
            <a:ext cx="4170218" cy="129266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u="sng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Board Action:</a:t>
            </a:r>
          </a:p>
          <a:p>
            <a:endParaRPr lang="en-US" sz="1100" b="1" i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sz="1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We would ask that the Board approve the most current version of the 2026 budget at the December Board meeting. </a:t>
            </a:r>
          </a:p>
          <a:p>
            <a:r>
              <a:rPr lang="en-US" sz="11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If additional grant information is confirmed before then, Liz will circulate an updated version in advance.</a:t>
            </a:r>
          </a:p>
          <a:p>
            <a:endParaRPr lang="en-US" sz="11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4624092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1525F783FE534BB3E7C7AD1D3C2C17" ma:contentTypeVersion="18" ma:contentTypeDescription="Create a new document." ma:contentTypeScope="" ma:versionID="967f2f4d366fa2b77cafa05a8468ef1a">
  <xsd:schema xmlns:xsd="http://www.w3.org/2001/XMLSchema" xmlns:xs="http://www.w3.org/2001/XMLSchema" xmlns:p="http://schemas.microsoft.com/office/2006/metadata/properties" xmlns:ns2="f0d5edce-8ea1-4494-9d99-c32edd3ac741" xmlns:ns3="3af2847b-6d1f-477f-8e98-8d0dbb30a73d" targetNamespace="http://schemas.microsoft.com/office/2006/metadata/properties" ma:root="true" ma:fieldsID="aa5c2dfa8484c3d5e3eb264444a51a1e" ns2:_="" ns3:_="">
    <xsd:import namespace="f0d5edce-8ea1-4494-9d99-c32edd3ac741"/>
    <xsd:import namespace="3af2847b-6d1f-477f-8e98-8d0dbb30a7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edce-8ea1-4494-9d99-c32edd3ac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0085c1c-802b-4ee0-aab6-64372167bc6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f2847b-6d1f-477f-8e98-8d0dbb30a73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f7db3f7-8ce9-4154-9bd9-2b4f77e070d7}" ma:internalName="TaxCatchAll" ma:showField="CatchAllData" ma:web="3af2847b-6d1f-477f-8e98-8d0dbb30a7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af2847b-6d1f-477f-8e98-8d0dbb30a73d" xsi:nil="true"/>
    <lcf76f155ced4ddcb4097134ff3c332f xmlns="f0d5edce-8ea1-4494-9d99-c32edd3ac7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23276BB-3C64-486F-8392-69C42BF6FF8E}"/>
</file>

<file path=customXml/itemProps2.xml><?xml version="1.0" encoding="utf-8"?>
<ds:datastoreItem xmlns:ds="http://schemas.openxmlformats.org/officeDocument/2006/customXml" ds:itemID="{82B1A4BA-D04F-4137-885C-D3029B33D823}"/>
</file>

<file path=customXml/itemProps3.xml><?xml version="1.0" encoding="utf-8"?>
<ds:datastoreItem xmlns:ds="http://schemas.openxmlformats.org/officeDocument/2006/customXml" ds:itemID="{86E901EA-B12D-4616-BADA-997B795F353E}"/>
</file>

<file path=docProps/app.xml><?xml version="1.0" encoding="utf-8"?>
<Properties xmlns="http://schemas.openxmlformats.org/officeDocument/2006/extended-properties" xmlns:vt="http://schemas.openxmlformats.org/officeDocument/2006/docPropsVTypes">
  <TotalTime>1908</TotalTime>
  <Words>402</Words>
  <Application>Microsoft Office PowerPoint</Application>
  <PresentationFormat>On-screen Show (16:9)</PresentationFormat>
  <Paragraphs>45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Calibri</vt:lpstr>
      <vt:lpstr>Cambria</vt:lpstr>
      <vt:lpstr>Calibri Light</vt:lpstr>
      <vt:lpstr>Wingdings</vt:lpstr>
      <vt:lpstr>Open Sans</vt:lpstr>
      <vt:lpstr>Arial</vt:lpstr>
      <vt:lpstr>Simple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Joel Githiri</dc:creator>
  <cp:lastModifiedBy>Joel Githiri</cp:lastModifiedBy>
  <cp:revision>3</cp:revision>
  <dcterms:modified xsi:type="dcterms:W3CDTF">2025-12-02T17:51:48Z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0x010100E71525F783FE534BB3E7C7AD1D3C2C17</vt:lpwstr>
  </property>
</Properties>
</file>