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399180" w14:textId="7CEB3A2C" w:rsidR="00203C24" w:rsidRDefault="00203C24"/>
    <w:p w14:paraId="6BCA3F0A" w14:textId="69115243" w:rsidR="003B288B" w:rsidRDefault="00996AF5" w:rsidP="003B288B">
      <w:pPr>
        <w:jc w:val="center"/>
        <w:rPr>
          <w:b/>
          <w:bCs/>
          <w:sz w:val="48"/>
          <w:szCs w:val="48"/>
        </w:rPr>
      </w:pPr>
      <w:r w:rsidRPr="00FE19FD">
        <w:rPr>
          <w:b/>
          <w:bCs/>
          <w:noProof/>
          <w:sz w:val="48"/>
          <w:szCs w:val="48"/>
        </w:rPr>
        <mc:AlternateContent>
          <mc:Choice Requires="wps">
            <w:drawing>
              <wp:anchor distT="0" distB="0" distL="114300" distR="114300" simplePos="0" relativeHeight="251670528" behindDoc="0" locked="0" layoutInCell="1" allowOverlap="1" wp14:anchorId="2CB5F5BB" wp14:editId="656CEAFD">
                <wp:simplePos x="0" y="0"/>
                <wp:positionH relativeFrom="column">
                  <wp:posOffset>297180</wp:posOffset>
                </wp:positionH>
                <wp:positionV relativeFrom="paragraph">
                  <wp:posOffset>3272155</wp:posOffset>
                </wp:positionV>
                <wp:extent cx="6003925" cy="2141220"/>
                <wp:effectExtent l="0" t="0" r="0" b="0"/>
                <wp:wrapSquare wrapText="bothSides"/>
                <wp:docPr id="2" name="Title 1">
                  <a:extLst xmlns:a="http://schemas.openxmlformats.org/drawingml/2006/main">
                    <a:ext uri="{FF2B5EF4-FFF2-40B4-BE49-F238E27FC236}">
                      <a16:creationId xmlns:a16="http://schemas.microsoft.com/office/drawing/2014/main" id="{C913BEC1-B66C-CFCC-2B91-4E1D25F77141}"/>
                    </a:ext>
                  </a:extLst>
                </wp:docPr>
                <wp:cNvGraphicFramePr>
                  <a:graphicFrameLocks xmlns:a="http://schemas.openxmlformats.org/drawingml/2006/main" noGrp="1"/>
                </wp:cNvGraphicFramePr>
                <a:graphic xmlns:a="http://schemas.openxmlformats.org/drawingml/2006/main">
                  <a:graphicData uri="http://schemas.microsoft.com/office/word/2010/wordprocessingShape">
                    <wps:wsp>
                      <wps:cNvSpPr>
                        <a:spLocks noGrp="1"/>
                      </wps:cNvSpPr>
                      <wps:spPr>
                        <a:xfrm>
                          <a:off x="0" y="0"/>
                          <a:ext cx="6003925" cy="2141220"/>
                        </a:xfrm>
                        <a:prstGeom prst="rect">
                          <a:avLst/>
                        </a:prstGeom>
                      </wps:spPr>
                      <wps:txbx>
                        <w:txbxContent>
                          <w:p w14:paraId="0ECA5394" w14:textId="6BF1E050" w:rsidR="00FE19FD" w:rsidRDefault="00FE19FD" w:rsidP="00FE19FD">
                            <w:pPr>
                              <w:spacing w:line="216" w:lineRule="auto"/>
                              <w:rPr>
                                <w:rFonts w:asciiTheme="majorHAnsi" w:eastAsiaTheme="majorEastAsia" w:hAnsi="Aptos Display" w:cstheme="majorBidi"/>
                                <w:b/>
                                <w:bCs/>
                                <w:color w:val="000000" w:themeColor="text1"/>
                                <w:kern w:val="24"/>
                                <w:sz w:val="56"/>
                                <w:szCs w:val="56"/>
                              </w:rPr>
                            </w:pPr>
                            <w:r>
                              <w:rPr>
                                <w:rFonts w:asciiTheme="majorHAnsi" w:eastAsiaTheme="majorEastAsia" w:hAnsi="Aptos Display" w:cstheme="majorBidi"/>
                                <w:b/>
                                <w:bCs/>
                                <w:color w:val="000000" w:themeColor="text1"/>
                                <w:kern w:val="24"/>
                                <w:sz w:val="74"/>
                                <w:szCs w:val="74"/>
                              </w:rPr>
                              <w:t>Strategic Plan</w:t>
                            </w:r>
                            <w:r w:rsidR="00680346">
                              <w:rPr>
                                <w:rFonts w:asciiTheme="majorHAnsi" w:eastAsiaTheme="majorEastAsia" w:hAnsi="Aptos Display" w:cstheme="majorBidi"/>
                                <w:b/>
                                <w:bCs/>
                                <w:color w:val="000000" w:themeColor="text1"/>
                                <w:kern w:val="24"/>
                                <w:sz w:val="74"/>
                                <w:szCs w:val="74"/>
                              </w:rPr>
                              <w:t xml:space="preserve"> -- </w:t>
                            </w:r>
                            <w:r w:rsidRPr="00A97AAF">
                              <w:rPr>
                                <w:rFonts w:asciiTheme="majorHAnsi" w:eastAsiaTheme="majorEastAsia" w:hAnsi="Aptos Display" w:cstheme="majorBidi"/>
                                <w:b/>
                                <w:bCs/>
                                <w:color w:val="000000" w:themeColor="text1"/>
                                <w:kern w:val="24"/>
                                <w:sz w:val="56"/>
                                <w:szCs w:val="56"/>
                              </w:rPr>
                              <w:t>2026-2030</w:t>
                            </w:r>
                          </w:p>
                          <w:p w14:paraId="35ACECC9" w14:textId="2BF8E945" w:rsidR="00A97AAF" w:rsidRPr="00996AF5" w:rsidRDefault="00680346" w:rsidP="00996AF5">
                            <w:pPr>
                              <w:spacing w:after="0"/>
                              <w:rPr>
                                <w:b/>
                                <w:bCs/>
                                <w:sz w:val="32"/>
                                <w:szCs w:val="32"/>
                              </w:rPr>
                            </w:pPr>
                            <w:r w:rsidRPr="00680346">
                              <w:rPr>
                                <w:b/>
                                <w:bCs/>
                                <w:i/>
                                <w:iCs/>
                                <w:sz w:val="32"/>
                                <w:szCs w:val="32"/>
                              </w:rPr>
                              <w:t>Expanding Reach • Deepening Impact • Strengthening Systems</w:t>
                            </w:r>
                          </w:p>
                        </w:txbxContent>
                      </wps:txbx>
                      <wps:bodyPr vert="horz" wrap="square" lIns="91440" tIns="45720" rIns="91440" bIns="45720" rtlCol="0" anchor="b">
                        <a:noAutofit/>
                      </wps:bodyPr>
                    </wps:wsp>
                  </a:graphicData>
                </a:graphic>
                <wp14:sizeRelH relativeFrom="margin">
                  <wp14:pctWidth>0</wp14:pctWidth>
                </wp14:sizeRelH>
                <wp14:sizeRelV relativeFrom="margin">
                  <wp14:pctHeight>0</wp14:pctHeight>
                </wp14:sizeRelV>
              </wp:anchor>
            </w:drawing>
          </mc:Choice>
          <mc:Fallback>
            <w:pict>
              <v:rect w14:anchorId="2CB5F5BB" id="Title 1" o:spid="_x0000_s1026" style="position:absolute;left:0;text-align:left;margin-left:23.4pt;margin-top:257.65pt;width:472.75pt;height:168.6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OrfaqwEAAEMDAAAOAAAAZHJzL2Uyb0RvYy54bWysUttu1DAQfUfiHyy/s7mwLW202QpRUSFV&#10;UKnwAY5jbyISj5nxbrJ8PWNvui3whngZeTzj4zNnzuZmHgdxMEg9uFoWq1wK4zS0vdvV8tvXj2+u&#10;pKCgXKsGcKaWR0PyZvv61WbylSmhg6E1KBjEUTX5WnYh+CrLSHdmVLQCbxwXLeCoAqe4y1pUE6OP&#10;Q1bm+WU2AbYeQRsivr09FeU24VtrdPhiLZkghloyt5AiptjEmG03qtqh8l2vFxrqH1iMqnf86Rnq&#10;VgUl9tj/BTX2GoHAhpWGMQNre23SDDxNkf8xzWOnvEmzsDjkzzLR/4PVnw+P/gEjdfL3oL+TcHCH&#10;vIkiapNNnqpzT0xo6Z4tjvEVjyDmpOfxrKeZg9B8eZnnb6/LCyk018piXZRlUjxT1dNzjxTuDIwi&#10;HmqJvLCkozrcU4gEVPXUsrA5EYhUwtzM3BKPDbTHB4xGZJAO8KcUEy+1lvRjr9BIMXxyrNp1sV5H&#10;F6RkffGO6Qh8WWl+q4ThA5x8o5xm1Fo2iZyD9/sAtk8En79fCPKmEu/FVdEKL/PU9ez97S8AAAD/&#10;/wMAUEsDBBQABgAIAAAAIQCd9xlu4QAAAAoBAAAPAAAAZHJzL2Rvd25yZXYueG1sTI9Ra8JAEITf&#10;C/0Pxwp9qxdjEzTNRYoipdAKWn/AJVmTYG4v3J2a/vtun+zbDjvMfJOvRtOLKzrfWVIwm0YgkCpb&#10;d9QoOH5vnxcgfNBU694SKvhBD6vi8SHXWW1vtMfrITSCQ8hnWkEbwpBJ6asWjfZTOyDx72Sd0YGl&#10;a2Tt9I3DTS/jKEql0R1xQ6sHXLdYnQ8Xo2D+udu5r815m0ab4wdZN67fy71ST5Px7RVEwDHczfCH&#10;z+hQMFNpL1R70St4SZk8KEhmyRwEG5bLmI9SwSKJE5BFLv9PKH4BAAD//wMAUEsBAi0AFAAGAAgA&#10;AAAhALaDOJL+AAAA4QEAABMAAAAAAAAAAAAAAAAAAAAAAFtDb250ZW50X1R5cGVzXS54bWxQSwEC&#10;LQAUAAYACAAAACEAOP0h/9YAAACUAQAACwAAAAAAAAAAAAAAAAAvAQAAX3JlbHMvLnJlbHNQSwEC&#10;LQAUAAYACAAAACEAvTq32qsBAABDAwAADgAAAAAAAAAAAAAAAAAuAgAAZHJzL2Uyb0RvYy54bWxQ&#10;SwECLQAUAAYACAAAACEAnfcZbuEAAAAKAQAADwAAAAAAAAAAAAAAAAAFBAAAZHJzL2Rvd25yZXYu&#10;eG1sUEsFBgAAAAAEAAQA8wAAABMFAAAAAA==&#10;" filled="f" stroked="f">
                <o:lock v:ext="edit" grouping="t"/>
                <v:textbox>
                  <w:txbxContent>
                    <w:p w14:paraId="0ECA5394" w14:textId="6BF1E050" w:rsidR="00FE19FD" w:rsidRDefault="00FE19FD" w:rsidP="00FE19FD">
                      <w:pPr>
                        <w:spacing w:line="216" w:lineRule="auto"/>
                        <w:rPr>
                          <w:rFonts w:asciiTheme="majorHAnsi" w:eastAsiaTheme="majorEastAsia" w:hAnsi="Aptos Display" w:cstheme="majorBidi"/>
                          <w:b/>
                          <w:bCs/>
                          <w:color w:val="000000" w:themeColor="text1"/>
                          <w:kern w:val="24"/>
                          <w:sz w:val="56"/>
                          <w:szCs w:val="56"/>
                        </w:rPr>
                      </w:pPr>
                      <w:r>
                        <w:rPr>
                          <w:rFonts w:asciiTheme="majorHAnsi" w:eastAsiaTheme="majorEastAsia" w:hAnsi="Aptos Display" w:cstheme="majorBidi"/>
                          <w:b/>
                          <w:bCs/>
                          <w:color w:val="000000" w:themeColor="text1"/>
                          <w:kern w:val="24"/>
                          <w:sz w:val="74"/>
                          <w:szCs w:val="74"/>
                        </w:rPr>
                        <w:t>Strategic Plan</w:t>
                      </w:r>
                      <w:r w:rsidR="00680346">
                        <w:rPr>
                          <w:rFonts w:asciiTheme="majorHAnsi" w:eastAsiaTheme="majorEastAsia" w:hAnsi="Aptos Display" w:cstheme="majorBidi"/>
                          <w:b/>
                          <w:bCs/>
                          <w:color w:val="000000" w:themeColor="text1"/>
                          <w:kern w:val="24"/>
                          <w:sz w:val="74"/>
                          <w:szCs w:val="74"/>
                        </w:rPr>
                        <w:t xml:space="preserve"> -- </w:t>
                      </w:r>
                      <w:r w:rsidRPr="00A97AAF">
                        <w:rPr>
                          <w:rFonts w:asciiTheme="majorHAnsi" w:eastAsiaTheme="majorEastAsia" w:hAnsi="Aptos Display" w:cstheme="majorBidi"/>
                          <w:b/>
                          <w:bCs/>
                          <w:color w:val="000000" w:themeColor="text1"/>
                          <w:kern w:val="24"/>
                          <w:sz w:val="56"/>
                          <w:szCs w:val="56"/>
                        </w:rPr>
                        <w:t>2026-2030</w:t>
                      </w:r>
                    </w:p>
                    <w:p w14:paraId="35ACECC9" w14:textId="2BF8E945" w:rsidR="00A97AAF" w:rsidRPr="00996AF5" w:rsidRDefault="00680346" w:rsidP="00996AF5">
                      <w:pPr>
                        <w:spacing w:after="0"/>
                        <w:rPr>
                          <w:b/>
                          <w:bCs/>
                          <w:sz w:val="32"/>
                          <w:szCs w:val="32"/>
                        </w:rPr>
                      </w:pPr>
                      <w:r w:rsidRPr="00680346">
                        <w:rPr>
                          <w:b/>
                          <w:bCs/>
                          <w:i/>
                          <w:iCs/>
                          <w:sz w:val="32"/>
                          <w:szCs w:val="32"/>
                        </w:rPr>
                        <w:t>Expanding Reach • Deepening Impact • Strengthening Systems</w:t>
                      </w:r>
                    </w:p>
                  </w:txbxContent>
                </v:textbox>
                <w10:wrap type="square"/>
              </v:rect>
            </w:pict>
          </mc:Fallback>
        </mc:AlternateContent>
      </w:r>
      <w:r w:rsidR="001A0AC1">
        <w:rPr>
          <w:noProof/>
        </w:rPr>
        <w:drawing>
          <wp:anchor distT="0" distB="0" distL="114300" distR="114300" simplePos="0" relativeHeight="251675648" behindDoc="0" locked="0" layoutInCell="1" allowOverlap="1" wp14:anchorId="6966A4D1" wp14:editId="6A2A7A38">
            <wp:simplePos x="0" y="0"/>
            <wp:positionH relativeFrom="column">
              <wp:posOffset>-53340</wp:posOffset>
            </wp:positionH>
            <wp:positionV relativeFrom="paragraph">
              <wp:posOffset>536575</wp:posOffset>
            </wp:positionV>
            <wp:extent cx="5943600" cy="2677795"/>
            <wp:effectExtent l="0" t="0" r="0" b="8255"/>
            <wp:wrapSquare wrapText="bothSides"/>
            <wp:docPr id="1569860822" name="Picture 5" descr="A logo for a compan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9860822" name="Picture 5" descr="A logo for a company&#10;&#10;AI-generated content may be incorrect."/>
                    <pic:cNvPicPr/>
                  </pic:nvPicPr>
                  <pic:blipFill>
                    <a:blip r:embed="rId11" cstate="print">
                      <a:extLst>
                        <a:ext uri="{28A0092B-C50C-407E-A947-70E740481C1C}">
                          <a14:useLocalDpi xmlns:a14="http://schemas.microsoft.com/office/drawing/2010/main" val="0"/>
                        </a:ext>
                      </a:extLst>
                    </a:blip>
                    <a:stretch>
                      <a:fillRect/>
                    </a:stretch>
                  </pic:blipFill>
                  <pic:spPr>
                    <a:xfrm>
                      <a:off x="0" y="0"/>
                      <a:ext cx="5943600" cy="2677795"/>
                    </a:xfrm>
                    <a:prstGeom prst="rect">
                      <a:avLst/>
                    </a:prstGeom>
                  </pic:spPr>
                </pic:pic>
              </a:graphicData>
            </a:graphic>
          </wp:anchor>
        </w:drawing>
      </w:r>
    </w:p>
    <w:p w14:paraId="17EAFDA9" w14:textId="77777777" w:rsidR="00AB7AAB" w:rsidRDefault="00AB7AAB">
      <w:pPr>
        <w:rPr>
          <w:b/>
          <w:bCs/>
          <w:sz w:val="48"/>
          <w:szCs w:val="48"/>
        </w:rPr>
      </w:pPr>
    </w:p>
    <w:p w14:paraId="4B6996AF" w14:textId="35D3C2F5" w:rsidR="00FE19FD" w:rsidRDefault="00C94B81">
      <w:pPr>
        <w:rPr>
          <w:rFonts w:asciiTheme="majorHAnsi" w:eastAsiaTheme="majorEastAsia" w:hAnsiTheme="majorHAnsi" w:cstheme="majorBidi"/>
          <w:color w:val="0F4761" w:themeColor="accent1" w:themeShade="BF"/>
          <w:sz w:val="40"/>
          <w:szCs w:val="40"/>
        </w:rPr>
      </w:pPr>
      <w:r w:rsidRPr="00655E70">
        <w:rPr>
          <w:b/>
          <w:bCs/>
          <w:noProof/>
          <w:sz w:val="48"/>
          <w:szCs w:val="48"/>
          <w:highlight w:val="yellow"/>
        </w:rPr>
        <mc:AlternateContent>
          <mc:Choice Requires="wps">
            <w:drawing>
              <wp:anchor distT="0" distB="0" distL="114300" distR="114300" simplePos="0" relativeHeight="251671552" behindDoc="0" locked="0" layoutInCell="1" allowOverlap="1" wp14:anchorId="44F5E7F3" wp14:editId="79AC6C39">
                <wp:simplePos x="0" y="0"/>
                <wp:positionH relativeFrom="column">
                  <wp:posOffset>3741420</wp:posOffset>
                </wp:positionH>
                <wp:positionV relativeFrom="paragraph">
                  <wp:posOffset>142240</wp:posOffset>
                </wp:positionV>
                <wp:extent cx="2366010" cy="487680"/>
                <wp:effectExtent l="0" t="0" r="0" b="0"/>
                <wp:wrapSquare wrapText="bothSides"/>
                <wp:docPr id="3" name="Subtitle 2">
                  <a:extLst xmlns:a="http://schemas.openxmlformats.org/drawingml/2006/main">
                    <a:ext uri="{FF2B5EF4-FFF2-40B4-BE49-F238E27FC236}">
                      <a16:creationId xmlns:a16="http://schemas.microsoft.com/office/drawing/2014/main" id="{9C72A991-9739-4F13-2A70-D1B3BCF67E6A}"/>
                    </a:ext>
                  </a:extLst>
                </wp:docPr>
                <wp:cNvGraphicFramePr>
                  <a:graphicFrameLocks xmlns:a="http://schemas.openxmlformats.org/drawingml/2006/main" noGrp="1"/>
                </wp:cNvGraphicFramePr>
                <a:graphic xmlns:a="http://schemas.openxmlformats.org/drawingml/2006/main">
                  <a:graphicData uri="http://schemas.microsoft.com/office/word/2010/wordprocessingShape">
                    <wps:wsp>
                      <wps:cNvSpPr>
                        <a:spLocks noGrp="1"/>
                      </wps:cNvSpPr>
                      <wps:spPr>
                        <a:xfrm>
                          <a:off x="0" y="0"/>
                          <a:ext cx="2366010" cy="487680"/>
                        </a:xfrm>
                        <a:prstGeom prst="rect">
                          <a:avLst/>
                        </a:prstGeom>
                      </wps:spPr>
                      <wps:txbx>
                        <w:txbxContent>
                          <w:p w14:paraId="0D89415A" w14:textId="40441881" w:rsidR="00FE19FD" w:rsidRDefault="00654196" w:rsidP="00FE19FD">
                            <w:pPr>
                              <w:spacing w:before="150" w:line="288" w:lineRule="auto"/>
                              <w:rPr>
                                <w:rFonts w:hAnsi="Aptos"/>
                                <w:color w:val="000000" w:themeColor="text1"/>
                                <w:kern w:val="24"/>
                                <w:sz w:val="30"/>
                                <w:szCs w:val="30"/>
                                <w14:ligatures w14:val="none"/>
                              </w:rPr>
                            </w:pPr>
                            <w:r>
                              <w:rPr>
                                <w:rFonts w:hAnsi="Aptos"/>
                                <w:color w:val="000000" w:themeColor="text1"/>
                                <w:kern w:val="24"/>
                                <w:sz w:val="30"/>
                                <w:szCs w:val="30"/>
                                <w:highlight w:val="yellow"/>
                              </w:rPr>
                              <w:t>Updated</w:t>
                            </w:r>
                            <w:r w:rsidR="00FE19FD" w:rsidRPr="00655E70">
                              <w:rPr>
                                <w:rFonts w:hAnsi="Aptos"/>
                                <w:color w:val="000000" w:themeColor="text1"/>
                                <w:kern w:val="24"/>
                                <w:sz w:val="30"/>
                                <w:szCs w:val="30"/>
                                <w:highlight w:val="yellow"/>
                              </w:rPr>
                              <w:t xml:space="preserve"> </w:t>
                            </w:r>
                            <w:r>
                              <w:rPr>
                                <w:rFonts w:hAnsi="Aptos"/>
                                <w:color w:val="000000" w:themeColor="text1"/>
                                <w:kern w:val="24"/>
                                <w:sz w:val="30"/>
                                <w:szCs w:val="30"/>
                                <w:highlight w:val="yellow"/>
                              </w:rPr>
                              <w:t>11</w:t>
                            </w:r>
                            <w:r w:rsidR="00FE19FD" w:rsidRPr="00655E70">
                              <w:rPr>
                                <w:rFonts w:hAnsi="Aptos"/>
                                <w:color w:val="000000" w:themeColor="text1"/>
                                <w:kern w:val="24"/>
                                <w:sz w:val="30"/>
                                <w:szCs w:val="30"/>
                                <w:highlight w:val="yellow"/>
                              </w:rPr>
                              <w:t>.</w:t>
                            </w:r>
                            <w:r w:rsidR="00996AF5">
                              <w:rPr>
                                <w:rFonts w:hAnsi="Aptos"/>
                                <w:color w:val="000000" w:themeColor="text1"/>
                                <w:kern w:val="24"/>
                                <w:sz w:val="30"/>
                                <w:szCs w:val="30"/>
                                <w:highlight w:val="yellow"/>
                              </w:rPr>
                              <w:t>23</w:t>
                            </w:r>
                            <w:r w:rsidR="00FE19FD" w:rsidRPr="00655E70">
                              <w:rPr>
                                <w:rFonts w:hAnsi="Aptos"/>
                                <w:color w:val="000000" w:themeColor="text1"/>
                                <w:kern w:val="24"/>
                                <w:sz w:val="30"/>
                                <w:szCs w:val="30"/>
                                <w:highlight w:val="yellow"/>
                              </w:rPr>
                              <w:t>.2025</w:t>
                            </w:r>
                          </w:p>
                        </w:txbxContent>
                      </wps:txbx>
                      <wps:bodyPr vert="horz" lIns="91440" tIns="45720" rIns="91440" bIns="45720" rtlCol="0">
                        <a:noAutofit/>
                      </wps:bodyPr>
                    </wps:wsp>
                  </a:graphicData>
                </a:graphic>
                <wp14:sizeRelV relativeFrom="margin">
                  <wp14:pctHeight>0</wp14:pctHeight>
                </wp14:sizeRelV>
              </wp:anchor>
            </w:drawing>
          </mc:Choice>
          <mc:Fallback>
            <w:pict>
              <v:rect w14:anchorId="44F5E7F3" id="Subtitle 2" o:spid="_x0000_s1027" style="position:absolute;margin-left:294.6pt;margin-top:11.2pt;width:186.3pt;height:38.4pt;z-index:25167155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nvsUnAEAADADAAAOAAAAZHJzL2Uyb0RvYy54bWysUsFuEzEQvSPxD5bvZJMQ0rDKpkJUVEgV&#10;VCp8gOO1s1bXHmvGzW74esbuNi1wQ71YHs/4zXtvZns5+l4cDZKD0MjFbC6FCRpaFw6N/Pnjy7uN&#10;FJRUaFUPwTTyZEhe7t6+2Q6xNkvooG8NCgYJVA+xkV1Ksa4q0p3ximYQTeCkBfQqcYiHqkU1MLrv&#10;q+V8vq4GwDYiaEPEr1ePSbkr+NYanb5bSyaJvpHMLZUTy7nPZ7XbqvqAKnZOTzTUf7DwygVueoa6&#10;UkmJB3T/QHmnEQhsmmnwFVjrtCkaWM1i/peau05FU7SwORTPNtHrwepvx7t4i5k6xRvQ9yQCXCNP&#10;YpG9qYZI9bkmBzRVjxZ9/sUSxFj8PJ39NGMSmh+X79drViWF5txqc7HeFMMrVT/9jkjp2oAX+dJI&#10;5HkVG9XxhlLur+qnkonMY//MJI37Ubh2Yppf9tCebjGvI2N1gL+k6L8GduvjYrXK0y/B6sPFkgN8&#10;mdn/kUn9Zyj7kgUG+PSQwLpC57nLRIfHUlhOK5Tn/jIuVc+LvvsNAAD//wMAUEsDBBQABgAIAAAA&#10;IQD1zPmv4AAAAAkBAAAPAAAAZHJzL2Rvd25yZXYueG1sTI9BS8NAEIXvgv9hGcGL2E1DLW3MppSC&#10;tIhQTLXnbXZMQrOzaXabxH/veNLbPN7Hm/fS1Wgb0WPna0cKppMIBFLhTE2lgo/Dy+MChA+ajG4c&#10;oYJv9LDKbm9SnRg30Dv2eSgFh5BPtIIqhDaR0hcVWu0nrkVi78t1VgeWXSlNpwcOt42Mo2gura6J&#10;P1S6xU2FxTm/WgVDse+Ph7et3D8cd44uu8sm/3xV6v5uXD+DCDiGPxh+63N1yLjTyV3JeNEoeFos&#10;Y0YVxPEMBAPL+ZS3nPhgQ2ap/L8g+wEAAP//AwBQSwECLQAUAAYACAAAACEAtoM4kv4AAADhAQAA&#10;EwAAAAAAAAAAAAAAAAAAAAAAW0NvbnRlbnRfVHlwZXNdLnhtbFBLAQItABQABgAIAAAAIQA4/SH/&#10;1gAAAJQBAAALAAAAAAAAAAAAAAAAAC8BAABfcmVscy8ucmVsc1BLAQItABQABgAIAAAAIQAAnvsU&#10;nAEAADADAAAOAAAAAAAAAAAAAAAAAC4CAABkcnMvZTJvRG9jLnhtbFBLAQItABQABgAIAAAAIQD1&#10;zPmv4AAAAAkBAAAPAAAAAAAAAAAAAAAAAPYDAABkcnMvZG93bnJldi54bWxQSwUGAAAAAAQABADz&#10;AAAAAwUAAAAA&#10;" filled="f" stroked="f">
                <o:lock v:ext="edit" grouping="t"/>
                <v:textbox>
                  <w:txbxContent>
                    <w:p w14:paraId="0D89415A" w14:textId="40441881" w:rsidR="00FE19FD" w:rsidRDefault="00654196" w:rsidP="00FE19FD">
                      <w:pPr>
                        <w:spacing w:before="150" w:line="288" w:lineRule="auto"/>
                        <w:rPr>
                          <w:rFonts w:hAnsi="Aptos"/>
                          <w:color w:val="000000" w:themeColor="text1"/>
                          <w:kern w:val="24"/>
                          <w:sz w:val="30"/>
                          <w:szCs w:val="30"/>
                          <w14:ligatures w14:val="none"/>
                        </w:rPr>
                      </w:pPr>
                      <w:r>
                        <w:rPr>
                          <w:rFonts w:hAnsi="Aptos"/>
                          <w:color w:val="000000" w:themeColor="text1"/>
                          <w:kern w:val="24"/>
                          <w:sz w:val="30"/>
                          <w:szCs w:val="30"/>
                          <w:highlight w:val="yellow"/>
                        </w:rPr>
                        <w:t>Updated</w:t>
                      </w:r>
                      <w:r w:rsidR="00FE19FD" w:rsidRPr="00655E70">
                        <w:rPr>
                          <w:rFonts w:hAnsi="Aptos"/>
                          <w:color w:val="000000" w:themeColor="text1"/>
                          <w:kern w:val="24"/>
                          <w:sz w:val="30"/>
                          <w:szCs w:val="30"/>
                          <w:highlight w:val="yellow"/>
                        </w:rPr>
                        <w:t xml:space="preserve"> </w:t>
                      </w:r>
                      <w:r>
                        <w:rPr>
                          <w:rFonts w:hAnsi="Aptos"/>
                          <w:color w:val="000000" w:themeColor="text1"/>
                          <w:kern w:val="24"/>
                          <w:sz w:val="30"/>
                          <w:szCs w:val="30"/>
                          <w:highlight w:val="yellow"/>
                        </w:rPr>
                        <w:t>11</w:t>
                      </w:r>
                      <w:r w:rsidR="00FE19FD" w:rsidRPr="00655E70">
                        <w:rPr>
                          <w:rFonts w:hAnsi="Aptos"/>
                          <w:color w:val="000000" w:themeColor="text1"/>
                          <w:kern w:val="24"/>
                          <w:sz w:val="30"/>
                          <w:szCs w:val="30"/>
                          <w:highlight w:val="yellow"/>
                        </w:rPr>
                        <w:t>.</w:t>
                      </w:r>
                      <w:r w:rsidR="00996AF5">
                        <w:rPr>
                          <w:rFonts w:hAnsi="Aptos"/>
                          <w:color w:val="000000" w:themeColor="text1"/>
                          <w:kern w:val="24"/>
                          <w:sz w:val="30"/>
                          <w:szCs w:val="30"/>
                          <w:highlight w:val="yellow"/>
                        </w:rPr>
                        <w:t>23</w:t>
                      </w:r>
                      <w:r w:rsidR="00FE19FD" w:rsidRPr="00655E70">
                        <w:rPr>
                          <w:rFonts w:hAnsi="Aptos"/>
                          <w:color w:val="000000" w:themeColor="text1"/>
                          <w:kern w:val="24"/>
                          <w:sz w:val="30"/>
                          <w:szCs w:val="30"/>
                          <w:highlight w:val="yellow"/>
                        </w:rPr>
                        <w:t>.2025</w:t>
                      </w:r>
                    </w:p>
                  </w:txbxContent>
                </v:textbox>
                <w10:wrap type="square"/>
              </v:rect>
            </w:pict>
          </mc:Fallback>
        </mc:AlternateContent>
      </w:r>
    </w:p>
    <w:p w14:paraId="09780856" w14:textId="77777777" w:rsidR="00345375" w:rsidRDefault="00345375" w:rsidP="00C8142B">
      <w:pPr>
        <w:pStyle w:val="Heading1"/>
      </w:pPr>
    </w:p>
    <w:p w14:paraId="0F8C8989" w14:textId="07D4CAE3" w:rsidR="00C8142B" w:rsidRDefault="00C8142B" w:rsidP="00C8142B">
      <w:pPr>
        <w:pStyle w:val="Heading1"/>
      </w:pPr>
      <w:r>
        <w:t xml:space="preserve">2025 Strategic </w:t>
      </w:r>
      <w:r w:rsidR="00635A44">
        <w:t>Plan</w:t>
      </w:r>
    </w:p>
    <w:p w14:paraId="66BC8A8F" w14:textId="77777777" w:rsidR="00345375" w:rsidRDefault="00345375" w:rsidP="00074C62">
      <w:pPr>
        <w:pStyle w:val="Heading2"/>
        <w:rPr>
          <w:i/>
          <w:iCs/>
        </w:rPr>
      </w:pPr>
    </w:p>
    <w:p w14:paraId="23968963" w14:textId="43C7E582" w:rsidR="00AC3884" w:rsidRDefault="00AC3884" w:rsidP="00074C62">
      <w:pPr>
        <w:pStyle w:val="Heading2"/>
        <w:rPr>
          <w:i/>
          <w:iCs/>
        </w:rPr>
      </w:pPr>
      <w:r>
        <w:rPr>
          <w:i/>
          <w:iCs/>
        </w:rPr>
        <w:t>Table of Contents</w:t>
      </w:r>
    </w:p>
    <w:p w14:paraId="7B18A720" w14:textId="4311A760" w:rsidR="003358B5" w:rsidRPr="00A66536" w:rsidRDefault="003358B5" w:rsidP="003358B5">
      <w:pPr>
        <w:rPr>
          <w:b/>
          <w:bCs/>
          <w:smallCaps/>
        </w:rPr>
      </w:pPr>
      <w:r>
        <w:tab/>
      </w:r>
      <w:r>
        <w:tab/>
      </w:r>
      <w:r>
        <w:tab/>
      </w:r>
      <w:r>
        <w:tab/>
      </w:r>
      <w:r>
        <w:tab/>
      </w:r>
      <w:r>
        <w:tab/>
      </w:r>
      <w:r>
        <w:tab/>
      </w:r>
      <w:r>
        <w:tab/>
      </w:r>
      <w:r>
        <w:tab/>
      </w:r>
      <w:r>
        <w:tab/>
      </w:r>
      <w:r>
        <w:tab/>
      </w:r>
      <w:r w:rsidR="00A66536">
        <w:t xml:space="preserve">     </w:t>
      </w:r>
      <w:r w:rsidRPr="00A66536">
        <w:rPr>
          <w:b/>
          <w:bCs/>
          <w:smallCaps/>
        </w:rPr>
        <w:t>Pages</w:t>
      </w:r>
    </w:p>
    <w:p w14:paraId="6F60AD70" w14:textId="520750F0" w:rsidR="0023687E" w:rsidRDefault="0023687E" w:rsidP="005D43FD">
      <w:pPr>
        <w:spacing w:line="600" w:lineRule="auto"/>
      </w:pPr>
      <w:r w:rsidRPr="00CC4199">
        <w:rPr>
          <w:b/>
          <w:bCs/>
        </w:rPr>
        <w:t>Executive Summary</w:t>
      </w:r>
      <w:r>
        <w:t>……………………………………………</w:t>
      </w:r>
      <w:r w:rsidR="005D43FD">
        <w:t>…………….</w:t>
      </w:r>
      <w:r>
        <w:t>………………..           3</w:t>
      </w:r>
      <w:r w:rsidR="00191F6D">
        <w:t>-5</w:t>
      </w:r>
    </w:p>
    <w:p w14:paraId="57C98FB5" w14:textId="7E3DA348" w:rsidR="00CC4199" w:rsidRPr="00CC4199" w:rsidRDefault="00CC4199" w:rsidP="00CC4199">
      <w:pPr>
        <w:spacing w:line="240" w:lineRule="auto"/>
        <w:rPr>
          <w:b/>
          <w:bCs/>
        </w:rPr>
      </w:pPr>
      <w:r w:rsidRPr="00CC4199">
        <w:rPr>
          <w:b/>
          <w:bCs/>
        </w:rPr>
        <w:t>The Plan</w:t>
      </w:r>
    </w:p>
    <w:p w14:paraId="0727E020" w14:textId="0D961744" w:rsidR="00AC3884" w:rsidRPr="00C04EB7" w:rsidRDefault="00AC3884" w:rsidP="00124875">
      <w:pPr>
        <w:pStyle w:val="ListParagraph"/>
        <w:numPr>
          <w:ilvl w:val="0"/>
          <w:numId w:val="44"/>
        </w:numPr>
        <w:spacing w:line="600" w:lineRule="auto"/>
      </w:pPr>
      <w:r w:rsidRPr="00C04EB7">
        <w:t>Environment and situation for children in Marion County</w:t>
      </w:r>
      <w:r w:rsidR="003358B5" w:rsidRPr="00C04EB7">
        <w:t>…………..</w:t>
      </w:r>
      <w:r w:rsidR="003358B5" w:rsidRPr="00C04EB7">
        <w:tab/>
      </w:r>
      <w:r w:rsidR="004F0A34" w:rsidRPr="00C04EB7">
        <w:t xml:space="preserve">   </w:t>
      </w:r>
      <w:r w:rsidR="00A66536" w:rsidRPr="00C04EB7">
        <w:t xml:space="preserve">   </w:t>
      </w:r>
      <w:r w:rsidR="00D20203">
        <w:t xml:space="preserve">  </w:t>
      </w:r>
      <w:r w:rsidR="00191F6D">
        <w:t>6</w:t>
      </w:r>
      <w:r w:rsidR="00D77F29" w:rsidRPr="00C04EB7">
        <w:t>-</w:t>
      </w:r>
      <w:r w:rsidR="00317B21">
        <w:t>10</w:t>
      </w:r>
    </w:p>
    <w:p w14:paraId="589216FF" w14:textId="22E6DB2A" w:rsidR="00345375" w:rsidRPr="00C04EB7" w:rsidRDefault="00345375" w:rsidP="00124875">
      <w:pPr>
        <w:pStyle w:val="ListParagraph"/>
        <w:numPr>
          <w:ilvl w:val="0"/>
          <w:numId w:val="44"/>
        </w:numPr>
        <w:tabs>
          <w:tab w:val="left" w:pos="8820"/>
        </w:tabs>
        <w:spacing w:after="0" w:line="600" w:lineRule="auto"/>
      </w:pPr>
      <w:r w:rsidRPr="00C04EB7">
        <w:t xml:space="preserve">The Network of </w:t>
      </w:r>
      <w:r w:rsidR="00451356" w:rsidRPr="00C04EB7">
        <w:t>Youth</w:t>
      </w:r>
      <w:r w:rsidRPr="00C04EB7">
        <w:t xml:space="preserve"> Services Support</w:t>
      </w:r>
      <w:r w:rsidR="004F0A34" w:rsidRPr="00C04EB7">
        <w:t>…………………………………</w:t>
      </w:r>
      <w:r w:rsidR="00F66705" w:rsidRPr="00C04EB7">
        <w:t xml:space="preserve">. </w:t>
      </w:r>
      <w:r w:rsidR="004F0A34" w:rsidRPr="00C04EB7">
        <w:t xml:space="preserve">     </w:t>
      </w:r>
      <w:r w:rsidR="00A66536" w:rsidRPr="00C04EB7">
        <w:t xml:space="preserve">  </w:t>
      </w:r>
      <w:r w:rsidR="00D20203">
        <w:t xml:space="preserve"> </w:t>
      </w:r>
      <w:r w:rsidR="00A66536" w:rsidRPr="00C04EB7">
        <w:t xml:space="preserve"> </w:t>
      </w:r>
      <w:r w:rsidR="00317B21">
        <w:t>11-12</w:t>
      </w:r>
    </w:p>
    <w:p w14:paraId="6213CC81" w14:textId="402379DA" w:rsidR="00AC3884" w:rsidRPr="00C04EB7" w:rsidRDefault="00AC3884" w:rsidP="00124875">
      <w:pPr>
        <w:pStyle w:val="ListParagraph"/>
        <w:numPr>
          <w:ilvl w:val="0"/>
          <w:numId w:val="44"/>
        </w:numPr>
        <w:spacing w:after="0" w:line="600" w:lineRule="auto"/>
      </w:pPr>
      <w:r w:rsidRPr="00C04EB7">
        <w:t>MCCOY – Where we are today</w:t>
      </w:r>
      <w:r w:rsidR="004F0A34" w:rsidRPr="00C04EB7">
        <w:t xml:space="preserve">……………………………………………….    </w:t>
      </w:r>
      <w:r w:rsidR="00D20203">
        <w:t xml:space="preserve"> </w:t>
      </w:r>
      <w:r w:rsidR="004F0A34" w:rsidRPr="00C04EB7">
        <w:t xml:space="preserve">  </w:t>
      </w:r>
      <w:r w:rsidR="00A66536" w:rsidRPr="00C04EB7">
        <w:t xml:space="preserve">   </w:t>
      </w:r>
      <w:r w:rsidR="000D1B77">
        <w:t>12</w:t>
      </w:r>
      <w:r w:rsidR="004F0A34" w:rsidRPr="00C04EB7">
        <w:t>-</w:t>
      </w:r>
      <w:r w:rsidR="00C12839" w:rsidRPr="00C04EB7">
        <w:t>1</w:t>
      </w:r>
      <w:r w:rsidR="00B54751">
        <w:t>9</w:t>
      </w:r>
    </w:p>
    <w:p w14:paraId="15C270D7" w14:textId="35B32C4D" w:rsidR="00BC192F" w:rsidRPr="00C04EB7" w:rsidRDefault="00BC192F" w:rsidP="00124875">
      <w:pPr>
        <w:pStyle w:val="Heading2"/>
        <w:numPr>
          <w:ilvl w:val="0"/>
          <w:numId w:val="44"/>
        </w:numPr>
        <w:spacing w:before="0" w:line="600" w:lineRule="auto"/>
        <w:rPr>
          <w:rFonts w:asciiTheme="minorHAnsi" w:hAnsiTheme="minorHAnsi"/>
          <w:color w:val="auto"/>
          <w:sz w:val="24"/>
          <w:szCs w:val="24"/>
        </w:rPr>
      </w:pPr>
      <w:r w:rsidRPr="00C04EB7">
        <w:rPr>
          <w:rFonts w:asciiTheme="minorHAnsi" w:hAnsiTheme="minorHAnsi"/>
          <w:color w:val="auto"/>
          <w:sz w:val="24"/>
          <w:szCs w:val="24"/>
        </w:rPr>
        <w:t>Summary of Needs and Priorities</w:t>
      </w:r>
      <w:r w:rsidR="00C12839" w:rsidRPr="00C04EB7">
        <w:rPr>
          <w:rFonts w:asciiTheme="minorHAnsi" w:hAnsiTheme="minorHAnsi"/>
          <w:color w:val="auto"/>
          <w:sz w:val="24"/>
          <w:szCs w:val="24"/>
        </w:rPr>
        <w:t xml:space="preserve">…………………………………………..      </w:t>
      </w:r>
      <w:r w:rsidR="00A66536" w:rsidRPr="00C04EB7">
        <w:rPr>
          <w:rFonts w:asciiTheme="minorHAnsi" w:hAnsiTheme="minorHAnsi"/>
          <w:color w:val="auto"/>
          <w:sz w:val="24"/>
          <w:szCs w:val="24"/>
        </w:rPr>
        <w:t xml:space="preserve">  </w:t>
      </w:r>
      <w:r w:rsidR="00D20203">
        <w:rPr>
          <w:rFonts w:asciiTheme="minorHAnsi" w:hAnsiTheme="minorHAnsi"/>
          <w:color w:val="auto"/>
          <w:sz w:val="24"/>
          <w:szCs w:val="24"/>
        </w:rPr>
        <w:t xml:space="preserve"> </w:t>
      </w:r>
      <w:r w:rsidR="00C12839" w:rsidRPr="00C04EB7">
        <w:rPr>
          <w:rFonts w:asciiTheme="minorHAnsi" w:hAnsiTheme="minorHAnsi"/>
          <w:color w:val="auto"/>
          <w:sz w:val="24"/>
          <w:szCs w:val="24"/>
        </w:rPr>
        <w:t>1</w:t>
      </w:r>
      <w:r w:rsidR="00B54751">
        <w:rPr>
          <w:rFonts w:asciiTheme="minorHAnsi" w:hAnsiTheme="minorHAnsi"/>
          <w:color w:val="auto"/>
          <w:sz w:val="24"/>
          <w:szCs w:val="24"/>
        </w:rPr>
        <w:t>9</w:t>
      </w:r>
      <w:r w:rsidR="00C12839" w:rsidRPr="00C04EB7">
        <w:rPr>
          <w:rFonts w:asciiTheme="minorHAnsi" w:hAnsiTheme="minorHAnsi"/>
          <w:color w:val="auto"/>
          <w:sz w:val="24"/>
          <w:szCs w:val="24"/>
        </w:rPr>
        <w:t>-</w:t>
      </w:r>
      <w:r w:rsidR="000D1B77">
        <w:rPr>
          <w:rFonts w:asciiTheme="minorHAnsi" w:hAnsiTheme="minorHAnsi"/>
          <w:color w:val="auto"/>
          <w:sz w:val="24"/>
          <w:szCs w:val="24"/>
        </w:rPr>
        <w:t>2</w:t>
      </w:r>
      <w:r w:rsidR="00B54751">
        <w:rPr>
          <w:rFonts w:asciiTheme="minorHAnsi" w:hAnsiTheme="minorHAnsi"/>
          <w:color w:val="auto"/>
          <w:sz w:val="24"/>
          <w:szCs w:val="24"/>
        </w:rPr>
        <w:t>1</w:t>
      </w:r>
    </w:p>
    <w:p w14:paraId="40F1F956" w14:textId="57FD338F" w:rsidR="00BC192F" w:rsidRPr="00C04EB7" w:rsidRDefault="00BC192F" w:rsidP="00124875">
      <w:pPr>
        <w:pStyle w:val="Heading2"/>
        <w:numPr>
          <w:ilvl w:val="0"/>
          <w:numId w:val="44"/>
        </w:numPr>
        <w:spacing w:before="0" w:line="600" w:lineRule="auto"/>
        <w:rPr>
          <w:rFonts w:asciiTheme="minorHAnsi" w:hAnsiTheme="minorHAnsi"/>
          <w:color w:val="auto"/>
          <w:sz w:val="24"/>
          <w:szCs w:val="24"/>
        </w:rPr>
      </w:pPr>
      <w:r w:rsidRPr="00C04EB7">
        <w:rPr>
          <w:rFonts w:asciiTheme="minorHAnsi" w:hAnsiTheme="minorHAnsi"/>
          <w:color w:val="auto"/>
          <w:sz w:val="24"/>
          <w:szCs w:val="24"/>
        </w:rPr>
        <w:t>MCCOY’s Strategic Framework -- Pillars and Priorities</w:t>
      </w:r>
      <w:r w:rsidR="0088375D" w:rsidRPr="00C04EB7">
        <w:rPr>
          <w:rFonts w:asciiTheme="minorHAnsi" w:hAnsiTheme="minorHAnsi"/>
          <w:color w:val="auto"/>
          <w:sz w:val="24"/>
          <w:szCs w:val="24"/>
        </w:rPr>
        <w:t xml:space="preserve">………………      </w:t>
      </w:r>
      <w:r w:rsidR="00A66536" w:rsidRPr="00C04EB7">
        <w:rPr>
          <w:rFonts w:asciiTheme="minorHAnsi" w:hAnsiTheme="minorHAnsi"/>
          <w:color w:val="auto"/>
          <w:sz w:val="24"/>
          <w:szCs w:val="24"/>
        </w:rPr>
        <w:t xml:space="preserve"> </w:t>
      </w:r>
      <w:r w:rsidR="0088375D" w:rsidRPr="00C04EB7">
        <w:rPr>
          <w:rFonts w:asciiTheme="minorHAnsi" w:hAnsiTheme="minorHAnsi"/>
          <w:color w:val="auto"/>
          <w:sz w:val="24"/>
          <w:szCs w:val="24"/>
        </w:rPr>
        <w:t xml:space="preserve"> </w:t>
      </w:r>
      <w:r w:rsidR="00D20203">
        <w:rPr>
          <w:rFonts w:asciiTheme="minorHAnsi" w:hAnsiTheme="minorHAnsi"/>
          <w:color w:val="auto"/>
          <w:sz w:val="24"/>
          <w:szCs w:val="24"/>
        </w:rPr>
        <w:t xml:space="preserve">  </w:t>
      </w:r>
      <w:r w:rsidR="00EB724C">
        <w:rPr>
          <w:rFonts w:asciiTheme="minorHAnsi" w:hAnsiTheme="minorHAnsi"/>
          <w:color w:val="auto"/>
          <w:sz w:val="24"/>
          <w:szCs w:val="24"/>
        </w:rPr>
        <w:t>21</w:t>
      </w:r>
      <w:r w:rsidR="0088375D" w:rsidRPr="00C04EB7">
        <w:rPr>
          <w:rFonts w:asciiTheme="minorHAnsi" w:hAnsiTheme="minorHAnsi"/>
          <w:color w:val="auto"/>
          <w:sz w:val="24"/>
          <w:szCs w:val="24"/>
        </w:rPr>
        <w:t>-</w:t>
      </w:r>
      <w:r w:rsidR="00EB724C">
        <w:rPr>
          <w:rFonts w:asciiTheme="minorHAnsi" w:hAnsiTheme="minorHAnsi"/>
          <w:color w:val="auto"/>
          <w:sz w:val="24"/>
          <w:szCs w:val="24"/>
        </w:rPr>
        <w:t>2</w:t>
      </w:r>
      <w:r w:rsidR="00B54751">
        <w:rPr>
          <w:rFonts w:asciiTheme="minorHAnsi" w:hAnsiTheme="minorHAnsi"/>
          <w:color w:val="auto"/>
          <w:sz w:val="24"/>
          <w:szCs w:val="24"/>
        </w:rPr>
        <w:t>3</w:t>
      </w:r>
    </w:p>
    <w:p w14:paraId="515ECCA6" w14:textId="7F2DAEEA" w:rsidR="00BC192F" w:rsidRPr="00C04EB7" w:rsidRDefault="00BC192F" w:rsidP="00124875">
      <w:pPr>
        <w:pStyle w:val="ListParagraph"/>
        <w:numPr>
          <w:ilvl w:val="0"/>
          <w:numId w:val="44"/>
        </w:numPr>
        <w:spacing w:after="0" w:line="600" w:lineRule="auto"/>
      </w:pPr>
      <w:r w:rsidRPr="00C04EB7">
        <w:t>MCCOY’s Current Programs Alignment with the Framework</w:t>
      </w:r>
      <w:r w:rsidR="00761A02" w:rsidRPr="00C04EB7">
        <w:t xml:space="preserve">………        </w:t>
      </w:r>
      <w:r w:rsidR="00D20203">
        <w:t xml:space="preserve">  </w:t>
      </w:r>
      <w:r w:rsidR="00761A02" w:rsidRPr="00C04EB7">
        <w:t>2</w:t>
      </w:r>
      <w:r w:rsidR="00436CF5">
        <w:t>3-26</w:t>
      </w:r>
    </w:p>
    <w:p w14:paraId="2C9C595D" w14:textId="5219A4E7" w:rsidR="00BC192F" w:rsidRPr="00C04EB7" w:rsidRDefault="00BC192F" w:rsidP="00124875">
      <w:pPr>
        <w:pStyle w:val="ListParagraph"/>
        <w:numPr>
          <w:ilvl w:val="0"/>
          <w:numId w:val="44"/>
        </w:numPr>
        <w:spacing w:after="0" w:line="600" w:lineRule="auto"/>
      </w:pPr>
      <w:r w:rsidRPr="00C04EB7">
        <w:t>Program Growth and Development Assessment (2026–2030)</w:t>
      </w:r>
      <w:r w:rsidR="00761A02" w:rsidRPr="00C04EB7">
        <w:t xml:space="preserve">……        </w:t>
      </w:r>
      <w:r w:rsidR="00D20203">
        <w:t xml:space="preserve">   </w:t>
      </w:r>
      <w:r w:rsidR="00A66536" w:rsidRPr="00C04EB7">
        <w:t>2</w:t>
      </w:r>
      <w:r w:rsidR="009941DC">
        <w:t>7</w:t>
      </w:r>
      <w:r w:rsidR="006059D9">
        <w:t>-3</w:t>
      </w:r>
      <w:r w:rsidR="009941DC">
        <w:t>1</w:t>
      </w:r>
    </w:p>
    <w:p w14:paraId="708B55A1" w14:textId="0D55A5F8" w:rsidR="00BC192F" w:rsidRDefault="00BC192F" w:rsidP="00124875">
      <w:pPr>
        <w:pStyle w:val="ListParagraph"/>
        <w:numPr>
          <w:ilvl w:val="0"/>
          <w:numId w:val="44"/>
        </w:numPr>
        <w:tabs>
          <w:tab w:val="left" w:pos="8820"/>
        </w:tabs>
        <w:spacing w:after="0" w:line="600" w:lineRule="auto"/>
      </w:pPr>
      <w:r w:rsidRPr="00C04EB7">
        <w:t>MCCOY 3–5 Year Strategic Roadmap (2026–2030)</w:t>
      </w:r>
      <w:r w:rsidR="00A66536" w:rsidRPr="00C04EB7">
        <w:t xml:space="preserve">…………………..        </w:t>
      </w:r>
      <w:r w:rsidR="00D20203">
        <w:t xml:space="preserve">   </w:t>
      </w:r>
      <w:r w:rsidR="006059D9">
        <w:t>3</w:t>
      </w:r>
      <w:r w:rsidR="009941DC">
        <w:t>1</w:t>
      </w:r>
      <w:r w:rsidR="006059D9">
        <w:t>-3</w:t>
      </w:r>
      <w:r w:rsidR="009941DC">
        <w:t>6</w:t>
      </w:r>
    </w:p>
    <w:p w14:paraId="31822430" w14:textId="48B67D48" w:rsidR="009941DC" w:rsidRPr="00C04EB7" w:rsidRDefault="009941DC" w:rsidP="00124875">
      <w:pPr>
        <w:pStyle w:val="ListParagraph"/>
        <w:numPr>
          <w:ilvl w:val="0"/>
          <w:numId w:val="44"/>
        </w:numPr>
        <w:tabs>
          <w:tab w:val="left" w:pos="8820"/>
        </w:tabs>
        <w:spacing w:after="0" w:line="600" w:lineRule="auto"/>
      </w:pPr>
      <w:r>
        <w:t>Projected Impact by 2030 ……………………………………………………           36-39</w:t>
      </w:r>
    </w:p>
    <w:p w14:paraId="0F6E2922" w14:textId="77777777" w:rsidR="00AC3884" w:rsidRPr="00BC192F" w:rsidRDefault="00AC3884" w:rsidP="009A3740">
      <w:pPr>
        <w:spacing w:line="240" w:lineRule="auto"/>
        <w:rPr>
          <w:sz w:val="28"/>
          <w:szCs w:val="28"/>
        </w:rPr>
      </w:pPr>
    </w:p>
    <w:p w14:paraId="6EA9F25F" w14:textId="77777777" w:rsidR="00BC192F" w:rsidRDefault="00BC192F">
      <w:pPr>
        <w:rPr>
          <w:rFonts w:asciiTheme="majorHAnsi" w:eastAsiaTheme="majorEastAsia" w:hAnsiTheme="majorHAnsi" w:cstheme="majorBidi"/>
          <w:i/>
          <w:iCs/>
          <w:color w:val="0F4761" w:themeColor="accent1" w:themeShade="BF"/>
          <w:sz w:val="32"/>
          <w:szCs w:val="32"/>
        </w:rPr>
      </w:pPr>
      <w:r>
        <w:rPr>
          <w:i/>
          <w:iCs/>
        </w:rPr>
        <w:lastRenderedPageBreak/>
        <w:br w:type="page"/>
      </w:r>
    </w:p>
    <w:p w14:paraId="23E167F6" w14:textId="77777777" w:rsidR="00D71481" w:rsidRPr="00D71481" w:rsidRDefault="00D71481" w:rsidP="00D71481">
      <w:pPr>
        <w:rPr>
          <w:rFonts w:asciiTheme="majorHAnsi" w:hAnsiTheme="majorHAnsi"/>
          <w:i/>
          <w:iCs/>
          <w:color w:val="215E99" w:themeColor="text2" w:themeTint="BF"/>
          <w:sz w:val="32"/>
          <w:szCs w:val="32"/>
        </w:rPr>
      </w:pPr>
      <w:r w:rsidRPr="00D71481">
        <w:rPr>
          <w:rFonts w:asciiTheme="majorHAnsi" w:hAnsiTheme="majorHAnsi"/>
          <w:i/>
          <w:iCs/>
          <w:color w:val="215E99" w:themeColor="text2" w:themeTint="BF"/>
          <w:sz w:val="32"/>
          <w:szCs w:val="32"/>
        </w:rPr>
        <w:lastRenderedPageBreak/>
        <w:t>Executive Summary</w:t>
      </w:r>
    </w:p>
    <w:p w14:paraId="195E0E6E" w14:textId="77777777" w:rsidR="00D71481" w:rsidRPr="00427659" w:rsidRDefault="00D71481" w:rsidP="00D71481">
      <w:pPr>
        <w:rPr>
          <w:sz w:val="22"/>
          <w:szCs w:val="22"/>
        </w:rPr>
      </w:pPr>
      <w:r w:rsidRPr="00427659">
        <w:rPr>
          <w:sz w:val="22"/>
          <w:szCs w:val="22"/>
        </w:rPr>
        <w:t>The Marion County Commission on Youth (MCCOY) stands at a pivotal moment. After more than 30 years of trusted leadership, advocacy, and collaboration, the organization is poised to deepen its impact through an ambitious five-year strategy designed to strengthen systems, build capacity, and empower the workforce that supports youth across Marion County.</w:t>
      </w:r>
    </w:p>
    <w:p w14:paraId="485C3F11" w14:textId="77777777" w:rsidR="00D71481" w:rsidRPr="00427659" w:rsidRDefault="00D71481" w:rsidP="00D71481">
      <w:pPr>
        <w:rPr>
          <w:b/>
          <w:bCs/>
          <w:sz w:val="22"/>
          <w:szCs w:val="22"/>
        </w:rPr>
      </w:pPr>
      <w:r w:rsidRPr="00427659">
        <w:rPr>
          <w:b/>
          <w:bCs/>
          <w:sz w:val="22"/>
          <w:szCs w:val="22"/>
        </w:rPr>
        <w:t>The Context: Children and Youth in Marion County</w:t>
      </w:r>
    </w:p>
    <w:p w14:paraId="15EC565B" w14:textId="0AD0F7FC" w:rsidR="00D71481" w:rsidRPr="00427659" w:rsidRDefault="00D71481" w:rsidP="00D71481">
      <w:pPr>
        <w:rPr>
          <w:sz w:val="22"/>
          <w:szCs w:val="22"/>
        </w:rPr>
      </w:pPr>
      <w:r w:rsidRPr="00427659">
        <w:rPr>
          <w:sz w:val="22"/>
          <w:szCs w:val="22"/>
        </w:rPr>
        <w:t>Marion County</w:t>
      </w:r>
      <w:r w:rsidR="00167B8D">
        <w:rPr>
          <w:sz w:val="22"/>
          <w:szCs w:val="22"/>
        </w:rPr>
        <w:t>’s</w:t>
      </w:r>
      <w:r w:rsidRPr="00427659">
        <w:rPr>
          <w:sz w:val="22"/>
          <w:szCs w:val="22"/>
        </w:rPr>
        <w:t xml:space="preserve"> </w:t>
      </w:r>
      <w:r w:rsidR="00167B8D">
        <w:rPr>
          <w:sz w:val="22"/>
          <w:szCs w:val="22"/>
        </w:rPr>
        <w:t>m</w:t>
      </w:r>
      <w:r w:rsidR="00167B8D">
        <w:rPr>
          <w:sz w:val="22"/>
          <w:szCs w:val="22"/>
        </w:rPr>
        <w:t>ore than</w:t>
      </w:r>
      <w:r w:rsidR="00167B8D" w:rsidRPr="00427659">
        <w:rPr>
          <w:sz w:val="22"/>
          <w:szCs w:val="22"/>
        </w:rPr>
        <w:t xml:space="preserve"> </w:t>
      </w:r>
      <w:r w:rsidR="00167B8D">
        <w:rPr>
          <w:sz w:val="22"/>
          <w:szCs w:val="22"/>
        </w:rPr>
        <w:t>240</w:t>
      </w:r>
      <w:r w:rsidR="00167B8D" w:rsidRPr="00427659">
        <w:rPr>
          <w:sz w:val="22"/>
          <w:szCs w:val="22"/>
        </w:rPr>
        <w:t xml:space="preserve">,000 children </w:t>
      </w:r>
      <w:r w:rsidRPr="00427659">
        <w:rPr>
          <w:sz w:val="22"/>
          <w:szCs w:val="22"/>
        </w:rPr>
        <w:t xml:space="preserve">face a complex mix of progress and persistent inequities. Child poverty has declined—from nearly </w:t>
      </w:r>
      <w:r w:rsidR="00160B13" w:rsidRPr="00427659">
        <w:rPr>
          <w:sz w:val="22"/>
          <w:szCs w:val="22"/>
        </w:rPr>
        <w:t>30</w:t>
      </w:r>
      <w:r w:rsidRPr="00427659">
        <w:rPr>
          <w:sz w:val="22"/>
          <w:szCs w:val="22"/>
        </w:rPr>
        <w:t xml:space="preserve">% </w:t>
      </w:r>
      <w:r w:rsidR="00DF727F">
        <w:rPr>
          <w:sz w:val="22"/>
          <w:szCs w:val="22"/>
        </w:rPr>
        <w:t xml:space="preserve">in 2017 </w:t>
      </w:r>
      <w:r w:rsidRPr="00427659">
        <w:rPr>
          <w:sz w:val="22"/>
          <w:szCs w:val="22"/>
        </w:rPr>
        <w:t>to about 2</w:t>
      </w:r>
      <w:r w:rsidR="00160B13" w:rsidRPr="00427659">
        <w:rPr>
          <w:sz w:val="22"/>
          <w:szCs w:val="22"/>
        </w:rPr>
        <w:t>1</w:t>
      </w:r>
      <w:r w:rsidRPr="00427659">
        <w:rPr>
          <w:sz w:val="22"/>
          <w:szCs w:val="22"/>
        </w:rPr>
        <w:t>%</w:t>
      </w:r>
      <w:r w:rsidR="00540BF6" w:rsidRPr="00427659">
        <w:rPr>
          <w:sz w:val="22"/>
          <w:szCs w:val="22"/>
        </w:rPr>
        <w:t xml:space="preserve"> </w:t>
      </w:r>
      <w:r w:rsidR="00DF727F">
        <w:rPr>
          <w:sz w:val="22"/>
          <w:szCs w:val="22"/>
        </w:rPr>
        <w:t xml:space="preserve">in 2023 </w:t>
      </w:r>
      <w:r w:rsidR="00540BF6" w:rsidRPr="00427659">
        <w:rPr>
          <w:sz w:val="22"/>
          <w:szCs w:val="22"/>
        </w:rPr>
        <w:t>(</w:t>
      </w:r>
      <w:r w:rsidR="006C13BF" w:rsidRPr="00427659">
        <w:rPr>
          <w:sz w:val="22"/>
          <w:szCs w:val="22"/>
        </w:rPr>
        <w:t>US Census Bureau)</w:t>
      </w:r>
      <w:r w:rsidRPr="00427659">
        <w:rPr>
          <w:sz w:val="22"/>
          <w:szCs w:val="22"/>
        </w:rPr>
        <w:t xml:space="preserve">—and graduation rates are rising, but one in </w:t>
      </w:r>
      <w:r w:rsidR="00535FBE" w:rsidRPr="00427659">
        <w:rPr>
          <w:sz w:val="22"/>
          <w:szCs w:val="22"/>
        </w:rPr>
        <w:t>five</w:t>
      </w:r>
      <w:r w:rsidRPr="00427659">
        <w:rPr>
          <w:sz w:val="22"/>
          <w:szCs w:val="22"/>
        </w:rPr>
        <w:t xml:space="preserve"> children still lives in poverty</w:t>
      </w:r>
      <w:r w:rsidR="00C03023" w:rsidRPr="00427659">
        <w:rPr>
          <w:sz w:val="22"/>
          <w:szCs w:val="22"/>
        </w:rPr>
        <w:t xml:space="preserve"> (higher than both the state and national averages)</w:t>
      </w:r>
      <w:r w:rsidRPr="00427659">
        <w:rPr>
          <w:sz w:val="22"/>
          <w:szCs w:val="22"/>
        </w:rPr>
        <w:t>, and more than 30% of county schools are underperforming</w:t>
      </w:r>
      <w:r w:rsidR="00BF32C0" w:rsidRPr="00427659">
        <w:rPr>
          <w:sz w:val="22"/>
          <w:szCs w:val="22"/>
        </w:rPr>
        <w:t xml:space="preserve"> (IYI)</w:t>
      </w:r>
      <w:r w:rsidRPr="00427659">
        <w:rPr>
          <w:sz w:val="22"/>
          <w:szCs w:val="22"/>
        </w:rPr>
        <w:t>. Mental health challenges among youth have reached crisis levels: over 30% of youth report persistent sadness or hopelessness, and nearly one in four face mental, behavioral, or developmental challenges.</w:t>
      </w:r>
      <w:r w:rsidR="00F278F3" w:rsidRPr="00427659">
        <w:rPr>
          <w:sz w:val="22"/>
          <w:szCs w:val="22"/>
        </w:rPr>
        <w:t xml:space="preserve"> (IYI)</w:t>
      </w:r>
      <w:r w:rsidRPr="00427659">
        <w:rPr>
          <w:sz w:val="22"/>
          <w:szCs w:val="22"/>
        </w:rPr>
        <w:br/>
        <w:t xml:space="preserve">Neighborhood disinvestment, unsafe spaces, and family stress compound these issues, making coordinated systems of care essential. The community must layer support—across schools, </w:t>
      </w:r>
      <w:r w:rsidR="00DF727F">
        <w:rPr>
          <w:sz w:val="22"/>
          <w:szCs w:val="22"/>
        </w:rPr>
        <w:t xml:space="preserve">community organizations, </w:t>
      </w:r>
      <w:r w:rsidR="00C9489F">
        <w:rPr>
          <w:sz w:val="22"/>
          <w:szCs w:val="22"/>
        </w:rPr>
        <w:t xml:space="preserve">health systems, </w:t>
      </w:r>
      <w:r w:rsidRPr="00427659">
        <w:rPr>
          <w:sz w:val="22"/>
          <w:szCs w:val="22"/>
        </w:rPr>
        <w:t>families, and neighborhoods—to ensure that every young person has equitable opportunities to learn, grow, and thrive.</w:t>
      </w:r>
    </w:p>
    <w:p w14:paraId="26B9991B" w14:textId="77777777" w:rsidR="00D71481" w:rsidRPr="00427659" w:rsidRDefault="00D71481" w:rsidP="00D71481">
      <w:pPr>
        <w:rPr>
          <w:b/>
          <w:bCs/>
          <w:sz w:val="22"/>
          <w:szCs w:val="22"/>
        </w:rPr>
      </w:pPr>
      <w:r w:rsidRPr="00427659">
        <w:rPr>
          <w:b/>
          <w:bCs/>
          <w:sz w:val="22"/>
          <w:szCs w:val="22"/>
        </w:rPr>
        <w:t>MCCOY’s Distinct Role</w:t>
      </w:r>
    </w:p>
    <w:p w14:paraId="3933758E" w14:textId="21555606" w:rsidR="00D71481" w:rsidRPr="00427659" w:rsidRDefault="00D71481" w:rsidP="00D71481">
      <w:pPr>
        <w:rPr>
          <w:sz w:val="22"/>
          <w:szCs w:val="22"/>
        </w:rPr>
      </w:pPr>
      <w:r w:rsidRPr="00427659">
        <w:rPr>
          <w:sz w:val="22"/>
          <w:szCs w:val="22"/>
        </w:rPr>
        <w:t>MCCOY occupies a unique position among Indiana’s intermediary organizations. While other partners such as the Indiana Youth Institute</w:t>
      </w:r>
      <w:r w:rsidR="00C9489F">
        <w:rPr>
          <w:sz w:val="22"/>
          <w:szCs w:val="22"/>
        </w:rPr>
        <w:t>, Indiana Afterschool Network, and IYSA</w:t>
      </w:r>
      <w:r w:rsidRPr="00427659">
        <w:rPr>
          <w:sz w:val="22"/>
          <w:szCs w:val="22"/>
        </w:rPr>
        <w:t xml:space="preserve"> operate statewide or </w:t>
      </w:r>
      <w:r w:rsidR="0020265F">
        <w:rPr>
          <w:sz w:val="22"/>
          <w:szCs w:val="22"/>
        </w:rPr>
        <w:t xml:space="preserve">like EmployIndy </w:t>
      </w:r>
      <w:r w:rsidRPr="00427659">
        <w:rPr>
          <w:sz w:val="22"/>
          <w:szCs w:val="22"/>
        </w:rPr>
        <w:t>within narrow sectors, MCCOY is the only organization solely focused on Marion County and on the full continuum of youth development—from education and mental health to family stability and civic engagement.</w:t>
      </w:r>
      <w:r w:rsidRPr="00427659">
        <w:rPr>
          <w:sz w:val="22"/>
          <w:szCs w:val="22"/>
        </w:rPr>
        <w:br/>
        <w:t xml:space="preserve">As a </w:t>
      </w:r>
      <w:r w:rsidRPr="00427659">
        <w:rPr>
          <w:b/>
          <w:bCs/>
          <w:sz w:val="22"/>
          <w:szCs w:val="22"/>
        </w:rPr>
        <w:t>neutral convener</w:t>
      </w:r>
      <w:r w:rsidRPr="00427659">
        <w:rPr>
          <w:sz w:val="22"/>
          <w:szCs w:val="22"/>
        </w:rPr>
        <w:t xml:space="preserve">, </w:t>
      </w:r>
      <w:r w:rsidRPr="00427659">
        <w:rPr>
          <w:b/>
          <w:bCs/>
          <w:sz w:val="22"/>
          <w:szCs w:val="22"/>
        </w:rPr>
        <w:t>systems-level leader</w:t>
      </w:r>
      <w:r w:rsidRPr="00427659">
        <w:rPr>
          <w:sz w:val="22"/>
          <w:szCs w:val="22"/>
        </w:rPr>
        <w:t xml:space="preserve">, and </w:t>
      </w:r>
      <w:r w:rsidRPr="00427659">
        <w:rPr>
          <w:b/>
          <w:bCs/>
          <w:sz w:val="22"/>
          <w:szCs w:val="22"/>
        </w:rPr>
        <w:t>equity champion</w:t>
      </w:r>
      <w:r w:rsidRPr="00427659">
        <w:rPr>
          <w:sz w:val="22"/>
          <w:szCs w:val="22"/>
        </w:rPr>
        <w:t>, MCCOY unites schools, nonprofits, policymakers, and funders to align resources, drive advocacy, and strengthen collaboration across the youth-serving ecosystem.</w:t>
      </w:r>
    </w:p>
    <w:p w14:paraId="06318CC6" w14:textId="77777777" w:rsidR="00D71481" w:rsidRPr="00427659" w:rsidRDefault="00D71481" w:rsidP="00D71481">
      <w:pPr>
        <w:rPr>
          <w:b/>
          <w:bCs/>
          <w:sz w:val="22"/>
          <w:szCs w:val="22"/>
        </w:rPr>
      </w:pPr>
      <w:r w:rsidRPr="00427659">
        <w:rPr>
          <w:b/>
          <w:bCs/>
          <w:sz w:val="22"/>
          <w:szCs w:val="22"/>
        </w:rPr>
        <w:t>Organizational Strength and Readiness</w:t>
      </w:r>
    </w:p>
    <w:p w14:paraId="35F246A5" w14:textId="77777777" w:rsidR="00D71481" w:rsidRPr="00427659" w:rsidRDefault="00D71481" w:rsidP="00D71481">
      <w:pPr>
        <w:rPr>
          <w:sz w:val="22"/>
          <w:szCs w:val="22"/>
        </w:rPr>
      </w:pPr>
      <w:r w:rsidRPr="00427659">
        <w:rPr>
          <w:sz w:val="22"/>
          <w:szCs w:val="22"/>
        </w:rPr>
        <w:t>MCCOY enters this next phase from a position of strength:</w:t>
      </w:r>
    </w:p>
    <w:p w14:paraId="2A8D030E" w14:textId="77777777" w:rsidR="00D71481" w:rsidRPr="00427659" w:rsidRDefault="00D71481" w:rsidP="00124875">
      <w:pPr>
        <w:numPr>
          <w:ilvl w:val="0"/>
          <w:numId w:val="45"/>
        </w:numPr>
        <w:rPr>
          <w:sz w:val="22"/>
          <w:szCs w:val="22"/>
        </w:rPr>
      </w:pPr>
      <w:r w:rsidRPr="00427659">
        <w:rPr>
          <w:sz w:val="22"/>
          <w:szCs w:val="22"/>
        </w:rPr>
        <w:t>A clear mission and respected reputation across Central Indiana.</w:t>
      </w:r>
    </w:p>
    <w:p w14:paraId="7EBB0520" w14:textId="77777777" w:rsidR="00D71481" w:rsidRPr="00427659" w:rsidRDefault="00D71481" w:rsidP="00124875">
      <w:pPr>
        <w:numPr>
          <w:ilvl w:val="0"/>
          <w:numId w:val="45"/>
        </w:numPr>
        <w:rPr>
          <w:sz w:val="22"/>
          <w:szCs w:val="22"/>
        </w:rPr>
      </w:pPr>
      <w:r w:rsidRPr="00427659">
        <w:rPr>
          <w:sz w:val="22"/>
          <w:szCs w:val="22"/>
        </w:rPr>
        <w:t>Stable operations, measurable community impact, and eight months of reserves.</w:t>
      </w:r>
    </w:p>
    <w:p w14:paraId="67C0A30B" w14:textId="1A31CCAF" w:rsidR="00D71481" w:rsidRPr="00427659" w:rsidRDefault="00D71481" w:rsidP="00124875">
      <w:pPr>
        <w:numPr>
          <w:ilvl w:val="0"/>
          <w:numId w:val="45"/>
        </w:numPr>
        <w:rPr>
          <w:sz w:val="22"/>
          <w:szCs w:val="22"/>
        </w:rPr>
      </w:pPr>
      <w:r w:rsidRPr="00427659">
        <w:rPr>
          <w:sz w:val="22"/>
          <w:szCs w:val="22"/>
        </w:rPr>
        <w:t xml:space="preserve">A diverse, talented team supported by strong governance and </w:t>
      </w:r>
      <w:r w:rsidR="0020265F">
        <w:rPr>
          <w:sz w:val="22"/>
          <w:szCs w:val="22"/>
        </w:rPr>
        <w:t>community</w:t>
      </w:r>
      <w:r w:rsidRPr="00427659">
        <w:rPr>
          <w:sz w:val="22"/>
          <w:szCs w:val="22"/>
        </w:rPr>
        <w:t xml:space="preserve"> partnerships.</w:t>
      </w:r>
    </w:p>
    <w:p w14:paraId="643BD81A" w14:textId="39B4430F" w:rsidR="00D71481" w:rsidRPr="00427659" w:rsidRDefault="00D71481" w:rsidP="00D71481">
      <w:pPr>
        <w:rPr>
          <w:sz w:val="22"/>
          <w:szCs w:val="22"/>
        </w:rPr>
      </w:pPr>
      <w:r w:rsidRPr="00427659">
        <w:rPr>
          <w:sz w:val="22"/>
          <w:szCs w:val="22"/>
        </w:rPr>
        <w:lastRenderedPageBreak/>
        <w:t xml:space="preserve">Yet </w:t>
      </w:r>
      <w:r w:rsidR="006703AF">
        <w:rPr>
          <w:sz w:val="22"/>
          <w:szCs w:val="22"/>
        </w:rPr>
        <w:t xml:space="preserve">MCCOY’s </w:t>
      </w:r>
      <w:r w:rsidRPr="00427659">
        <w:rPr>
          <w:sz w:val="22"/>
          <w:szCs w:val="22"/>
        </w:rPr>
        <w:t>growth is constrained by lean staffing, limited unrestricted funds, and a narrow funding base. Addressing these challenges through expanded development and marketing capacity is key to ensuring long-term sustainability and visibility.</w:t>
      </w:r>
    </w:p>
    <w:p w14:paraId="66DE47FE" w14:textId="77777777" w:rsidR="00D71481" w:rsidRPr="00427659" w:rsidRDefault="00D71481" w:rsidP="00D71481">
      <w:pPr>
        <w:rPr>
          <w:b/>
          <w:bCs/>
          <w:sz w:val="22"/>
          <w:szCs w:val="22"/>
        </w:rPr>
      </w:pPr>
      <w:r w:rsidRPr="00427659">
        <w:rPr>
          <w:b/>
          <w:bCs/>
          <w:sz w:val="22"/>
          <w:szCs w:val="22"/>
        </w:rPr>
        <w:t>Strategic Framework: 2026–2030</w:t>
      </w:r>
    </w:p>
    <w:p w14:paraId="787CC059" w14:textId="77777777" w:rsidR="00D71481" w:rsidRPr="00427659" w:rsidRDefault="00D71481" w:rsidP="00D71481">
      <w:pPr>
        <w:rPr>
          <w:sz w:val="22"/>
          <w:szCs w:val="22"/>
        </w:rPr>
      </w:pPr>
      <w:r w:rsidRPr="00427659">
        <w:rPr>
          <w:sz w:val="22"/>
          <w:szCs w:val="22"/>
        </w:rPr>
        <w:t xml:space="preserve">MCCOY’s strategy centers on three </w:t>
      </w:r>
      <w:r w:rsidRPr="00427659">
        <w:rPr>
          <w:b/>
          <w:bCs/>
          <w:sz w:val="22"/>
          <w:szCs w:val="22"/>
        </w:rPr>
        <w:t>pillars</w:t>
      </w:r>
      <w:r w:rsidRPr="00427659">
        <w:rPr>
          <w:sz w:val="22"/>
          <w:szCs w:val="22"/>
        </w:rPr>
        <w:t xml:space="preserve"> that define its work:</w:t>
      </w:r>
    </w:p>
    <w:p w14:paraId="64EC17CE" w14:textId="77777777" w:rsidR="00D71481" w:rsidRPr="00427659" w:rsidRDefault="00D71481" w:rsidP="00124875">
      <w:pPr>
        <w:numPr>
          <w:ilvl w:val="0"/>
          <w:numId w:val="46"/>
        </w:numPr>
        <w:rPr>
          <w:sz w:val="22"/>
          <w:szCs w:val="22"/>
        </w:rPr>
      </w:pPr>
      <w:r w:rsidRPr="00427659">
        <w:rPr>
          <w:b/>
          <w:bCs/>
          <w:sz w:val="22"/>
          <w:szCs w:val="22"/>
        </w:rPr>
        <w:t>Strengthen Systems</w:t>
      </w:r>
      <w:r w:rsidRPr="00427659">
        <w:rPr>
          <w:sz w:val="22"/>
          <w:szCs w:val="22"/>
        </w:rPr>
        <w:t xml:space="preserve"> – Improve coordination, collaboration, and policy alignment across youth-serving organizations to better meet young people’s needs.</w:t>
      </w:r>
    </w:p>
    <w:p w14:paraId="505A353E" w14:textId="77777777" w:rsidR="00D71481" w:rsidRPr="00427659" w:rsidRDefault="00D71481" w:rsidP="00124875">
      <w:pPr>
        <w:numPr>
          <w:ilvl w:val="0"/>
          <w:numId w:val="46"/>
        </w:numPr>
        <w:rPr>
          <w:sz w:val="22"/>
          <w:szCs w:val="22"/>
        </w:rPr>
      </w:pPr>
      <w:r w:rsidRPr="00427659">
        <w:rPr>
          <w:b/>
          <w:bCs/>
          <w:sz w:val="22"/>
          <w:szCs w:val="22"/>
        </w:rPr>
        <w:t>Build Organizational Capacity</w:t>
      </w:r>
      <w:r w:rsidRPr="00427659">
        <w:rPr>
          <w:sz w:val="22"/>
          <w:szCs w:val="22"/>
        </w:rPr>
        <w:t xml:space="preserve"> – Equip agencies with training, evaluation tools, and partnerships to ensure long-term effectiveness and sustainability.</w:t>
      </w:r>
    </w:p>
    <w:p w14:paraId="2FB96B95" w14:textId="77777777" w:rsidR="00D71481" w:rsidRPr="00427659" w:rsidRDefault="00D71481" w:rsidP="00124875">
      <w:pPr>
        <w:numPr>
          <w:ilvl w:val="0"/>
          <w:numId w:val="46"/>
        </w:numPr>
        <w:rPr>
          <w:sz w:val="22"/>
          <w:szCs w:val="22"/>
        </w:rPr>
      </w:pPr>
      <w:r w:rsidRPr="00427659">
        <w:rPr>
          <w:b/>
          <w:bCs/>
          <w:sz w:val="22"/>
          <w:szCs w:val="22"/>
        </w:rPr>
        <w:t>Empower the Workforce</w:t>
      </w:r>
      <w:r w:rsidRPr="00427659">
        <w:rPr>
          <w:sz w:val="22"/>
          <w:szCs w:val="22"/>
        </w:rPr>
        <w:t xml:space="preserve"> – Enhance the wellbeing and professional development of those who serve youth.</w:t>
      </w:r>
    </w:p>
    <w:p w14:paraId="776107B8" w14:textId="24FFE7D3" w:rsidR="00D71481" w:rsidRPr="00427659" w:rsidRDefault="00D71481" w:rsidP="00D71481">
      <w:pPr>
        <w:rPr>
          <w:sz w:val="22"/>
          <w:szCs w:val="22"/>
        </w:rPr>
      </w:pPr>
      <w:r w:rsidRPr="00427659">
        <w:rPr>
          <w:sz w:val="22"/>
          <w:szCs w:val="22"/>
        </w:rPr>
        <w:t xml:space="preserve">These pillars are activated through three </w:t>
      </w:r>
      <w:r w:rsidRPr="00427659">
        <w:rPr>
          <w:b/>
          <w:bCs/>
          <w:sz w:val="22"/>
          <w:szCs w:val="22"/>
        </w:rPr>
        <w:t>strategic approaches</w:t>
      </w:r>
      <w:r w:rsidRPr="00427659">
        <w:rPr>
          <w:sz w:val="22"/>
          <w:szCs w:val="22"/>
        </w:rPr>
        <w:t>:</w:t>
      </w:r>
      <w:r w:rsidRPr="00427659">
        <w:rPr>
          <w:sz w:val="22"/>
          <w:szCs w:val="22"/>
        </w:rPr>
        <w:br/>
      </w:r>
      <w:r w:rsidRPr="00427659">
        <w:rPr>
          <w:b/>
          <w:bCs/>
          <w:sz w:val="22"/>
          <w:szCs w:val="22"/>
        </w:rPr>
        <w:t>Advocacy</w:t>
      </w:r>
      <w:r w:rsidRPr="00427659">
        <w:rPr>
          <w:sz w:val="22"/>
          <w:szCs w:val="22"/>
        </w:rPr>
        <w:t xml:space="preserve">, </w:t>
      </w:r>
      <w:r w:rsidRPr="00427659">
        <w:rPr>
          <w:b/>
          <w:bCs/>
          <w:sz w:val="22"/>
          <w:szCs w:val="22"/>
        </w:rPr>
        <w:t>Education &amp; Research</w:t>
      </w:r>
      <w:r w:rsidRPr="00427659">
        <w:rPr>
          <w:sz w:val="22"/>
          <w:szCs w:val="22"/>
        </w:rPr>
        <w:t xml:space="preserve">, and </w:t>
      </w:r>
      <w:r w:rsidRPr="00427659">
        <w:rPr>
          <w:b/>
          <w:bCs/>
          <w:sz w:val="22"/>
          <w:szCs w:val="22"/>
        </w:rPr>
        <w:t>Training &amp; Development</w:t>
      </w:r>
      <w:r w:rsidRPr="00427659">
        <w:rPr>
          <w:sz w:val="22"/>
          <w:szCs w:val="22"/>
        </w:rPr>
        <w:t>—all designed to advance three priority outcomes:</w:t>
      </w:r>
      <w:r w:rsidR="00D22959" w:rsidRPr="00427659">
        <w:rPr>
          <w:sz w:val="22"/>
          <w:szCs w:val="22"/>
        </w:rPr>
        <w:t xml:space="preserve"> </w:t>
      </w:r>
      <w:r w:rsidRPr="00427659">
        <w:rPr>
          <w:b/>
          <w:bCs/>
          <w:sz w:val="22"/>
          <w:szCs w:val="22"/>
        </w:rPr>
        <w:t>Mental Wellness</w:t>
      </w:r>
      <w:r w:rsidRPr="00427659">
        <w:rPr>
          <w:sz w:val="22"/>
          <w:szCs w:val="22"/>
        </w:rPr>
        <w:t xml:space="preserve">, </w:t>
      </w:r>
      <w:r w:rsidRPr="00427659">
        <w:rPr>
          <w:b/>
          <w:bCs/>
          <w:sz w:val="22"/>
          <w:szCs w:val="22"/>
        </w:rPr>
        <w:t>Violence Reduction</w:t>
      </w:r>
      <w:r w:rsidRPr="00427659">
        <w:rPr>
          <w:sz w:val="22"/>
          <w:szCs w:val="22"/>
        </w:rPr>
        <w:t xml:space="preserve">, and </w:t>
      </w:r>
      <w:r w:rsidRPr="00427659">
        <w:rPr>
          <w:b/>
          <w:bCs/>
          <w:sz w:val="22"/>
          <w:szCs w:val="22"/>
        </w:rPr>
        <w:t>Youth Voice.</w:t>
      </w:r>
    </w:p>
    <w:p w14:paraId="607220D1" w14:textId="77777777" w:rsidR="00D71481" w:rsidRPr="00427659" w:rsidRDefault="00D71481" w:rsidP="00D71481">
      <w:pPr>
        <w:rPr>
          <w:b/>
          <w:bCs/>
          <w:sz w:val="22"/>
          <w:szCs w:val="22"/>
        </w:rPr>
      </w:pPr>
      <w:r w:rsidRPr="00427659">
        <w:rPr>
          <w:b/>
          <w:bCs/>
          <w:sz w:val="22"/>
          <w:szCs w:val="22"/>
        </w:rPr>
        <w:t>Program Priorities</w:t>
      </w:r>
    </w:p>
    <w:p w14:paraId="1561DF40" w14:textId="77777777" w:rsidR="00D71481" w:rsidRPr="00427659" w:rsidRDefault="00D71481" w:rsidP="00D71481">
      <w:pPr>
        <w:rPr>
          <w:sz w:val="22"/>
          <w:szCs w:val="22"/>
        </w:rPr>
      </w:pPr>
      <w:r w:rsidRPr="00427659">
        <w:rPr>
          <w:sz w:val="22"/>
          <w:szCs w:val="22"/>
        </w:rPr>
        <w:t>Over the next five years, MCCOY will expand and integrate its flagship initiatives:</w:t>
      </w:r>
    </w:p>
    <w:p w14:paraId="4BCCD194" w14:textId="77777777" w:rsidR="00A31ABF" w:rsidRPr="00427659" w:rsidRDefault="00A31ABF" w:rsidP="00A31ABF">
      <w:pPr>
        <w:numPr>
          <w:ilvl w:val="0"/>
          <w:numId w:val="47"/>
        </w:numPr>
        <w:spacing w:after="0"/>
        <w:rPr>
          <w:sz w:val="22"/>
          <w:szCs w:val="22"/>
        </w:rPr>
      </w:pPr>
      <w:r w:rsidRPr="00427659">
        <w:rPr>
          <w:b/>
          <w:bCs/>
          <w:sz w:val="22"/>
          <w:szCs w:val="22"/>
        </w:rPr>
        <w:t>Summer Youth Program</w:t>
      </w:r>
      <w:r w:rsidRPr="00427659">
        <w:rPr>
          <w:sz w:val="22"/>
          <w:szCs w:val="22"/>
        </w:rPr>
        <w:t xml:space="preserve"> – Deepen quality, collaboration, and access for 260+ summer programs.</w:t>
      </w:r>
    </w:p>
    <w:p w14:paraId="66BE4E40" w14:textId="77777777" w:rsidR="00D71481" w:rsidRPr="00427659" w:rsidRDefault="00D71481" w:rsidP="00124875">
      <w:pPr>
        <w:numPr>
          <w:ilvl w:val="0"/>
          <w:numId w:val="47"/>
        </w:numPr>
        <w:spacing w:after="0"/>
        <w:rPr>
          <w:sz w:val="22"/>
          <w:szCs w:val="22"/>
        </w:rPr>
      </w:pPr>
      <w:r w:rsidRPr="00427659">
        <w:rPr>
          <w:b/>
          <w:bCs/>
          <w:sz w:val="22"/>
          <w:szCs w:val="22"/>
        </w:rPr>
        <w:t>The Resilience Project</w:t>
      </w:r>
      <w:r w:rsidRPr="00427659">
        <w:rPr>
          <w:sz w:val="22"/>
          <w:szCs w:val="22"/>
        </w:rPr>
        <w:t xml:space="preserve"> – Scale countywide to strengthen educator wellbeing and student mental health.</w:t>
      </w:r>
    </w:p>
    <w:p w14:paraId="2DCCC957" w14:textId="27331A80" w:rsidR="00D71481" w:rsidRPr="00427659" w:rsidRDefault="00D71481" w:rsidP="00124875">
      <w:pPr>
        <w:numPr>
          <w:ilvl w:val="0"/>
          <w:numId w:val="47"/>
        </w:numPr>
        <w:spacing w:after="0"/>
        <w:rPr>
          <w:sz w:val="22"/>
          <w:szCs w:val="22"/>
        </w:rPr>
      </w:pPr>
      <w:r w:rsidRPr="00427659">
        <w:rPr>
          <w:b/>
          <w:bCs/>
          <w:sz w:val="22"/>
          <w:szCs w:val="22"/>
        </w:rPr>
        <w:t>Youth Worker Well-Being Project</w:t>
      </w:r>
      <w:r w:rsidRPr="00427659">
        <w:rPr>
          <w:sz w:val="22"/>
          <w:szCs w:val="22"/>
        </w:rPr>
        <w:t xml:space="preserve"> – Sustain and embed mental health supports for the youth-serving workforce.</w:t>
      </w:r>
      <w:r w:rsidR="00A0513E" w:rsidRPr="00427659">
        <w:rPr>
          <w:sz w:val="22"/>
          <w:szCs w:val="22"/>
        </w:rPr>
        <w:t xml:space="preserve"> Create metric and monitor youth-worker well-being across Marion County.</w:t>
      </w:r>
    </w:p>
    <w:p w14:paraId="4535B3DC" w14:textId="29499426" w:rsidR="000B2781" w:rsidRPr="00427659" w:rsidRDefault="000B2781" w:rsidP="00124875">
      <w:pPr>
        <w:numPr>
          <w:ilvl w:val="0"/>
          <w:numId w:val="47"/>
        </w:numPr>
        <w:spacing w:after="0"/>
        <w:rPr>
          <w:sz w:val="22"/>
          <w:szCs w:val="22"/>
        </w:rPr>
      </w:pPr>
      <w:r w:rsidRPr="00427659">
        <w:rPr>
          <w:b/>
          <w:bCs/>
          <w:sz w:val="22"/>
          <w:szCs w:val="22"/>
        </w:rPr>
        <w:t xml:space="preserve">Learning Network </w:t>
      </w:r>
      <w:r w:rsidR="00FD51AD" w:rsidRPr="00427659">
        <w:rPr>
          <w:sz w:val="22"/>
          <w:szCs w:val="22"/>
        </w:rPr>
        <w:t>–</w:t>
      </w:r>
      <w:r w:rsidRPr="00427659">
        <w:rPr>
          <w:sz w:val="22"/>
          <w:szCs w:val="22"/>
        </w:rPr>
        <w:t xml:space="preserve"> create</w:t>
      </w:r>
      <w:r w:rsidR="00FD51AD" w:rsidRPr="00427659">
        <w:rPr>
          <w:sz w:val="22"/>
          <w:szCs w:val="22"/>
        </w:rPr>
        <w:t xml:space="preserve"> milestone/achievement program across and among </w:t>
      </w:r>
      <w:r w:rsidR="004F11A8" w:rsidRPr="00427659">
        <w:rPr>
          <w:sz w:val="22"/>
          <w:szCs w:val="22"/>
        </w:rPr>
        <w:t xml:space="preserve">more complete </w:t>
      </w:r>
      <w:r w:rsidR="00FD51AD" w:rsidRPr="00427659">
        <w:rPr>
          <w:sz w:val="22"/>
          <w:szCs w:val="22"/>
        </w:rPr>
        <w:t xml:space="preserve">learning tracks, e.g., mental </w:t>
      </w:r>
      <w:r w:rsidR="008F078F" w:rsidRPr="00427659">
        <w:rPr>
          <w:sz w:val="22"/>
          <w:szCs w:val="22"/>
        </w:rPr>
        <w:t>wellbeing,</w:t>
      </w:r>
      <w:r w:rsidR="00FD51AD" w:rsidRPr="00427659">
        <w:rPr>
          <w:sz w:val="22"/>
          <w:szCs w:val="22"/>
        </w:rPr>
        <w:t xml:space="preserve"> </w:t>
      </w:r>
      <w:r w:rsidR="004F11A8" w:rsidRPr="00427659">
        <w:rPr>
          <w:sz w:val="22"/>
          <w:szCs w:val="22"/>
        </w:rPr>
        <w:t xml:space="preserve">project </w:t>
      </w:r>
      <w:r w:rsidR="00B66143" w:rsidRPr="00427659">
        <w:rPr>
          <w:sz w:val="22"/>
          <w:szCs w:val="22"/>
        </w:rPr>
        <w:t>management.</w:t>
      </w:r>
    </w:p>
    <w:p w14:paraId="5A856583" w14:textId="39A021E3" w:rsidR="009F4A22" w:rsidRPr="00427659" w:rsidRDefault="009F4A22" w:rsidP="00124875">
      <w:pPr>
        <w:numPr>
          <w:ilvl w:val="0"/>
          <w:numId w:val="47"/>
        </w:numPr>
        <w:spacing w:after="0"/>
        <w:rPr>
          <w:sz w:val="22"/>
          <w:szCs w:val="22"/>
        </w:rPr>
      </w:pPr>
      <w:r w:rsidRPr="00427659">
        <w:rPr>
          <w:b/>
          <w:bCs/>
          <w:sz w:val="22"/>
          <w:szCs w:val="22"/>
        </w:rPr>
        <w:t>To Rise Above Poverty (T.R.A.P.)</w:t>
      </w:r>
      <w:r w:rsidRPr="00427659">
        <w:rPr>
          <w:sz w:val="22"/>
          <w:szCs w:val="22"/>
        </w:rPr>
        <w:t xml:space="preserve"> – Grow into new communities to </w:t>
      </w:r>
      <w:r w:rsidR="00607B66">
        <w:rPr>
          <w:sz w:val="22"/>
          <w:szCs w:val="22"/>
        </w:rPr>
        <w:t>empower organization and their lea</w:t>
      </w:r>
      <w:r w:rsidR="00FE7C0C">
        <w:rPr>
          <w:sz w:val="22"/>
          <w:szCs w:val="22"/>
        </w:rPr>
        <w:t xml:space="preserve">ders to </w:t>
      </w:r>
      <w:r w:rsidRPr="00427659">
        <w:rPr>
          <w:sz w:val="22"/>
          <w:szCs w:val="22"/>
        </w:rPr>
        <w:t>break cycles of generational poverty.</w:t>
      </w:r>
    </w:p>
    <w:p w14:paraId="640241A7" w14:textId="6D44C8B0" w:rsidR="00D71481" w:rsidRPr="00427659" w:rsidRDefault="00D71481" w:rsidP="00124875">
      <w:pPr>
        <w:numPr>
          <w:ilvl w:val="0"/>
          <w:numId w:val="47"/>
        </w:numPr>
        <w:spacing w:after="0"/>
        <w:rPr>
          <w:sz w:val="22"/>
          <w:szCs w:val="22"/>
        </w:rPr>
      </w:pPr>
      <w:r w:rsidRPr="00427659">
        <w:rPr>
          <w:b/>
          <w:bCs/>
          <w:sz w:val="22"/>
          <w:szCs w:val="22"/>
        </w:rPr>
        <w:t>Advocacy and Youth Voice</w:t>
      </w:r>
      <w:r w:rsidRPr="00427659">
        <w:rPr>
          <w:sz w:val="22"/>
          <w:szCs w:val="22"/>
        </w:rPr>
        <w:t xml:space="preserve"> – </w:t>
      </w:r>
      <w:r w:rsidR="006E6800">
        <w:rPr>
          <w:sz w:val="22"/>
          <w:szCs w:val="22"/>
        </w:rPr>
        <w:t>E</w:t>
      </w:r>
      <w:r w:rsidR="006E6800" w:rsidRPr="00427659">
        <w:rPr>
          <w:sz w:val="22"/>
          <w:szCs w:val="22"/>
        </w:rPr>
        <w:t>levate youth as a priority and more deeply embed youth perspectives in policy</w:t>
      </w:r>
      <w:r w:rsidR="006E6800">
        <w:rPr>
          <w:sz w:val="22"/>
          <w:szCs w:val="22"/>
        </w:rPr>
        <w:t xml:space="preserve"> </w:t>
      </w:r>
      <w:r w:rsidR="00535422">
        <w:rPr>
          <w:sz w:val="22"/>
          <w:szCs w:val="22"/>
        </w:rPr>
        <w:t xml:space="preserve">through key initiatives including </w:t>
      </w:r>
      <w:r w:rsidRPr="00427659">
        <w:rPr>
          <w:sz w:val="22"/>
          <w:szCs w:val="22"/>
        </w:rPr>
        <w:t xml:space="preserve">Youth Day at the Statehouse, </w:t>
      </w:r>
      <w:r w:rsidR="00026EA4">
        <w:rPr>
          <w:sz w:val="22"/>
          <w:szCs w:val="22"/>
        </w:rPr>
        <w:t>research and publications</w:t>
      </w:r>
      <w:r w:rsidR="00E16317">
        <w:rPr>
          <w:sz w:val="22"/>
          <w:szCs w:val="22"/>
        </w:rPr>
        <w:t xml:space="preserve">, </w:t>
      </w:r>
      <w:r w:rsidRPr="00427659">
        <w:rPr>
          <w:sz w:val="22"/>
          <w:szCs w:val="22"/>
        </w:rPr>
        <w:t xml:space="preserve">the SoundOff Newsletter, </w:t>
      </w:r>
      <w:r w:rsidR="0042530A" w:rsidRPr="00427659">
        <w:rPr>
          <w:sz w:val="22"/>
          <w:szCs w:val="22"/>
        </w:rPr>
        <w:t xml:space="preserve">Early Intervention Planning Council, </w:t>
      </w:r>
      <w:r w:rsidRPr="00427659">
        <w:rPr>
          <w:sz w:val="22"/>
          <w:szCs w:val="22"/>
        </w:rPr>
        <w:t>and the Mayor’s Youth Leadership Council</w:t>
      </w:r>
      <w:r w:rsidR="00E16317">
        <w:rPr>
          <w:sz w:val="22"/>
          <w:szCs w:val="22"/>
        </w:rPr>
        <w:t>.</w:t>
      </w:r>
      <w:r w:rsidRPr="00427659">
        <w:rPr>
          <w:sz w:val="22"/>
          <w:szCs w:val="22"/>
        </w:rPr>
        <w:t xml:space="preserve"> </w:t>
      </w:r>
    </w:p>
    <w:p w14:paraId="45D6568C" w14:textId="6DBB9557" w:rsidR="00D71481" w:rsidRPr="00427659" w:rsidRDefault="00D71481" w:rsidP="00124875">
      <w:pPr>
        <w:numPr>
          <w:ilvl w:val="0"/>
          <w:numId w:val="47"/>
        </w:numPr>
        <w:spacing w:after="0"/>
        <w:rPr>
          <w:sz w:val="22"/>
          <w:szCs w:val="22"/>
        </w:rPr>
      </w:pPr>
      <w:r w:rsidRPr="00427659">
        <w:rPr>
          <w:b/>
          <w:bCs/>
          <w:sz w:val="22"/>
          <w:szCs w:val="22"/>
        </w:rPr>
        <w:t>Juvenile Advisory Council</w:t>
      </w:r>
      <w:r w:rsidRPr="00427659">
        <w:rPr>
          <w:sz w:val="22"/>
          <w:szCs w:val="22"/>
        </w:rPr>
        <w:t xml:space="preserve"> – Lead systemic efforts to reduce youth violence and reform justice practices.</w:t>
      </w:r>
    </w:p>
    <w:p w14:paraId="2D1EA588" w14:textId="4A73803D" w:rsidR="003B152D" w:rsidRPr="00427659" w:rsidRDefault="003B152D" w:rsidP="00D71481">
      <w:pPr>
        <w:rPr>
          <w:b/>
          <w:bCs/>
          <w:sz w:val="22"/>
          <w:szCs w:val="22"/>
        </w:rPr>
      </w:pPr>
    </w:p>
    <w:p w14:paraId="4AC3007E" w14:textId="5FABF5B7" w:rsidR="00D71481" w:rsidRPr="00427659" w:rsidRDefault="00D71481" w:rsidP="00D71481">
      <w:pPr>
        <w:rPr>
          <w:b/>
          <w:bCs/>
          <w:sz w:val="22"/>
          <w:szCs w:val="22"/>
        </w:rPr>
      </w:pPr>
      <w:r w:rsidRPr="00427659">
        <w:rPr>
          <w:b/>
          <w:bCs/>
          <w:sz w:val="22"/>
          <w:szCs w:val="22"/>
        </w:rPr>
        <w:t>Implementation Roadmap (2026–2030)</w:t>
      </w:r>
    </w:p>
    <w:p w14:paraId="35F6AE20" w14:textId="1829A9B7" w:rsidR="00D71481" w:rsidRPr="00427659" w:rsidRDefault="00D71481" w:rsidP="00D71481">
      <w:pPr>
        <w:rPr>
          <w:sz w:val="22"/>
          <w:szCs w:val="22"/>
        </w:rPr>
      </w:pPr>
      <w:r w:rsidRPr="00427659">
        <w:rPr>
          <w:sz w:val="22"/>
          <w:szCs w:val="22"/>
        </w:rPr>
        <w:t xml:space="preserve">MCCOY’s five-year roadmap moves from </w:t>
      </w:r>
      <w:r w:rsidRPr="00427659">
        <w:rPr>
          <w:b/>
          <w:bCs/>
          <w:sz w:val="22"/>
          <w:szCs w:val="22"/>
        </w:rPr>
        <w:t>foundation and infrastructure (2026–2027)</w:t>
      </w:r>
      <w:r w:rsidRPr="00427659">
        <w:rPr>
          <w:sz w:val="22"/>
          <w:szCs w:val="22"/>
        </w:rPr>
        <w:t xml:space="preserve"> to </w:t>
      </w:r>
      <w:r w:rsidRPr="00427659">
        <w:rPr>
          <w:b/>
          <w:bCs/>
          <w:sz w:val="22"/>
          <w:szCs w:val="22"/>
        </w:rPr>
        <w:t>integration and expansion (2028–2029)</w:t>
      </w:r>
      <w:r w:rsidRPr="00427659">
        <w:rPr>
          <w:sz w:val="22"/>
          <w:szCs w:val="22"/>
        </w:rPr>
        <w:t xml:space="preserve"> and ultimately to </w:t>
      </w:r>
      <w:r w:rsidRPr="00427659">
        <w:rPr>
          <w:b/>
          <w:bCs/>
          <w:sz w:val="22"/>
          <w:szCs w:val="22"/>
        </w:rPr>
        <w:t>sustainability and impact (2030)</w:t>
      </w:r>
      <w:r w:rsidRPr="00427659">
        <w:rPr>
          <w:sz w:val="22"/>
          <w:szCs w:val="22"/>
        </w:rPr>
        <w:t>.</w:t>
      </w:r>
      <w:r w:rsidRPr="00427659">
        <w:rPr>
          <w:sz w:val="22"/>
          <w:szCs w:val="22"/>
        </w:rPr>
        <w:br/>
        <w:t>Key milestones include:</w:t>
      </w:r>
    </w:p>
    <w:p w14:paraId="69E1DAB8" w14:textId="5D2616EF" w:rsidR="00463451" w:rsidRDefault="008A6E72" w:rsidP="00124875">
      <w:pPr>
        <w:numPr>
          <w:ilvl w:val="0"/>
          <w:numId w:val="48"/>
        </w:numPr>
        <w:rPr>
          <w:sz w:val="22"/>
          <w:szCs w:val="22"/>
        </w:rPr>
      </w:pPr>
      <w:r>
        <w:rPr>
          <w:sz w:val="22"/>
          <w:szCs w:val="22"/>
        </w:rPr>
        <w:t>Strengthening leadership role as advocate for youth (2026-2027)</w:t>
      </w:r>
    </w:p>
    <w:p w14:paraId="5382DEFC" w14:textId="393F3BFB" w:rsidR="00D71481" w:rsidRPr="00427659" w:rsidRDefault="00D71481" w:rsidP="00124875">
      <w:pPr>
        <w:numPr>
          <w:ilvl w:val="0"/>
          <w:numId w:val="48"/>
        </w:numPr>
        <w:rPr>
          <w:sz w:val="22"/>
          <w:szCs w:val="22"/>
        </w:rPr>
      </w:pPr>
      <w:r w:rsidRPr="00427659">
        <w:rPr>
          <w:sz w:val="22"/>
          <w:szCs w:val="22"/>
        </w:rPr>
        <w:t xml:space="preserve">Hiring a Development </w:t>
      </w:r>
      <w:r w:rsidR="005B3BF4" w:rsidRPr="00427659">
        <w:rPr>
          <w:sz w:val="22"/>
          <w:szCs w:val="22"/>
        </w:rPr>
        <w:t xml:space="preserve">Director </w:t>
      </w:r>
      <w:r w:rsidRPr="00427659">
        <w:rPr>
          <w:sz w:val="22"/>
          <w:szCs w:val="22"/>
        </w:rPr>
        <w:t xml:space="preserve">and </w:t>
      </w:r>
      <w:r w:rsidR="00463451">
        <w:rPr>
          <w:sz w:val="22"/>
          <w:szCs w:val="22"/>
        </w:rPr>
        <w:t>marketing</w:t>
      </w:r>
      <w:r w:rsidRPr="00427659">
        <w:rPr>
          <w:sz w:val="22"/>
          <w:szCs w:val="22"/>
        </w:rPr>
        <w:t xml:space="preserve"> </w:t>
      </w:r>
      <w:r w:rsidR="005B3BF4" w:rsidRPr="00427659">
        <w:rPr>
          <w:sz w:val="22"/>
          <w:szCs w:val="22"/>
        </w:rPr>
        <w:t>support</w:t>
      </w:r>
      <w:r w:rsidRPr="00427659">
        <w:rPr>
          <w:sz w:val="22"/>
          <w:szCs w:val="22"/>
        </w:rPr>
        <w:t xml:space="preserve"> (2026</w:t>
      </w:r>
      <w:r w:rsidR="00F70B36" w:rsidRPr="00427659">
        <w:rPr>
          <w:sz w:val="22"/>
          <w:szCs w:val="22"/>
        </w:rPr>
        <w:t>-20</w:t>
      </w:r>
      <w:r w:rsidR="005B3BF4" w:rsidRPr="00427659">
        <w:rPr>
          <w:sz w:val="22"/>
          <w:szCs w:val="22"/>
        </w:rPr>
        <w:t>27</w:t>
      </w:r>
      <w:r w:rsidRPr="00427659">
        <w:rPr>
          <w:sz w:val="22"/>
          <w:szCs w:val="22"/>
        </w:rPr>
        <w:t>)</w:t>
      </w:r>
    </w:p>
    <w:p w14:paraId="5EB14FD3" w14:textId="56724977" w:rsidR="00D71481" w:rsidRPr="00427659" w:rsidRDefault="00D71481" w:rsidP="00124875">
      <w:pPr>
        <w:numPr>
          <w:ilvl w:val="0"/>
          <w:numId w:val="48"/>
        </w:numPr>
        <w:rPr>
          <w:sz w:val="22"/>
          <w:szCs w:val="22"/>
        </w:rPr>
      </w:pPr>
      <w:r w:rsidRPr="00427659">
        <w:rPr>
          <w:sz w:val="22"/>
          <w:szCs w:val="22"/>
        </w:rPr>
        <w:t>Expanding Resilience and T.R.A.P. programs to additional districts and neighborhoods (20</w:t>
      </w:r>
      <w:r w:rsidR="00F70B36" w:rsidRPr="00427659">
        <w:rPr>
          <w:sz w:val="22"/>
          <w:szCs w:val="22"/>
        </w:rPr>
        <w:t>26-20</w:t>
      </w:r>
      <w:r w:rsidRPr="00427659">
        <w:rPr>
          <w:sz w:val="22"/>
          <w:szCs w:val="22"/>
        </w:rPr>
        <w:t>27)</w:t>
      </w:r>
    </w:p>
    <w:p w14:paraId="5350292B" w14:textId="5ABE63F6" w:rsidR="00D71481" w:rsidRPr="00427659" w:rsidRDefault="00D71481" w:rsidP="00124875">
      <w:pPr>
        <w:numPr>
          <w:ilvl w:val="0"/>
          <w:numId w:val="48"/>
        </w:numPr>
        <w:rPr>
          <w:sz w:val="22"/>
          <w:szCs w:val="22"/>
        </w:rPr>
      </w:pPr>
      <w:r w:rsidRPr="00427659">
        <w:rPr>
          <w:sz w:val="22"/>
          <w:szCs w:val="22"/>
        </w:rPr>
        <w:t xml:space="preserve">Establishing shared </w:t>
      </w:r>
      <w:r w:rsidR="00463451">
        <w:rPr>
          <w:sz w:val="22"/>
          <w:szCs w:val="22"/>
        </w:rPr>
        <w:t xml:space="preserve">evaluation metrics </w:t>
      </w:r>
      <w:r w:rsidRPr="00427659">
        <w:rPr>
          <w:sz w:val="22"/>
          <w:szCs w:val="22"/>
        </w:rPr>
        <w:t>systems and workforce credentialing (2028–2029)</w:t>
      </w:r>
    </w:p>
    <w:p w14:paraId="45483674" w14:textId="6817D3CD" w:rsidR="00D71481" w:rsidRPr="00427659" w:rsidRDefault="00D71481" w:rsidP="00124875">
      <w:pPr>
        <w:numPr>
          <w:ilvl w:val="0"/>
          <w:numId w:val="48"/>
        </w:numPr>
        <w:rPr>
          <w:sz w:val="22"/>
          <w:szCs w:val="22"/>
        </w:rPr>
      </w:pPr>
      <w:r w:rsidRPr="00427659">
        <w:rPr>
          <w:sz w:val="22"/>
          <w:szCs w:val="22"/>
        </w:rPr>
        <w:t>Publishing a Youth Ecosystem Report and State of Youth Safety Brief (2030)</w:t>
      </w:r>
    </w:p>
    <w:p w14:paraId="7E5DE631" w14:textId="77777777" w:rsidR="00D71481" w:rsidRPr="00427659" w:rsidRDefault="00D71481" w:rsidP="00D71481">
      <w:pPr>
        <w:rPr>
          <w:b/>
          <w:bCs/>
          <w:sz w:val="22"/>
          <w:szCs w:val="22"/>
        </w:rPr>
      </w:pPr>
      <w:r w:rsidRPr="00427659">
        <w:rPr>
          <w:b/>
          <w:bCs/>
          <w:sz w:val="22"/>
          <w:szCs w:val="22"/>
        </w:rPr>
        <w:t>Projected Impact by 2030</w:t>
      </w:r>
    </w:p>
    <w:p w14:paraId="7354CEC6" w14:textId="77777777" w:rsidR="00D71481" w:rsidRPr="00427659" w:rsidRDefault="00D71481" w:rsidP="00124875">
      <w:pPr>
        <w:numPr>
          <w:ilvl w:val="0"/>
          <w:numId w:val="49"/>
        </w:numPr>
        <w:rPr>
          <w:sz w:val="22"/>
          <w:szCs w:val="22"/>
        </w:rPr>
      </w:pPr>
      <w:r w:rsidRPr="00427659">
        <w:rPr>
          <w:sz w:val="22"/>
          <w:szCs w:val="22"/>
        </w:rPr>
        <w:t>Countywide systems coordination for youth-serving organizations.</w:t>
      </w:r>
    </w:p>
    <w:p w14:paraId="178D6E34" w14:textId="6E72800D" w:rsidR="00D71481" w:rsidRPr="00427659" w:rsidRDefault="00D71481" w:rsidP="00124875">
      <w:pPr>
        <w:numPr>
          <w:ilvl w:val="0"/>
          <w:numId w:val="49"/>
        </w:numPr>
        <w:rPr>
          <w:sz w:val="22"/>
          <w:szCs w:val="22"/>
        </w:rPr>
      </w:pPr>
      <w:r w:rsidRPr="00427659">
        <w:rPr>
          <w:sz w:val="22"/>
          <w:szCs w:val="22"/>
        </w:rPr>
        <w:t>Expanded mental health and resilience support across all nine townships.</w:t>
      </w:r>
    </w:p>
    <w:p w14:paraId="27C98680" w14:textId="3423C3FB" w:rsidR="00D71481" w:rsidRPr="00427659" w:rsidRDefault="00D71481" w:rsidP="00124875">
      <w:pPr>
        <w:numPr>
          <w:ilvl w:val="0"/>
          <w:numId w:val="49"/>
        </w:numPr>
        <w:rPr>
          <w:sz w:val="22"/>
          <w:szCs w:val="22"/>
        </w:rPr>
      </w:pPr>
      <w:r w:rsidRPr="00427659">
        <w:rPr>
          <w:sz w:val="22"/>
          <w:szCs w:val="22"/>
        </w:rPr>
        <w:t>Stronger, more sustainable youth-serving workforce</w:t>
      </w:r>
      <w:r w:rsidR="003204F7" w:rsidRPr="00427659">
        <w:rPr>
          <w:sz w:val="22"/>
          <w:szCs w:val="22"/>
        </w:rPr>
        <w:t xml:space="preserve"> measured by reported capacity, retention, and bi-annual environment survey</w:t>
      </w:r>
      <w:r w:rsidRPr="00427659">
        <w:rPr>
          <w:sz w:val="22"/>
          <w:szCs w:val="22"/>
        </w:rPr>
        <w:t>.</w:t>
      </w:r>
    </w:p>
    <w:p w14:paraId="7939AC85" w14:textId="631EF039" w:rsidR="00D71481" w:rsidRPr="00427659" w:rsidRDefault="00D71481" w:rsidP="00124875">
      <w:pPr>
        <w:numPr>
          <w:ilvl w:val="0"/>
          <w:numId w:val="49"/>
        </w:numPr>
        <w:rPr>
          <w:sz w:val="22"/>
          <w:szCs w:val="22"/>
        </w:rPr>
      </w:pPr>
      <w:r w:rsidRPr="00427659">
        <w:rPr>
          <w:sz w:val="22"/>
          <w:szCs w:val="22"/>
        </w:rPr>
        <w:t>Reduced youth violence and justice involvement</w:t>
      </w:r>
      <w:r w:rsidR="003204F7" w:rsidRPr="00427659">
        <w:rPr>
          <w:sz w:val="22"/>
          <w:szCs w:val="22"/>
        </w:rPr>
        <w:t xml:space="preserve"> as reported by the </w:t>
      </w:r>
      <w:r w:rsidR="00B66143" w:rsidRPr="00427659">
        <w:rPr>
          <w:sz w:val="22"/>
          <w:szCs w:val="22"/>
        </w:rPr>
        <w:t>city</w:t>
      </w:r>
      <w:r w:rsidRPr="00427659">
        <w:rPr>
          <w:sz w:val="22"/>
          <w:szCs w:val="22"/>
        </w:rPr>
        <w:t>.</w:t>
      </w:r>
    </w:p>
    <w:p w14:paraId="5B4ABBD4" w14:textId="40E2A721" w:rsidR="00CD57EB" w:rsidRDefault="00D71481" w:rsidP="00124875">
      <w:pPr>
        <w:numPr>
          <w:ilvl w:val="0"/>
          <w:numId w:val="49"/>
        </w:numPr>
        <w:rPr>
          <w:sz w:val="22"/>
          <w:szCs w:val="22"/>
        </w:rPr>
      </w:pPr>
      <w:r w:rsidRPr="00427659">
        <w:rPr>
          <w:sz w:val="22"/>
          <w:szCs w:val="22"/>
        </w:rPr>
        <w:t>Greater civic engagement and representation of youth voice in community decision-making</w:t>
      </w:r>
      <w:r w:rsidR="00E76601" w:rsidRPr="00427659">
        <w:rPr>
          <w:sz w:val="22"/>
          <w:szCs w:val="22"/>
        </w:rPr>
        <w:t xml:space="preserve"> tracked through media and other communication channels</w:t>
      </w:r>
      <w:r w:rsidRPr="00427659">
        <w:rPr>
          <w:sz w:val="22"/>
          <w:szCs w:val="22"/>
        </w:rPr>
        <w:t>.</w:t>
      </w:r>
      <w:r w:rsidR="00E87181" w:rsidRPr="00427659">
        <w:rPr>
          <w:sz w:val="22"/>
          <w:szCs w:val="22"/>
        </w:rPr>
        <w:t xml:space="preserve"> </w:t>
      </w:r>
    </w:p>
    <w:p w14:paraId="68E48830" w14:textId="06A66D95" w:rsidR="00596289" w:rsidRPr="00427659" w:rsidRDefault="008A34A9" w:rsidP="00124875">
      <w:pPr>
        <w:numPr>
          <w:ilvl w:val="0"/>
          <w:numId w:val="49"/>
        </w:numPr>
        <w:rPr>
          <w:sz w:val="22"/>
          <w:szCs w:val="22"/>
        </w:rPr>
      </w:pPr>
      <w:r>
        <w:rPr>
          <w:i/>
          <w:iCs/>
          <w:noProof/>
          <w:sz w:val="22"/>
          <w:szCs w:val="22"/>
        </w:rPr>
        <w:drawing>
          <wp:anchor distT="0" distB="0" distL="114300" distR="114300" simplePos="0" relativeHeight="251678720" behindDoc="0" locked="0" layoutInCell="1" allowOverlap="1" wp14:anchorId="33DE9129" wp14:editId="3BB96B69">
            <wp:simplePos x="0" y="0"/>
            <wp:positionH relativeFrom="column">
              <wp:posOffset>723900</wp:posOffset>
            </wp:positionH>
            <wp:positionV relativeFrom="paragraph">
              <wp:posOffset>479425</wp:posOffset>
            </wp:positionV>
            <wp:extent cx="4373880" cy="1856105"/>
            <wp:effectExtent l="0" t="0" r="0" b="0"/>
            <wp:wrapSquare wrapText="bothSides"/>
            <wp:docPr id="1477200234" name="Picture 6" descr="A group of people with their arms raise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7200234" name="Picture 6" descr="A group of people with their arms raised&#10;&#10;AI-generated content may be incorrect."/>
                    <pic:cNvPicPr/>
                  </pic:nvPicPr>
                  <pic: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ic:blipFill>
                  <pic:spPr>
                    <a:xfrm>
                      <a:off x="0" y="0"/>
                      <a:ext cx="4373880" cy="1856105"/>
                    </a:xfrm>
                    <a:prstGeom prst="rect">
                      <a:avLst/>
                    </a:prstGeom>
                  </pic:spPr>
                </pic:pic>
              </a:graphicData>
            </a:graphic>
            <wp14:sizeRelH relativeFrom="margin">
              <wp14:pctWidth>0</wp14:pctWidth>
            </wp14:sizeRelH>
            <wp14:sizeRelV relativeFrom="margin">
              <wp14:pctHeight>0</wp14:pctHeight>
            </wp14:sizeRelV>
          </wp:anchor>
        </w:drawing>
      </w:r>
      <w:r w:rsidR="00D71481" w:rsidRPr="00427659">
        <w:rPr>
          <w:sz w:val="22"/>
          <w:szCs w:val="22"/>
        </w:rPr>
        <w:t xml:space="preserve">MCCOY </w:t>
      </w:r>
      <w:r w:rsidR="00E87181" w:rsidRPr="00427659">
        <w:rPr>
          <w:sz w:val="22"/>
          <w:szCs w:val="22"/>
        </w:rPr>
        <w:t xml:space="preserve">is </w:t>
      </w:r>
      <w:r w:rsidR="00D71481" w:rsidRPr="00427659">
        <w:rPr>
          <w:sz w:val="22"/>
          <w:szCs w:val="22"/>
        </w:rPr>
        <w:t xml:space="preserve">recognized as </w:t>
      </w:r>
      <w:r w:rsidR="00565B91">
        <w:rPr>
          <w:sz w:val="22"/>
          <w:szCs w:val="22"/>
        </w:rPr>
        <w:t>c</w:t>
      </w:r>
      <w:r w:rsidR="00D71481" w:rsidRPr="00427659">
        <w:rPr>
          <w:sz w:val="22"/>
          <w:szCs w:val="22"/>
        </w:rPr>
        <w:t xml:space="preserve">entral </w:t>
      </w:r>
      <w:r w:rsidR="00596289" w:rsidRPr="00427659">
        <w:rPr>
          <w:sz w:val="22"/>
          <w:szCs w:val="22"/>
        </w:rPr>
        <w:t xml:space="preserve">Indiana’s </w:t>
      </w:r>
      <w:r w:rsidR="00565B91">
        <w:rPr>
          <w:sz w:val="22"/>
          <w:szCs w:val="22"/>
        </w:rPr>
        <w:t>coordinating</w:t>
      </w:r>
      <w:r w:rsidR="00596289" w:rsidRPr="00427659">
        <w:rPr>
          <w:sz w:val="22"/>
          <w:szCs w:val="22"/>
        </w:rPr>
        <w:t xml:space="preserve"> hub for youth well-being and equity verified by bi-annual environment survey.</w:t>
      </w:r>
    </w:p>
    <w:p w14:paraId="1B01C679" w14:textId="36DAE596" w:rsidR="00596289" w:rsidRDefault="00596289">
      <w:pPr>
        <w:rPr>
          <w:i/>
          <w:iCs/>
          <w:sz w:val="22"/>
          <w:szCs w:val="22"/>
        </w:rPr>
      </w:pPr>
      <w:r>
        <w:rPr>
          <w:i/>
          <w:iCs/>
          <w:sz w:val="22"/>
          <w:szCs w:val="22"/>
        </w:rPr>
        <w:br w:type="page"/>
      </w:r>
    </w:p>
    <w:p w14:paraId="4FE5C683" w14:textId="77777777" w:rsidR="00E76601" w:rsidRPr="005A747E" w:rsidRDefault="00E76601" w:rsidP="00596289">
      <w:pPr>
        <w:ind w:left="720"/>
        <w:rPr>
          <w:i/>
          <w:iCs/>
          <w:sz w:val="22"/>
          <w:szCs w:val="22"/>
        </w:rPr>
      </w:pPr>
    </w:p>
    <w:p w14:paraId="1D8505DE" w14:textId="23331E0E" w:rsidR="00C8142B" w:rsidRDefault="00CE19F8" w:rsidP="00124875">
      <w:pPr>
        <w:pStyle w:val="Heading2"/>
        <w:numPr>
          <w:ilvl w:val="0"/>
          <w:numId w:val="43"/>
        </w:numPr>
        <w:ind w:left="720"/>
        <w:rPr>
          <w:i/>
          <w:iCs/>
        </w:rPr>
      </w:pPr>
      <w:r>
        <w:rPr>
          <w:i/>
          <w:iCs/>
        </w:rPr>
        <w:t>E</w:t>
      </w:r>
      <w:r w:rsidR="0073550B">
        <w:rPr>
          <w:i/>
          <w:iCs/>
        </w:rPr>
        <w:t xml:space="preserve">nvironment and </w:t>
      </w:r>
      <w:r w:rsidR="00835270">
        <w:rPr>
          <w:i/>
          <w:iCs/>
        </w:rPr>
        <w:t>Situation for C</w:t>
      </w:r>
      <w:r w:rsidR="0073550B">
        <w:rPr>
          <w:i/>
          <w:iCs/>
        </w:rPr>
        <w:t>hildren in Marion County</w:t>
      </w:r>
    </w:p>
    <w:p w14:paraId="0CC7359F" w14:textId="100BEEB3" w:rsidR="003B6945" w:rsidRPr="004B10C6" w:rsidRDefault="003B6945" w:rsidP="002D730A">
      <w:pPr>
        <w:rPr>
          <w:b/>
          <w:bCs/>
          <w:sz w:val="22"/>
          <w:szCs w:val="22"/>
        </w:rPr>
      </w:pPr>
      <w:r w:rsidRPr="004B10C6">
        <w:rPr>
          <w:b/>
          <w:bCs/>
          <w:sz w:val="22"/>
          <w:szCs w:val="22"/>
        </w:rPr>
        <w:t xml:space="preserve">Summary of Community Needs </w:t>
      </w:r>
    </w:p>
    <w:p w14:paraId="17AFE9C1" w14:textId="5B3CF67D" w:rsidR="00273CA3" w:rsidRPr="004B10C6" w:rsidRDefault="00273CA3" w:rsidP="00977503">
      <w:pPr>
        <w:rPr>
          <w:sz w:val="22"/>
          <w:szCs w:val="22"/>
        </w:rPr>
      </w:pPr>
      <w:r w:rsidRPr="004B10C6">
        <w:rPr>
          <w:sz w:val="22"/>
          <w:szCs w:val="22"/>
        </w:rPr>
        <w:t>Marion County</w:t>
      </w:r>
      <w:r w:rsidR="00EE5EB4">
        <w:rPr>
          <w:sz w:val="22"/>
          <w:szCs w:val="22"/>
        </w:rPr>
        <w:t>’s ~</w:t>
      </w:r>
      <w:r w:rsidR="00357275">
        <w:rPr>
          <w:sz w:val="22"/>
          <w:szCs w:val="22"/>
        </w:rPr>
        <w:t>240</w:t>
      </w:r>
      <w:r w:rsidR="00EE5EB4">
        <w:rPr>
          <w:sz w:val="22"/>
          <w:szCs w:val="22"/>
        </w:rPr>
        <w:t>,000</w:t>
      </w:r>
      <w:r w:rsidRPr="004B10C6">
        <w:rPr>
          <w:sz w:val="22"/>
          <w:szCs w:val="22"/>
        </w:rPr>
        <w:t xml:space="preserve"> children confront a complex reality. While progress has been made — child poverty is decreasing, and graduation rates are rising — deep inequities remain. One in f</w:t>
      </w:r>
      <w:r w:rsidR="0043106E">
        <w:rPr>
          <w:sz w:val="22"/>
          <w:szCs w:val="22"/>
        </w:rPr>
        <w:t>ive</w:t>
      </w:r>
      <w:r w:rsidRPr="004B10C6">
        <w:rPr>
          <w:sz w:val="22"/>
          <w:szCs w:val="22"/>
        </w:rPr>
        <w:t xml:space="preserve"> children </w:t>
      </w:r>
      <w:r w:rsidR="00655E70" w:rsidRPr="004B10C6">
        <w:rPr>
          <w:sz w:val="22"/>
          <w:szCs w:val="22"/>
        </w:rPr>
        <w:t>live</w:t>
      </w:r>
      <w:r w:rsidRPr="004B10C6">
        <w:rPr>
          <w:sz w:val="22"/>
          <w:szCs w:val="22"/>
        </w:rPr>
        <w:t xml:space="preserve"> in poverty, and many attend underperforming schools. The mental health crisis is stark: over 30% of youth report sustained feelings of sadness or hopelessness, and nearly 1 in 4 children have experienced a mental, behavioral, or developmental challenge. Environmental and neighborhood conditions — vacant properties, limited safe spaces, perceptions of unsafe communities — further burden children’s capacity to thrive. To build equitable futures, we must </w:t>
      </w:r>
      <w:r w:rsidR="00CE19F8" w:rsidRPr="004B10C6">
        <w:rPr>
          <w:sz w:val="22"/>
          <w:szCs w:val="22"/>
        </w:rPr>
        <w:t>focus efforts</w:t>
      </w:r>
      <w:r w:rsidRPr="004B10C6">
        <w:rPr>
          <w:sz w:val="22"/>
          <w:szCs w:val="22"/>
        </w:rPr>
        <w:t xml:space="preserve"> </w:t>
      </w:r>
      <w:r w:rsidR="003A72F1" w:rsidRPr="004B10C6">
        <w:rPr>
          <w:sz w:val="22"/>
          <w:szCs w:val="22"/>
        </w:rPr>
        <w:t>on</w:t>
      </w:r>
      <w:r w:rsidRPr="004B10C6">
        <w:rPr>
          <w:sz w:val="22"/>
          <w:szCs w:val="22"/>
        </w:rPr>
        <w:t xml:space="preserve"> mental health, academic </w:t>
      </w:r>
      <w:r w:rsidR="00CE19F8" w:rsidRPr="004B10C6">
        <w:rPr>
          <w:sz w:val="22"/>
          <w:szCs w:val="22"/>
        </w:rPr>
        <w:t>achievement</w:t>
      </w:r>
      <w:r w:rsidRPr="004B10C6">
        <w:rPr>
          <w:sz w:val="22"/>
          <w:szCs w:val="22"/>
        </w:rPr>
        <w:t xml:space="preserve">, family stability, and neighborhood revitalization. Only by layering </w:t>
      </w:r>
      <w:r w:rsidR="00655E70" w:rsidRPr="004B10C6">
        <w:rPr>
          <w:sz w:val="22"/>
          <w:szCs w:val="22"/>
        </w:rPr>
        <w:t>support</w:t>
      </w:r>
      <w:r w:rsidRPr="004B10C6">
        <w:rPr>
          <w:sz w:val="22"/>
          <w:szCs w:val="22"/>
        </w:rPr>
        <w:t xml:space="preserve"> </w:t>
      </w:r>
      <w:r w:rsidR="003A72F1">
        <w:rPr>
          <w:sz w:val="22"/>
          <w:szCs w:val="22"/>
        </w:rPr>
        <w:t xml:space="preserve">-- </w:t>
      </w:r>
      <w:r w:rsidRPr="004B10C6">
        <w:rPr>
          <w:sz w:val="22"/>
          <w:szCs w:val="22"/>
        </w:rPr>
        <w:t xml:space="preserve">across classrooms, </w:t>
      </w:r>
      <w:r w:rsidR="004174F3" w:rsidRPr="004B10C6">
        <w:rPr>
          <w:sz w:val="22"/>
          <w:szCs w:val="22"/>
        </w:rPr>
        <w:t xml:space="preserve">community-based services, health </w:t>
      </w:r>
      <w:r w:rsidRPr="004B10C6">
        <w:rPr>
          <w:sz w:val="22"/>
          <w:szCs w:val="22"/>
        </w:rPr>
        <w:t xml:space="preserve">clinics, </w:t>
      </w:r>
      <w:r w:rsidR="004174F3" w:rsidRPr="004B10C6">
        <w:rPr>
          <w:sz w:val="22"/>
          <w:szCs w:val="22"/>
        </w:rPr>
        <w:t xml:space="preserve">and at </w:t>
      </w:r>
      <w:r w:rsidRPr="004B10C6">
        <w:rPr>
          <w:sz w:val="22"/>
          <w:szCs w:val="22"/>
        </w:rPr>
        <w:t>home — can we shift trajectories for children across Marion County.</w:t>
      </w:r>
    </w:p>
    <w:p w14:paraId="498A3B97" w14:textId="77777777" w:rsidR="00132B73" w:rsidRPr="004B10C6" w:rsidRDefault="00132B73" w:rsidP="00D35C4E">
      <w:pPr>
        <w:rPr>
          <w:b/>
          <w:bCs/>
          <w:i/>
          <w:iCs/>
          <w:sz w:val="22"/>
          <w:szCs w:val="22"/>
        </w:rPr>
      </w:pPr>
      <w:r w:rsidRPr="004B10C6">
        <w:rPr>
          <w:b/>
          <w:bCs/>
          <w:i/>
          <w:iCs/>
          <w:sz w:val="22"/>
          <w:szCs w:val="22"/>
        </w:rPr>
        <w:t>1. Overview &amp; Context</w:t>
      </w:r>
    </w:p>
    <w:p w14:paraId="571CEFD6" w14:textId="0119BB0E" w:rsidR="00132B73" w:rsidRPr="004B10C6" w:rsidRDefault="00132B73" w:rsidP="00271EC3">
      <w:pPr>
        <w:numPr>
          <w:ilvl w:val="0"/>
          <w:numId w:val="8"/>
        </w:numPr>
        <w:rPr>
          <w:sz w:val="22"/>
          <w:szCs w:val="22"/>
        </w:rPr>
      </w:pPr>
      <w:r w:rsidRPr="004B10C6">
        <w:rPr>
          <w:sz w:val="22"/>
          <w:szCs w:val="22"/>
        </w:rPr>
        <w:t xml:space="preserve">Indiana </w:t>
      </w:r>
      <w:r w:rsidR="00FE082E" w:rsidRPr="004B10C6">
        <w:rPr>
          <w:sz w:val="22"/>
          <w:szCs w:val="22"/>
        </w:rPr>
        <w:t xml:space="preserve">ranks </w:t>
      </w:r>
      <w:r w:rsidRPr="004B10C6">
        <w:rPr>
          <w:sz w:val="22"/>
          <w:szCs w:val="22"/>
        </w:rPr>
        <w:t>27th nationally for overall child well-being (</w:t>
      </w:r>
      <w:r w:rsidR="00E87181" w:rsidRPr="004B10C6">
        <w:rPr>
          <w:sz w:val="22"/>
          <w:szCs w:val="22"/>
        </w:rPr>
        <w:t>amongst</w:t>
      </w:r>
      <w:r w:rsidRPr="004B10C6">
        <w:rPr>
          <w:sz w:val="22"/>
          <w:szCs w:val="22"/>
        </w:rPr>
        <w:t xml:space="preserve"> states) highlighting that, even as some statewide indicators improve, significant equity gaps remain. </w:t>
      </w:r>
      <w:hyperlink r:id="rId14" w:tgtFrame="_blank" w:history="1">
        <w:r w:rsidR="00A843AA" w:rsidRPr="004B10C6">
          <w:rPr>
            <w:rStyle w:val="Hyperlink"/>
            <w:sz w:val="22"/>
            <w:szCs w:val="22"/>
          </w:rPr>
          <w:t xml:space="preserve"> </w:t>
        </w:r>
        <w:r w:rsidRPr="004B10C6">
          <w:rPr>
            <w:rStyle w:val="Hyperlink"/>
            <w:sz w:val="22"/>
            <w:szCs w:val="22"/>
          </w:rPr>
          <w:t>Indiana Youth Institute</w:t>
        </w:r>
        <w:r w:rsidR="00A843AA" w:rsidRPr="004B10C6">
          <w:rPr>
            <w:rStyle w:val="Hyperlink"/>
            <w:sz w:val="22"/>
            <w:szCs w:val="22"/>
          </w:rPr>
          <w:t xml:space="preserve">, </w:t>
        </w:r>
        <w:r w:rsidRPr="004B10C6">
          <w:rPr>
            <w:rStyle w:val="Hyperlink"/>
            <w:sz w:val="22"/>
            <w:szCs w:val="22"/>
          </w:rPr>
          <w:t>Indiana Capital Chronicle</w:t>
        </w:r>
      </w:hyperlink>
    </w:p>
    <w:p w14:paraId="7B266C51" w14:textId="414938FE" w:rsidR="00FE0AF3" w:rsidRDefault="000061A4" w:rsidP="00271EC3">
      <w:pPr>
        <w:numPr>
          <w:ilvl w:val="0"/>
          <w:numId w:val="8"/>
        </w:numPr>
        <w:rPr>
          <w:sz w:val="22"/>
          <w:szCs w:val="22"/>
        </w:rPr>
      </w:pPr>
      <w:r>
        <w:rPr>
          <w:sz w:val="22"/>
          <w:szCs w:val="22"/>
        </w:rPr>
        <w:t>Marion County has a relatively high Ch</w:t>
      </w:r>
      <w:r w:rsidR="00FE0AF3">
        <w:rPr>
          <w:sz w:val="22"/>
          <w:szCs w:val="22"/>
        </w:rPr>
        <w:t>i</w:t>
      </w:r>
      <w:r>
        <w:rPr>
          <w:sz w:val="22"/>
          <w:szCs w:val="22"/>
        </w:rPr>
        <w:t xml:space="preserve">ld Dependency Ratio </w:t>
      </w:r>
      <w:r w:rsidR="00FE0AF3">
        <w:rPr>
          <w:sz w:val="22"/>
          <w:szCs w:val="22"/>
        </w:rPr>
        <w:t xml:space="preserve">(ratio of the number of children under the age of 15 </w:t>
      </w:r>
      <w:r w:rsidR="00277495">
        <w:rPr>
          <w:sz w:val="22"/>
          <w:szCs w:val="22"/>
        </w:rPr>
        <w:t>divided by the number of people ages 15 to 64.)</w:t>
      </w:r>
    </w:p>
    <w:p w14:paraId="76AE4590" w14:textId="6141A92C" w:rsidR="00A851B3" w:rsidRDefault="00A851B3" w:rsidP="00271EC3">
      <w:pPr>
        <w:numPr>
          <w:ilvl w:val="0"/>
          <w:numId w:val="8"/>
        </w:numPr>
        <w:rPr>
          <w:sz w:val="22"/>
          <w:szCs w:val="22"/>
        </w:rPr>
      </w:pPr>
      <w:r>
        <w:rPr>
          <w:sz w:val="22"/>
          <w:szCs w:val="22"/>
        </w:rPr>
        <w:t xml:space="preserve">Marion County’s children are on average younger than the state overall, and more racially diverse with </w:t>
      </w:r>
      <w:r w:rsidR="0015093F">
        <w:rPr>
          <w:sz w:val="22"/>
          <w:szCs w:val="22"/>
        </w:rPr>
        <w:t>children of color representing over half of the county’s children</w:t>
      </w:r>
      <w:r w:rsidR="00C24EA0">
        <w:rPr>
          <w:sz w:val="22"/>
          <w:szCs w:val="22"/>
        </w:rPr>
        <w:t xml:space="preserve">, which has implications for </w:t>
      </w:r>
      <w:r w:rsidR="006368B9">
        <w:rPr>
          <w:sz w:val="22"/>
          <w:szCs w:val="22"/>
        </w:rPr>
        <w:t xml:space="preserve">equity </w:t>
      </w:r>
      <w:r w:rsidR="00AB6B55">
        <w:rPr>
          <w:sz w:val="22"/>
          <w:szCs w:val="22"/>
        </w:rPr>
        <w:t>efforts</w:t>
      </w:r>
      <w:r w:rsidR="00920AB6">
        <w:rPr>
          <w:sz w:val="22"/>
          <w:szCs w:val="22"/>
        </w:rPr>
        <w:t xml:space="preserve">. </w:t>
      </w:r>
      <w:r w:rsidR="00920AB6" w:rsidRPr="00920AB6">
        <w:rPr>
          <w:color w:val="215E99" w:themeColor="text2" w:themeTint="BF"/>
          <w:sz w:val="22"/>
          <w:szCs w:val="22"/>
          <w:u w:val="single"/>
        </w:rPr>
        <w:t>U.S. Census</w:t>
      </w:r>
    </w:p>
    <w:p w14:paraId="42BD27EE" w14:textId="2412AA92" w:rsidR="00F55BFF" w:rsidRPr="00AE36A6" w:rsidRDefault="00E3151F" w:rsidP="00271EC3">
      <w:pPr>
        <w:numPr>
          <w:ilvl w:val="0"/>
          <w:numId w:val="8"/>
        </w:numPr>
        <w:rPr>
          <w:sz w:val="22"/>
          <w:szCs w:val="22"/>
        </w:rPr>
      </w:pPr>
      <w:r>
        <w:rPr>
          <w:sz w:val="22"/>
          <w:szCs w:val="22"/>
        </w:rPr>
        <w:t xml:space="preserve">Over </w:t>
      </w:r>
      <w:r w:rsidR="00AC6308">
        <w:rPr>
          <w:sz w:val="22"/>
          <w:szCs w:val="22"/>
        </w:rPr>
        <w:t xml:space="preserve">30% of county schools are classified as underperforming </w:t>
      </w:r>
      <w:r w:rsidR="00F55BFF" w:rsidRPr="00AE36A6">
        <w:rPr>
          <w:color w:val="215E99" w:themeColor="text2" w:themeTint="BF"/>
          <w:sz w:val="22"/>
          <w:szCs w:val="22"/>
          <w:u w:val="single"/>
        </w:rPr>
        <w:t>Indiana Youth Institute</w:t>
      </w:r>
    </w:p>
    <w:p w14:paraId="119EF5C8" w14:textId="5C27D3B4" w:rsidR="00AE36A6" w:rsidRDefault="00EC2802" w:rsidP="00271EC3">
      <w:pPr>
        <w:numPr>
          <w:ilvl w:val="0"/>
          <w:numId w:val="8"/>
        </w:numPr>
        <w:rPr>
          <w:sz w:val="22"/>
          <w:szCs w:val="22"/>
        </w:rPr>
      </w:pPr>
      <w:r>
        <w:rPr>
          <w:sz w:val="22"/>
          <w:szCs w:val="22"/>
        </w:rPr>
        <w:t xml:space="preserve">Approximate half of Indianapolis’ justice involved youth are dual status ranking among the highest in the country. These youth are more likely to suffer a host of problems – higher </w:t>
      </w:r>
      <w:r w:rsidR="00D82553">
        <w:rPr>
          <w:sz w:val="22"/>
          <w:szCs w:val="22"/>
        </w:rPr>
        <w:t>recidivism</w:t>
      </w:r>
      <w:r>
        <w:rPr>
          <w:sz w:val="22"/>
          <w:szCs w:val="22"/>
        </w:rPr>
        <w:t xml:space="preserve">, higher rates of academic failure, mental problems, and substance abuse. </w:t>
      </w:r>
      <w:r w:rsidR="00D82553">
        <w:rPr>
          <w:sz w:val="22"/>
          <w:szCs w:val="22"/>
        </w:rPr>
        <w:t>The evidence is clear: mental health challenges are a driving force behind violence and crime.</w:t>
      </w:r>
      <w:r w:rsidR="00D34F34">
        <w:rPr>
          <w:sz w:val="22"/>
          <w:szCs w:val="22"/>
        </w:rPr>
        <w:t xml:space="preserve"> </w:t>
      </w:r>
      <w:r w:rsidR="00D34F34" w:rsidRPr="00D34F34">
        <w:rPr>
          <w:color w:val="215E99" w:themeColor="text2" w:themeTint="BF"/>
          <w:sz w:val="22"/>
          <w:szCs w:val="22"/>
          <w:u w:val="single"/>
        </w:rPr>
        <w:t>Administration for Children and Family (ACF)</w:t>
      </w:r>
    </w:p>
    <w:p w14:paraId="3C6C5EAB" w14:textId="28FFD646" w:rsidR="008365D1" w:rsidRDefault="00132B73" w:rsidP="00271EC3">
      <w:pPr>
        <w:numPr>
          <w:ilvl w:val="0"/>
          <w:numId w:val="8"/>
        </w:numPr>
        <w:rPr>
          <w:sz w:val="22"/>
          <w:szCs w:val="22"/>
        </w:rPr>
      </w:pPr>
      <w:r w:rsidRPr="004B10C6">
        <w:rPr>
          <w:sz w:val="22"/>
          <w:szCs w:val="22"/>
        </w:rPr>
        <w:t>Marion County, as a densely populated urban county that includes Indianapolis, reflects many of the pressures of urban life: concentrated poverty, disparities in access to services, and stressors around mental health, education, and neighborhood safety.</w:t>
      </w:r>
    </w:p>
    <w:p w14:paraId="72B1C5D8" w14:textId="50DC54E6" w:rsidR="00132B73" w:rsidRPr="004B10C6" w:rsidRDefault="008365D1" w:rsidP="00AB6B55">
      <w:pPr>
        <w:rPr>
          <w:sz w:val="22"/>
          <w:szCs w:val="22"/>
        </w:rPr>
      </w:pPr>
      <w:r>
        <w:rPr>
          <w:sz w:val="22"/>
          <w:szCs w:val="22"/>
        </w:rPr>
        <w:br w:type="page"/>
      </w:r>
    </w:p>
    <w:p w14:paraId="3FBAB347" w14:textId="7E39919E" w:rsidR="00132B73" w:rsidRPr="004B10C6" w:rsidRDefault="00132B73" w:rsidP="004B10C6">
      <w:r w:rsidRPr="00273CA3">
        <w:rPr>
          <w:b/>
          <w:bCs/>
          <w:i/>
          <w:iCs/>
        </w:rPr>
        <w:lastRenderedPageBreak/>
        <w:t xml:space="preserve">2. Key </w:t>
      </w:r>
      <w:r w:rsidR="00273CA3" w:rsidRPr="00273CA3">
        <w:rPr>
          <w:b/>
          <w:bCs/>
          <w:i/>
          <w:iCs/>
        </w:rPr>
        <w:t>“</w:t>
      </w:r>
      <w:r w:rsidRPr="00273CA3">
        <w:rPr>
          <w:b/>
          <w:bCs/>
          <w:i/>
          <w:iCs/>
        </w:rPr>
        <w:t>D</w:t>
      </w:r>
      <w:r w:rsidR="004B10C6">
        <w:rPr>
          <w:b/>
          <w:bCs/>
          <w:i/>
          <w:iCs/>
        </w:rPr>
        <w:t>imensions</w:t>
      </w:r>
      <w:r w:rsidRPr="00273CA3">
        <w:rPr>
          <w:b/>
          <w:bCs/>
          <w:i/>
          <w:iCs/>
        </w:rPr>
        <w:t xml:space="preserve"> of Well-Being</w:t>
      </w:r>
      <w:r w:rsidR="00273CA3" w:rsidRPr="00273CA3">
        <w:rPr>
          <w:b/>
          <w:bCs/>
          <w:i/>
          <w:iCs/>
        </w:rPr>
        <w:t>”</w:t>
      </w:r>
      <w:r w:rsidRPr="00273CA3">
        <w:rPr>
          <w:b/>
          <w:bCs/>
          <w:i/>
          <w:iCs/>
        </w:rPr>
        <w:t>: Strengths &amp; Challenges</w:t>
      </w:r>
    </w:p>
    <w:p w14:paraId="787C751E" w14:textId="0C034935" w:rsidR="00132B73" w:rsidRPr="00132B73" w:rsidRDefault="00132B73" w:rsidP="00132B73">
      <w:pPr>
        <w:ind w:left="360"/>
      </w:pPr>
      <w:r w:rsidRPr="00132B73">
        <w:t>Below is a d</w:t>
      </w:r>
      <w:r w:rsidR="006540A9">
        <w:t>imension</w:t>
      </w:r>
      <w:r w:rsidRPr="00132B73">
        <w:t>-by-d</w:t>
      </w:r>
      <w:r w:rsidR="006540A9">
        <w:t>imension</w:t>
      </w:r>
      <w:r w:rsidRPr="00132B73">
        <w:t xml:space="preserve"> summary of what the data </w:t>
      </w:r>
      <w:r w:rsidR="00D34F34" w:rsidRPr="00132B73">
        <w:t>suggests</w:t>
      </w:r>
      <w:r w:rsidRPr="00132B73">
        <w:t xml:space="preserve"> for children in Marion County.</w:t>
      </w:r>
    </w:p>
    <w:tbl>
      <w:tblPr>
        <w:tblW w:w="0" w:type="auto"/>
        <w:tblCellSpacing w:w="15" w:type="dxa"/>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CellMar>
          <w:top w:w="15" w:type="dxa"/>
          <w:left w:w="15" w:type="dxa"/>
          <w:bottom w:w="15" w:type="dxa"/>
          <w:right w:w="15" w:type="dxa"/>
        </w:tblCellMar>
        <w:tblLook w:val="04A0" w:firstRow="1" w:lastRow="0" w:firstColumn="1" w:lastColumn="0" w:noHBand="0" w:noVBand="1"/>
      </w:tblPr>
      <w:tblGrid>
        <w:gridCol w:w="1666"/>
        <w:gridCol w:w="2189"/>
        <w:gridCol w:w="3095"/>
        <w:gridCol w:w="2380"/>
      </w:tblGrid>
      <w:tr w:rsidR="00132B73" w:rsidRPr="00132B73" w14:paraId="1AC1ED8E" w14:textId="77777777" w:rsidTr="006D767F">
        <w:trPr>
          <w:tblHeader/>
          <w:tblCellSpacing w:w="15" w:type="dxa"/>
        </w:trPr>
        <w:tc>
          <w:tcPr>
            <w:tcW w:w="0" w:type="auto"/>
            <w:vAlign w:val="center"/>
            <w:hideMark/>
          </w:tcPr>
          <w:p w14:paraId="59A6074B" w14:textId="27E09C3D" w:rsidR="00132B73" w:rsidRPr="00132B73" w:rsidRDefault="00132B73" w:rsidP="009061E2">
            <w:pPr>
              <w:ind w:left="360" w:right="240"/>
              <w:jc w:val="center"/>
              <w:rPr>
                <w:b/>
                <w:bCs/>
                <w:sz w:val="18"/>
                <w:szCs w:val="18"/>
              </w:rPr>
            </w:pPr>
            <w:r w:rsidRPr="00132B73">
              <w:rPr>
                <w:b/>
                <w:bCs/>
                <w:sz w:val="18"/>
                <w:szCs w:val="18"/>
              </w:rPr>
              <w:t>D</w:t>
            </w:r>
            <w:r w:rsidR="006540A9">
              <w:rPr>
                <w:b/>
                <w:bCs/>
                <w:sz w:val="18"/>
                <w:szCs w:val="18"/>
              </w:rPr>
              <w:t>imension</w:t>
            </w:r>
          </w:p>
        </w:tc>
        <w:tc>
          <w:tcPr>
            <w:tcW w:w="2159" w:type="dxa"/>
            <w:vAlign w:val="center"/>
            <w:hideMark/>
          </w:tcPr>
          <w:p w14:paraId="5172AAC7" w14:textId="77777777" w:rsidR="00132B73" w:rsidRPr="00132B73" w:rsidRDefault="00132B73" w:rsidP="008E087A">
            <w:pPr>
              <w:ind w:left="360" w:right="120"/>
              <w:jc w:val="center"/>
              <w:rPr>
                <w:b/>
                <w:bCs/>
                <w:sz w:val="18"/>
                <w:szCs w:val="18"/>
              </w:rPr>
            </w:pPr>
            <w:r w:rsidRPr="00132B73">
              <w:rPr>
                <w:b/>
                <w:bCs/>
                <w:sz w:val="18"/>
                <w:szCs w:val="18"/>
              </w:rPr>
              <w:t>Strengths / Positive Trends</w:t>
            </w:r>
          </w:p>
        </w:tc>
        <w:tc>
          <w:tcPr>
            <w:tcW w:w="3065" w:type="dxa"/>
            <w:vAlign w:val="center"/>
            <w:hideMark/>
          </w:tcPr>
          <w:p w14:paraId="370E68AA" w14:textId="77777777" w:rsidR="00132B73" w:rsidRPr="00132B73" w:rsidRDefault="00132B73" w:rsidP="008E087A">
            <w:pPr>
              <w:ind w:left="360" w:right="330"/>
              <w:jc w:val="center"/>
              <w:rPr>
                <w:b/>
                <w:bCs/>
                <w:sz w:val="18"/>
                <w:szCs w:val="18"/>
              </w:rPr>
            </w:pPr>
            <w:r w:rsidRPr="00132B73">
              <w:rPr>
                <w:b/>
                <w:bCs/>
                <w:sz w:val="18"/>
                <w:szCs w:val="18"/>
              </w:rPr>
              <w:t>Challenges / Gaps</w:t>
            </w:r>
          </w:p>
        </w:tc>
        <w:tc>
          <w:tcPr>
            <w:tcW w:w="2335" w:type="dxa"/>
            <w:vAlign w:val="center"/>
            <w:hideMark/>
          </w:tcPr>
          <w:p w14:paraId="3ED20977" w14:textId="77777777" w:rsidR="00132B73" w:rsidRPr="00132B73" w:rsidRDefault="00132B73" w:rsidP="009061E2">
            <w:pPr>
              <w:ind w:left="360" w:right="271"/>
              <w:jc w:val="center"/>
              <w:rPr>
                <w:b/>
                <w:bCs/>
                <w:sz w:val="18"/>
                <w:szCs w:val="18"/>
              </w:rPr>
            </w:pPr>
            <w:r w:rsidRPr="00132B73">
              <w:rPr>
                <w:b/>
                <w:bCs/>
                <w:sz w:val="18"/>
                <w:szCs w:val="18"/>
              </w:rPr>
              <w:t>Implications</w:t>
            </w:r>
          </w:p>
        </w:tc>
      </w:tr>
      <w:tr w:rsidR="00C04F0F" w:rsidRPr="00132B73" w14:paraId="6DA37BCF" w14:textId="77777777" w:rsidTr="006D767F">
        <w:trPr>
          <w:tblCellSpacing w:w="15" w:type="dxa"/>
        </w:trPr>
        <w:tc>
          <w:tcPr>
            <w:tcW w:w="0" w:type="auto"/>
            <w:vAlign w:val="center"/>
            <w:hideMark/>
          </w:tcPr>
          <w:p w14:paraId="1CC31377" w14:textId="47CCA120" w:rsidR="00C04F0F" w:rsidRPr="00C04F0F" w:rsidRDefault="001A0AC1" w:rsidP="00C04F0F">
            <w:pPr>
              <w:ind w:left="174"/>
              <w:rPr>
                <w:b/>
                <w:bCs/>
                <w:sz w:val="18"/>
                <w:szCs w:val="18"/>
              </w:rPr>
            </w:pPr>
            <w:r>
              <w:rPr>
                <w:b/>
                <w:bCs/>
                <w:sz w:val="18"/>
                <w:szCs w:val="18"/>
              </w:rPr>
              <w:t>Economic Stability</w:t>
            </w:r>
          </w:p>
        </w:tc>
        <w:tc>
          <w:tcPr>
            <w:tcW w:w="2159" w:type="dxa"/>
            <w:vAlign w:val="center"/>
            <w:hideMark/>
          </w:tcPr>
          <w:p w14:paraId="02CE7C86" w14:textId="6B39109D" w:rsidR="00C04F0F" w:rsidRPr="00132B73" w:rsidRDefault="00C04F0F" w:rsidP="00C04F0F">
            <w:pPr>
              <w:tabs>
                <w:tab w:val="left" w:pos="1890"/>
              </w:tabs>
              <w:ind w:left="180" w:right="30"/>
              <w:rPr>
                <w:sz w:val="18"/>
                <w:szCs w:val="18"/>
              </w:rPr>
            </w:pPr>
            <w:r w:rsidRPr="00132B73">
              <w:rPr>
                <w:sz w:val="18"/>
                <w:szCs w:val="18"/>
              </w:rPr>
              <w:t xml:space="preserve">- Some decline in child poverty: reports suggest Marion County’s child poverty has dropped from nearly </w:t>
            </w:r>
            <w:r w:rsidR="00350A51">
              <w:rPr>
                <w:sz w:val="18"/>
                <w:szCs w:val="18"/>
              </w:rPr>
              <w:t>30</w:t>
            </w:r>
            <w:r w:rsidRPr="00132B73">
              <w:rPr>
                <w:sz w:val="18"/>
                <w:szCs w:val="18"/>
              </w:rPr>
              <w:t xml:space="preserve">% </w:t>
            </w:r>
            <w:r w:rsidR="00F97985">
              <w:rPr>
                <w:sz w:val="18"/>
                <w:szCs w:val="18"/>
              </w:rPr>
              <w:t>(</w:t>
            </w:r>
            <w:r w:rsidR="00341064">
              <w:rPr>
                <w:sz w:val="18"/>
                <w:szCs w:val="18"/>
              </w:rPr>
              <w:t>2017)</w:t>
            </w:r>
            <w:r w:rsidR="00350A51">
              <w:rPr>
                <w:sz w:val="18"/>
                <w:szCs w:val="18"/>
              </w:rPr>
              <w:t xml:space="preserve"> </w:t>
            </w:r>
            <w:r w:rsidRPr="00132B73">
              <w:rPr>
                <w:sz w:val="18"/>
                <w:szCs w:val="18"/>
              </w:rPr>
              <w:t>to ~2</w:t>
            </w:r>
            <w:r w:rsidR="00341064">
              <w:rPr>
                <w:sz w:val="18"/>
                <w:szCs w:val="18"/>
              </w:rPr>
              <w:t>1</w:t>
            </w:r>
            <w:r w:rsidRPr="00132B73">
              <w:rPr>
                <w:sz w:val="18"/>
                <w:szCs w:val="18"/>
              </w:rPr>
              <w:t xml:space="preserve">% </w:t>
            </w:r>
            <w:r w:rsidR="0000410C">
              <w:rPr>
                <w:sz w:val="18"/>
                <w:szCs w:val="18"/>
              </w:rPr>
              <w:t>(20</w:t>
            </w:r>
            <w:r w:rsidR="004C679D">
              <w:rPr>
                <w:sz w:val="18"/>
                <w:szCs w:val="18"/>
              </w:rPr>
              <w:t>23</w:t>
            </w:r>
            <w:r w:rsidR="0000410C">
              <w:rPr>
                <w:sz w:val="18"/>
                <w:szCs w:val="18"/>
              </w:rPr>
              <w:t>)</w:t>
            </w:r>
            <w:r w:rsidR="00D01CEB">
              <w:rPr>
                <w:sz w:val="18"/>
                <w:szCs w:val="18"/>
              </w:rPr>
              <w:t xml:space="preserve"> although still higher than Indiana overall at 15.1%</w:t>
            </w:r>
            <w:r w:rsidR="00581DAA">
              <w:rPr>
                <w:sz w:val="18"/>
                <w:szCs w:val="18"/>
              </w:rPr>
              <w:t xml:space="preserve"> </w:t>
            </w:r>
            <w:r w:rsidR="00D01CEB">
              <w:rPr>
                <w:color w:val="215E99" w:themeColor="text2" w:themeTint="BF"/>
                <w:sz w:val="18"/>
                <w:szCs w:val="18"/>
                <w:u w:val="single"/>
              </w:rPr>
              <w:t>STATS Indiana</w:t>
            </w:r>
            <w:r w:rsidRPr="00132B73">
              <w:rPr>
                <w:sz w:val="18"/>
                <w:szCs w:val="18"/>
              </w:rPr>
              <w:br/>
              <w:t>- Some increases in health insurance coverage across Indiana, which can buffer health risks</w:t>
            </w:r>
            <w:r w:rsidRPr="00A65AAC">
              <w:rPr>
                <w:sz w:val="20"/>
                <w:szCs w:val="20"/>
              </w:rPr>
              <w:t xml:space="preserve"> </w:t>
            </w:r>
            <w:hyperlink r:id="rId15" w:tgtFrame="_blank" w:history="1">
              <w:r w:rsidR="00A65AAC" w:rsidRPr="00A65AAC">
                <w:rPr>
                  <w:rStyle w:val="Hyperlink"/>
                  <w:color w:val="auto"/>
                  <w:sz w:val="18"/>
                  <w:szCs w:val="18"/>
                  <w:u w:val="none"/>
                </w:rPr>
                <w:t>while</w:t>
              </w:r>
            </w:hyperlink>
            <w:r w:rsidR="00A65AAC" w:rsidRPr="00A65AAC">
              <w:rPr>
                <w:sz w:val="20"/>
                <w:szCs w:val="20"/>
              </w:rPr>
              <w:t xml:space="preserve"> </w:t>
            </w:r>
            <w:r w:rsidR="00A65AAC" w:rsidRPr="00A65AAC">
              <w:rPr>
                <w:sz w:val="18"/>
                <w:szCs w:val="18"/>
              </w:rPr>
              <w:t>CHIP and ACA programs remain in place</w:t>
            </w:r>
          </w:p>
        </w:tc>
        <w:tc>
          <w:tcPr>
            <w:tcW w:w="3065" w:type="dxa"/>
            <w:vAlign w:val="center"/>
            <w:hideMark/>
          </w:tcPr>
          <w:p w14:paraId="468BCE50" w14:textId="452988BB" w:rsidR="00C04F0F" w:rsidRPr="00132B73" w:rsidRDefault="00C04F0F" w:rsidP="00C04F0F">
            <w:pPr>
              <w:ind w:left="210" w:right="60"/>
              <w:rPr>
                <w:sz w:val="18"/>
                <w:szCs w:val="18"/>
              </w:rPr>
            </w:pPr>
            <w:r w:rsidRPr="00132B73">
              <w:rPr>
                <w:sz w:val="18"/>
                <w:szCs w:val="18"/>
              </w:rPr>
              <w:t>- One in f</w:t>
            </w:r>
            <w:r w:rsidR="00FD5ECA">
              <w:rPr>
                <w:sz w:val="18"/>
                <w:szCs w:val="18"/>
              </w:rPr>
              <w:t>ive</w:t>
            </w:r>
            <w:r w:rsidRPr="00132B73">
              <w:rPr>
                <w:sz w:val="18"/>
                <w:szCs w:val="18"/>
              </w:rPr>
              <w:t xml:space="preserve"> children under age 18 in Marion County is estimated to live in poverty (</w:t>
            </w:r>
            <w:r w:rsidR="00F973A5">
              <w:rPr>
                <w:sz w:val="18"/>
                <w:szCs w:val="18"/>
              </w:rPr>
              <w:t>21</w:t>
            </w:r>
            <w:r w:rsidRPr="00132B73">
              <w:rPr>
                <w:sz w:val="18"/>
                <w:szCs w:val="18"/>
              </w:rPr>
              <w:t>% per Census data</w:t>
            </w:r>
            <w:r w:rsidR="00E01A46">
              <w:rPr>
                <w:sz w:val="18"/>
                <w:szCs w:val="18"/>
              </w:rPr>
              <w:t xml:space="preserve">) </w:t>
            </w:r>
            <w:r w:rsidR="00F973A5">
              <w:rPr>
                <w:sz w:val="18"/>
                <w:szCs w:val="18"/>
              </w:rPr>
              <w:t xml:space="preserve">which is above the state average of ~16% and the national average </w:t>
            </w:r>
            <w:r w:rsidR="00E44AAE">
              <w:rPr>
                <w:sz w:val="18"/>
                <w:szCs w:val="18"/>
              </w:rPr>
              <w:t>of 11%</w:t>
            </w:r>
            <w:r w:rsidR="00F973A5">
              <w:rPr>
                <w:sz w:val="18"/>
                <w:szCs w:val="18"/>
              </w:rPr>
              <w:t>.</w:t>
            </w:r>
            <w:r w:rsidR="00E01A46">
              <w:rPr>
                <w:sz w:val="18"/>
                <w:szCs w:val="18"/>
              </w:rPr>
              <w:t xml:space="preserve"> (US Census Bureau)</w:t>
            </w:r>
            <w:r w:rsidRPr="00132B73">
              <w:rPr>
                <w:sz w:val="18"/>
                <w:szCs w:val="18"/>
              </w:rPr>
              <w:br/>
              <w:t xml:space="preserve">- Many families face high housing cost burdens, food insecurity, and unstable housing (homelessness or housing instability) </w:t>
            </w:r>
            <w:r w:rsidR="005006E5" w:rsidRPr="005006E5">
              <w:rPr>
                <w:color w:val="215E99" w:themeColor="text2" w:themeTint="BF"/>
                <w:sz w:val="18"/>
                <w:szCs w:val="18"/>
                <w:u w:val="single"/>
              </w:rPr>
              <w:t>Where the Children Are</w:t>
            </w:r>
            <w:r w:rsidRPr="00132B73">
              <w:rPr>
                <w:sz w:val="18"/>
                <w:szCs w:val="18"/>
              </w:rPr>
              <w:br/>
              <w:t>- Income inequality and racial disparities remain stark (Black, Latino, and immigrant families more likely to experience economic hardship)</w:t>
            </w:r>
            <w:r w:rsidR="00AB5CA0">
              <w:rPr>
                <w:sz w:val="18"/>
                <w:szCs w:val="18"/>
              </w:rPr>
              <w:t xml:space="preserve"> </w:t>
            </w:r>
            <w:r w:rsidR="00AB5CA0" w:rsidRPr="00AB5CA0">
              <w:rPr>
                <w:color w:val="215E99" w:themeColor="text2" w:themeTint="BF"/>
                <w:sz w:val="18"/>
                <w:szCs w:val="18"/>
                <w:u w:val="single"/>
              </w:rPr>
              <w:t>US Census</w:t>
            </w:r>
          </w:p>
        </w:tc>
        <w:tc>
          <w:tcPr>
            <w:tcW w:w="2335" w:type="dxa"/>
            <w:vAlign w:val="center"/>
            <w:hideMark/>
          </w:tcPr>
          <w:p w14:paraId="7C769E4A" w14:textId="1B340355" w:rsidR="00C04F0F" w:rsidRPr="00530465" w:rsidRDefault="00C04F0F" w:rsidP="00C04F0F">
            <w:pPr>
              <w:ind w:left="180" w:right="91"/>
              <w:rPr>
                <w:sz w:val="18"/>
                <w:szCs w:val="18"/>
              </w:rPr>
            </w:pPr>
            <w:r w:rsidRPr="00530465">
              <w:rPr>
                <w:sz w:val="18"/>
                <w:szCs w:val="18"/>
              </w:rPr>
              <w:t xml:space="preserve">- Economic stress at the family level undermines children’s ability to focus on school, maintain stability, and access enrichment opportunities </w:t>
            </w:r>
            <w:r w:rsidRPr="00530465">
              <w:rPr>
                <w:sz w:val="18"/>
                <w:szCs w:val="18"/>
              </w:rPr>
              <w:br/>
              <w:t xml:space="preserve">- Need for </w:t>
            </w:r>
            <w:r w:rsidR="00AB5CA0">
              <w:rPr>
                <w:sz w:val="18"/>
                <w:szCs w:val="18"/>
              </w:rPr>
              <w:t>strong</w:t>
            </w:r>
            <w:r w:rsidR="006D767F">
              <w:rPr>
                <w:sz w:val="18"/>
                <w:szCs w:val="18"/>
              </w:rPr>
              <w:t>er</w:t>
            </w:r>
            <w:r w:rsidR="00AB5CA0">
              <w:rPr>
                <w:sz w:val="18"/>
                <w:szCs w:val="18"/>
              </w:rPr>
              <w:t xml:space="preserve"> </w:t>
            </w:r>
            <w:r w:rsidRPr="00530465">
              <w:rPr>
                <w:sz w:val="18"/>
                <w:szCs w:val="18"/>
              </w:rPr>
              <w:t>policies and programs offering rental assistance, food supports, employment pathways, and school-based wraparound services</w:t>
            </w:r>
          </w:p>
        </w:tc>
      </w:tr>
      <w:tr w:rsidR="00C04F0F" w:rsidRPr="00132B73" w14:paraId="4A4A77FA" w14:textId="77777777" w:rsidTr="006D767F">
        <w:trPr>
          <w:tblCellSpacing w:w="15" w:type="dxa"/>
        </w:trPr>
        <w:tc>
          <w:tcPr>
            <w:tcW w:w="0" w:type="auto"/>
            <w:vAlign w:val="center"/>
          </w:tcPr>
          <w:p w14:paraId="33D1A903" w14:textId="2EE84659" w:rsidR="00C04F0F" w:rsidRPr="00C04F0F" w:rsidRDefault="000D008E" w:rsidP="00C04F0F">
            <w:pPr>
              <w:ind w:left="174"/>
              <w:rPr>
                <w:b/>
                <w:bCs/>
                <w:sz w:val="18"/>
                <w:szCs w:val="18"/>
              </w:rPr>
            </w:pPr>
            <w:r w:rsidRPr="00C04F0F">
              <w:rPr>
                <w:b/>
                <w:bCs/>
                <w:sz w:val="18"/>
                <w:szCs w:val="18"/>
              </w:rPr>
              <w:t>Education &amp; School Performance</w:t>
            </w:r>
          </w:p>
        </w:tc>
        <w:tc>
          <w:tcPr>
            <w:tcW w:w="2159" w:type="dxa"/>
            <w:vAlign w:val="center"/>
            <w:hideMark/>
          </w:tcPr>
          <w:p w14:paraId="0D4DB8D3" w14:textId="27227D39" w:rsidR="00C04F0F" w:rsidRPr="00132B73" w:rsidRDefault="00C04F0F" w:rsidP="00C04F0F">
            <w:pPr>
              <w:ind w:left="180" w:right="120"/>
              <w:rPr>
                <w:sz w:val="18"/>
                <w:szCs w:val="18"/>
              </w:rPr>
            </w:pPr>
            <w:r w:rsidRPr="00132B73">
              <w:rPr>
                <w:sz w:val="18"/>
                <w:szCs w:val="18"/>
              </w:rPr>
              <w:t>- Graduation rates in Marion County have risen (recent reports cite ~8</w:t>
            </w:r>
            <w:r w:rsidR="0087015C">
              <w:rPr>
                <w:sz w:val="18"/>
                <w:szCs w:val="18"/>
              </w:rPr>
              <w:t>3</w:t>
            </w:r>
            <w:r w:rsidRPr="00132B73">
              <w:rPr>
                <w:sz w:val="18"/>
                <w:szCs w:val="18"/>
              </w:rPr>
              <w:t>%)</w:t>
            </w:r>
            <w:r w:rsidRPr="0087015C">
              <w:rPr>
                <w:color w:val="215E99" w:themeColor="text2" w:themeTint="BF"/>
                <w:sz w:val="18"/>
                <w:szCs w:val="18"/>
                <w:u w:val="single"/>
              </w:rPr>
              <w:t xml:space="preserve"> </w:t>
            </w:r>
            <w:hyperlink r:id="rId16" w:tgtFrame="_blank" w:history="1">
              <w:r w:rsidR="0087015C" w:rsidRPr="0087015C">
                <w:rPr>
                  <w:rStyle w:val="Hyperlink"/>
                  <w:color w:val="215E99" w:themeColor="text2" w:themeTint="BF"/>
                  <w:sz w:val="18"/>
                  <w:szCs w:val="18"/>
                </w:rPr>
                <w:t>Fairbanks</w:t>
              </w:r>
            </w:hyperlink>
            <w:r w:rsidR="0087015C" w:rsidRPr="0087015C">
              <w:rPr>
                <w:color w:val="215E99" w:themeColor="text2" w:themeTint="BF"/>
                <w:sz w:val="18"/>
                <w:szCs w:val="18"/>
                <w:u w:val="single"/>
              </w:rPr>
              <w:t xml:space="preserve"> Foundation</w:t>
            </w:r>
            <w:r w:rsidRPr="00132B73">
              <w:rPr>
                <w:sz w:val="18"/>
                <w:szCs w:val="18"/>
              </w:rPr>
              <w:t xml:space="preserve"> </w:t>
            </w:r>
            <w:r w:rsidRPr="00132B73">
              <w:rPr>
                <w:sz w:val="18"/>
                <w:szCs w:val="18"/>
              </w:rPr>
              <w:br/>
              <w:t xml:space="preserve">- </w:t>
            </w:r>
            <w:r w:rsidR="00FA5D2E">
              <w:rPr>
                <w:sz w:val="18"/>
                <w:szCs w:val="18"/>
              </w:rPr>
              <w:t xml:space="preserve">IREAD – 3 scores rose to 79% in 2025 up froma low of 70% in 2021 but still trailing </w:t>
            </w:r>
            <w:r w:rsidR="00FE3D5B">
              <w:rPr>
                <w:sz w:val="18"/>
                <w:szCs w:val="18"/>
              </w:rPr>
              <w:t>the 2013 high of 85%.</w:t>
            </w:r>
          </w:p>
        </w:tc>
        <w:tc>
          <w:tcPr>
            <w:tcW w:w="3065" w:type="dxa"/>
            <w:vAlign w:val="center"/>
            <w:hideMark/>
          </w:tcPr>
          <w:p w14:paraId="412580E4" w14:textId="16089E85" w:rsidR="00C04F0F" w:rsidRDefault="00C04F0F" w:rsidP="00B0585C">
            <w:pPr>
              <w:spacing w:after="0"/>
              <w:ind w:left="210" w:right="150"/>
              <w:rPr>
                <w:sz w:val="18"/>
                <w:szCs w:val="18"/>
              </w:rPr>
            </w:pPr>
            <w:r w:rsidRPr="00132B73">
              <w:rPr>
                <w:sz w:val="18"/>
                <w:szCs w:val="18"/>
              </w:rPr>
              <w:t xml:space="preserve">- Over 30% of county schools are classified as underperforming </w:t>
            </w:r>
            <w:r w:rsidR="00EF777B">
              <w:rPr>
                <w:sz w:val="18"/>
                <w:szCs w:val="18"/>
              </w:rPr>
              <w:t xml:space="preserve">and 70 schools experience &lt;10% pass rate on I LEARN tests </w:t>
            </w:r>
            <w:r w:rsidRPr="00132B73">
              <w:rPr>
                <w:sz w:val="18"/>
                <w:szCs w:val="18"/>
              </w:rPr>
              <w:t>(</w:t>
            </w:r>
            <w:r w:rsidR="008E4BBB">
              <w:rPr>
                <w:sz w:val="18"/>
                <w:szCs w:val="18"/>
              </w:rPr>
              <w:t>IYI</w:t>
            </w:r>
            <w:r w:rsidRPr="00132B73">
              <w:rPr>
                <w:sz w:val="18"/>
                <w:szCs w:val="18"/>
              </w:rPr>
              <w:t xml:space="preserve">) </w:t>
            </w:r>
            <w:r w:rsidRPr="00132B73">
              <w:rPr>
                <w:sz w:val="18"/>
                <w:szCs w:val="18"/>
              </w:rPr>
              <w:br/>
              <w:t xml:space="preserve">- Chronic absenteeism, learning loss post-COVID, and lack of early childhood (pre-K) access are serious </w:t>
            </w:r>
            <w:r w:rsidR="00860DD8">
              <w:rPr>
                <w:sz w:val="18"/>
                <w:szCs w:val="18"/>
              </w:rPr>
              <w:t>barriers</w:t>
            </w:r>
            <w:r w:rsidRPr="00132B73">
              <w:rPr>
                <w:sz w:val="18"/>
                <w:szCs w:val="18"/>
              </w:rPr>
              <w:t xml:space="preserve"> </w:t>
            </w:r>
            <w:r w:rsidRPr="00132B73">
              <w:rPr>
                <w:sz w:val="18"/>
                <w:szCs w:val="18"/>
              </w:rPr>
              <w:br/>
              <w:t>- Disparities by race/ZIP code: students in lower-resourced neighborhoods face compounded barriers (fewer supports, less stable environments)</w:t>
            </w:r>
          </w:p>
          <w:p w14:paraId="79B83D3B" w14:textId="378356EE" w:rsidR="00530465" w:rsidRPr="00132B73" w:rsidRDefault="00530465" w:rsidP="00C04F0F">
            <w:pPr>
              <w:ind w:left="210" w:right="150"/>
              <w:rPr>
                <w:sz w:val="18"/>
                <w:szCs w:val="18"/>
              </w:rPr>
            </w:pPr>
            <w:r>
              <w:rPr>
                <w:sz w:val="18"/>
                <w:szCs w:val="18"/>
              </w:rPr>
              <w:t xml:space="preserve">- Only 40% of Indiana’s children aged 3-4 </w:t>
            </w:r>
            <w:r w:rsidR="00DD0D7E">
              <w:rPr>
                <w:sz w:val="18"/>
                <w:szCs w:val="18"/>
              </w:rPr>
              <w:t>are</w:t>
            </w:r>
            <w:r>
              <w:rPr>
                <w:sz w:val="18"/>
                <w:szCs w:val="18"/>
              </w:rPr>
              <w:t xml:space="preserve"> </w:t>
            </w:r>
            <w:r w:rsidR="00DD0D7E">
              <w:rPr>
                <w:sz w:val="18"/>
                <w:szCs w:val="18"/>
              </w:rPr>
              <w:t>e</w:t>
            </w:r>
            <w:r>
              <w:rPr>
                <w:sz w:val="18"/>
                <w:szCs w:val="18"/>
              </w:rPr>
              <w:t xml:space="preserve">nrolled in </w:t>
            </w:r>
            <w:r w:rsidR="00DD0D7E">
              <w:rPr>
                <w:sz w:val="18"/>
                <w:szCs w:val="18"/>
              </w:rPr>
              <w:t xml:space="preserve">an </w:t>
            </w:r>
            <w:r>
              <w:rPr>
                <w:sz w:val="18"/>
                <w:szCs w:val="18"/>
              </w:rPr>
              <w:t>early education program</w:t>
            </w:r>
            <w:r w:rsidR="00DD0D7E">
              <w:rPr>
                <w:sz w:val="18"/>
                <w:szCs w:val="18"/>
              </w:rPr>
              <w:t xml:space="preserve">, well below </w:t>
            </w:r>
            <w:r w:rsidR="00DD0D7E">
              <w:rPr>
                <w:sz w:val="18"/>
                <w:szCs w:val="18"/>
              </w:rPr>
              <w:lastRenderedPageBreak/>
              <w:t xml:space="preserve">the national average. </w:t>
            </w:r>
            <w:r w:rsidR="00DD0D7E" w:rsidRPr="00DD0D7E">
              <w:rPr>
                <w:color w:val="215E99" w:themeColor="text2" w:themeTint="BF"/>
                <w:sz w:val="18"/>
                <w:szCs w:val="18"/>
                <w:u w:val="single"/>
              </w:rPr>
              <w:t>US Census Bureau</w:t>
            </w:r>
          </w:p>
        </w:tc>
        <w:tc>
          <w:tcPr>
            <w:tcW w:w="2335" w:type="dxa"/>
            <w:vAlign w:val="center"/>
            <w:hideMark/>
          </w:tcPr>
          <w:p w14:paraId="2C1204AF" w14:textId="7A691A2E" w:rsidR="00C04F0F" w:rsidRPr="00530465" w:rsidRDefault="00C04F0F" w:rsidP="00C04F0F">
            <w:pPr>
              <w:ind w:left="180" w:right="91"/>
              <w:rPr>
                <w:sz w:val="18"/>
                <w:szCs w:val="18"/>
              </w:rPr>
            </w:pPr>
            <w:r w:rsidRPr="00530465">
              <w:rPr>
                <w:sz w:val="18"/>
                <w:szCs w:val="18"/>
              </w:rPr>
              <w:lastRenderedPageBreak/>
              <w:t xml:space="preserve">- Without investment in tutoring, summer learning, early childhood programs, and school support (e.g. counselors, enrichment), gaps will widen </w:t>
            </w:r>
            <w:r w:rsidRPr="00530465">
              <w:rPr>
                <w:sz w:val="18"/>
                <w:szCs w:val="18"/>
              </w:rPr>
              <w:br/>
              <w:t xml:space="preserve">- Place-based strategies (targeting neighborhoods of need) will be more effective than blanket approaches </w:t>
            </w:r>
            <w:r w:rsidRPr="00530465">
              <w:rPr>
                <w:sz w:val="18"/>
                <w:szCs w:val="18"/>
              </w:rPr>
              <w:br/>
              <w:t>- Partnerships between schools, community orgs, and families are critical to close opportunity gaps</w:t>
            </w:r>
          </w:p>
        </w:tc>
      </w:tr>
      <w:tr w:rsidR="00C04F0F" w:rsidRPr="00132B73" w14:paraId="118F537D" w14:textId="77777777" w:rsidTr="006D767F">
        <w:trPr>
          <w:tblCellSpacing w:w="15" w:type="dxa"/>
        </w:trPr>
        <w:tc>
          <w:tcPr>
            <w:tcW w:w="0" w:type="auto"/>
            <w:vAlign w:val="center"/>
          </w:tcPr>
          <w:p w14:paraId="25E999D3" w14:textId="52F752CA" w:rsidR="00C04F0F" w:rsidRPr="00132B73" w:rsidRDefault="000D008E" w:rsidP="00BF0437">
            <w:pPr>
              <w:ind w:left="84"/>
              <w:rPr>
                <w:sz w:val="18"/>
                <w:szCs w:val="18"/>
              </w:rPr>
            </w:pPr>
            <w:r w:rsidRPr="00C04F0F">
              <w:rPr>
                <w:b/>
                <w:bCs/>
                <w:sz w:val="18"/>
                <w:szCs w:val="18"/>
              </w:rPr>
              <w:t xml:space="preserve">Health, </w:t>
            </w:r>
            <w:r w:rsidR="00141B4E">
              <w:rPr>
                <w:b/>
                <w:bCs/>
                <w:sz w:val="18"/>
                <w:szCs w:val="18"/>
              </w:rPr>
              <w:t xml:space="preserve">Safety, </w:t>
            </w:r>
            <w:r w:rsidRPr="00C04F0F">
              <w:rPr>
                <w:b/>
                <w:bCs/>
                <w:sz w:val="18"/>
                <w:szCs w:val="18"/>
              </w:rPr>
              <w:t>Mental Health &amp; Behavioral Well-Being</w:t>
            </w:r>
          </w:p>
        </w:tc>
        <w:tc>
          <w:tcPr>
            <w:tcW w:w="2159" w:type="dxa"/>
            <w:vAlign w:val="center"/>
            <w:hideMark/>
          </w:tcPr>
          <w:p w14:paraId="0DBEEBA1" w14:textId="4D64F1B9" w:rsidR="00C04F0F" w:rsidRPr="00132B73" w:rsidRDefault="00C04F0F" w:rsidP="00C04F0F">
            <w:pPr>
              <w:ind w:left="180"/>
              <w:rPr>
                <w:sz w:val="18"/>
                <w:szCs w:val="18"/>
              </w:rPr>
            </w:pPr>
            <w:r w:rsidRPr="00132B73">
              <w:rPr>
                <w:sz w:val="18"/>
                <w:szCs w:val="18"/>
              </w:rPr>
              <w:t xml:space="preserve">- Some positive trends in substance use: reports suggest declines in teen use of alcohol, tobacco, and other substances in Marion County. </w:t>
            </w:r>
            <w:r w:rsidR="00A34737" w:rsidRPr="00A34737">
              <w:rPr>
                <w:color w:val="215E99" w:themeColor="text2" w:themeTint="BF"/>
                <w:sz w:val="18"/>
                <w:szCs w:val="18"/>
              </w:rPr>
              <w:t>IYI</w:t>
            </w:r>
            <w:r w:rsidRPr="00132B73">
              <w:rPr>
                <w:sz w:val="18"/>
                <w:szCs w:val="18"/>
              </w:rPr>
              <w:t xml:space="preserve">- Access to exercise opportunities is relatively strong locally: Marion County reportedly has ~91% access (versus ~76% statewide) </w:t>
            </w:r>
            <w:hyperlink r:id="rId17" w:tgtFrame="_blank" w:history="1">
              <w:r w:rsidRPr="00132B73">
                <w:rPr>
                  <w:rStyle w:val="Hyperlink"/>
                  <w:sz w:val="18"/>
                  <w:szCs w:val="18"/>
                </w:rPr>
                <w:t>Mirror Indy</w:t>
              </w:r>
            </w:hyperlink>
          </w:p>
        </w:tc>
        <w:tc>
          <w:tcPr>
            <w:tcW w:w="3065" w:type="dxa"/>
            <w:vAlign w:val="center"/>
            <w:hideMark/>
          </w:tcPr>
          <w:p w14:paraId="4586BA2F" w14:textId="51A1005D" w:rsidR="00174895" w:rsidRPr="00587830" w:rsidRDefault="00C04F0F" w:rsidP="00946294">
            <w:pPr>
              <w:spacing w:after="0" w:line="240" w:lineRule="auto"/>
              <w:ind w:right="150"/>
              <w:rPr>
                <w:rFonts w:cs="Helvetica"/>
                <w:color w:val="121212"/>
                <w:sz w:val="18"/>
                <w:szCs w:val="18"/>
              </w:rPr>
            </w:pPr>
            <w:r w:rsidRPr="00132B73">
              <w:rPr>
                <w:sz w:val="18"/>
                <w:szCs w:val="18"/>
              </w:rPr>
              <w:t xml:space="preserve">The mental health crisis is acute: in Marion County, over 30% of youth report feeling sad or hopeless for at least two weeks, which is well beyond normal mood fluctuations. </w:t>
            </w:r>
            <w:r w:rsidR="00AF5247">
              <w:rPr>
                <w:sz w:val="18"/>
                <w:szCs w:val="18"/>
              </w:rPr>
              <w:t>(IYI)</w:t>
            </w:r>
            <w:r w:rsidRPr="00132B73">
              <w:rPr>
                <w:sz w:val="18"/>
                <w:szCs w:val="18"/>
              </w:rPr>
              <w:t xml:space="preserve"> </w:t>
            </w:r>
            <w:r w:rsidR="00174895" w:rsidRPr="00587830">
              <w:rPr>
                <w:rFonts w:eastAsia="Times New Roman" w:cs="Helvetica"/>
                <w:color w:val="333333"/>
                <w:kern w:val="0"/>
                <w:sz w:val="18"/>
                <w:szCs w:val="18"/>
                <w14:ligatures w14:val="none"/>
              </w:rPr>
              <w:t xml:space="preserve">In 2024, </w:t>
            </w:r>
            <w:r w:rsidR="00174895" w:rsidRPr="00587830">
              <w:rPr>
                <w:rFonts w:cs="Helvetica"/>
                <w:color w:val="121212"/>
                <w:sz w:val="18"/>
                <w:szCs w:val="18"/>
              </w:rPr>
              <w:t xml:space="preserve">nearly one-third of Hoosier high schoolers reported feeling sad or hopeless almost every day in a two-week period, and </w:t>
            </w:r>
            <w:r w:rsidR="00174895" w:rsidRPr="00C5533A">
              <w:rPr>
                <w:rFonts w:cs="Helvetica"/>
                <w:color w:val="121212"/>
                <w:sz w:val="18"/>
                <w:szCs w:val="18"/>
              </w:rPr>
              <w:t>1 in 7 seriously considered suicide</w:t>
            </w:r>
            <w:r w:rsidR="00174895" w:rsidRPr="00587830">
              <w:rPr>
                <w:rFonts w:cs="Helvetica"/>
                <w:color w:val="121212"/>
                <w:sz w:val="18"/>
                <w:szCs w:val="18"/>
              </w:rPr>
              <w:t xml:space="preserve">. </w:t>
            </w:r>
          </w:p>
          <w:p w14:paraId="51D64E57" w14:textId="39A95D30" w:rsidR="00141B4E" w:rsidRDefault="00C04F0F" w:rsidP="00174895">
            <w:pPr>
              <w:ind w:right="150"/>
              <w:rPr>
                <w:sz w:val="18"/>
                <w:szCs w:val="18"/>
              </w:rPr>
            </w:pPr>
            <w:r w:rsidRPr="00132B73">
              <w:rPr>
                <w:sz w:val="18"/>
                <w:szCs w:val="18"/>
              </w:rPr>
              <w:br/>
              <w:t xml:space="preserve">- The Community Mental Health Needs Assessment (2023) found that ~28.2% of children ages 3–17 have one or more mental, emotional, developmental, or behavioral (MEDB) problems; ~14.2% have two or more. </w:t>
            </w:r>
            <w:hyperlink r:id="rId18" w:tgtFrame="_blank" w:history="1">
              <w:r w:rsidRPr="00132B73">
                <w:rPr>
                  <w:rStyle w:val="Hyperlink"/>
                  <w:sz w:val="18"/>
                  <w:szCs w:val="18"/>
                </w:rPr>
                <w:t>fairbanks.indianapolis.iu.edu</w:t>
              </w:r>
            </w:hyperlink>
            <w:r w:rsidRPr="00132B73">
              <w:rPr>
                <w:sz w:val="18"/>
                <w:szCs w:val="18"/>
              </w:rPr>
              <w:t xml:space="preserve"> </w:t>
            </w:r>
            <w:r w:rsidRPr="00132B73">
              <w:rPr>
                <w:sz w:val="18"/>
                <w:szCs w:val="18"/>
              </w:rPr>
              <w:br/>
              <w:t xml:space="preserve">- In Marion County, among children aged 5–17, ~10% were reported to have been diagnosed with depression or anxiety; ADHD/ADD is also high (~16%); asthma diagnoses (~20%) exceed national rates. </w:t>
            </w:r>
            <w:hyperlink r:id="rId19" w:tgtFrame="_blank" w:history="1">
              <w:r w:rsidRPr="00132B73">
                <w:rPr>
                  <w:rStyle w:val="Hyperlink"/>
                  <w:sz w:val="18"/>
                  <w:szCs w:val="18"/>
                </w:rPr>
                <w:t>marionhealth.org</w:t>
              </w:r>
            </w:hyperlink>
            <w:r w:rsidRPr="00132B73">
              <w:rPr>
                <w:sz w:val="18"/>
                <w:szCs w:val="18"/>
              </w:rPr>
              <w:t xml:space="preserve"> </w:t>
            </w:r>
          </w:p>
          <w:p w14:paraId="374B0A93" w14:textId="049B403D" w:rsidR="00141B4E" w:rsidRPr="006819B9" w:rsidRDefault="00141B4E" w:rsidP="006819B9">
            <w:pPr>
              <w:pStyle w:val="ListParagraph"/>
              <w:spacing w:after="0" w:line="240" w:lineRule="auto"/>
              <w:ind w:left="18"/>
              <w:rPr>
                <w:sz w:val="18"/>
                <w:szCs w:val="18"/>
              </w:rPr>
            </w:pPr>
            <w:r w:rsidRPr="006819B9">
              <w:rPr>
                <w:sz w:val="18"/>
                <w:szCs w:val="18"/>
              </w:rPr>
              <w:t xml:space="preserve">Suicide rates among Black youth ages 10–17 </w:t>
            </w:r>
            <w:r w:rsidRPr="00C5533A">
              <w:rPr>
                <w:sz w:val="18"/>
                <w:szCs w:val="18"/>
              </w:rPr>
              <w:t xml:space="preserve">rose 144% between 2007 and 2020, yet </w:t>
            </w:r>
            <w:r w:rsidRPr="006819B9">
              <w:rPr>
                <w:sz w:val="18"/>
                <w:szCs w:val="18"/>
              </w:rPr>
              <w:t xml:space="preserve">Black adolescents remain significantly less likely to receive mental health care (Pew Charitable Trusts). </w:t>
            </w:r>
          </w:p>
          <w:p w14:paraId="54E17A19" w14:textId="77777777" w:rsidR="00141B4E" w:rsidRPr="00587830" w:rsidRDefault="00141B4E" w:rsidP="00141B4E">
            <w:pPr>
              <w:spacing w:after="0" w:line="240" w:lineRule="auto"/>
              <w:rPr>
                <w:sz w:val="18"/>
                <w:szCs w:val="18"/>
              </w:rPr>
            </w:pPr>
          </w:p>
          <w:p w14:paraId="2ED90313" w14:textId="77777777" w:rsidR="00141B4E" w:rsidRPr="00587830" w:rsidRDefault="00141B4E" w:rsidP="00946294">
            <w:pPr>
              <w:spacing w:after="0"/>
              <w:ind w:right="60"/>
              <w:rPr>
                <w:sz w:val="18"/>
                <w:szCs w:val="18"/>
              </w:rPr>
            </w:pPr>
            <w:r w:rsidRPr="00587830">
              <w:rPr>
                <w:sz w:val="18"/>
                <w:szCs w:val="18"/>
              </w:rPr>
              <w:t xml:space="preserve">One of the strongest predictors of future mental health challenges is exposure to Adverse Childhood Experiences (ACEs) which include abuse, neglect, parental incarceration, substance use, and exposure to violence. National research consistently shows that the </w:t>
            </w:r>
            <w:r w:rsidRPr="00587830">
              <w:rPr>
                <w:sz w:val="18"/>
                <w:szCs w:val="18"/>
              </w:rPr>
              <w:lastRenderedPageBreak/>
              <w:t>more ACEs a child experiences, the higher their risk for serious mental health issues. In Indiana, more than 17% of Hoosier children reported at least two ACEs, placing the state 32</w:t>
            </w:r>
            <w:r w:rsidRPr="00587830">
              <w:rPr>
                <w:sz w:val="18"/>
                <w:szCs w:val="18"/>
                <w:vertAlign w:val="superscript"/>
              </w:rPr>
              <w:t>nd</w:t>
            </w:r>
            <w:r w:rsidRPr="00587830">
              <w:rPr>
                <w:sz w:val="18"/>
                <w:szCs w:val="18"/>
              </w:rPr>
              <w:t xml:space="preserve"> nationally. </w:t>
            </w:r>
          </w:p>
          <w:p w14:paraId="5657C34C" w14:textId="77777777" w:rsidR="00141B4E" w:rsidRPr="00587830" w:rsidRDefault="00141B4E" w:rsidP="00141B4E">
            <w:pPr>
              <w:spacing w:after="0"/>
              <w:rPr>
                <w:sz w:val="18"/>
                <w:szCs w:val="18"/>
              </w:rPr>
            </w:pPr>
          </w:p>
          <w:p w14:paraId="1FCDA675" w14:textId="77777777" w:rsidR="00141B4E" w:rsidRPr="00587830" w:rsidRDefault="00141B4E" w:rsidP="00141B4E">
            <w:pPr>
              <w:spacing w:after="0"/>
              <w:rPr>
                <w:sz w:val="18"/>
                <w:szCs w:val="18"/>
              </w:rPr>
            </w:pPr>
          </w:p>
          <w:p w14:paraId="706226E6" w14:textId="0D0D49D6" w:rsidR="00C04F0F" w:rsidRPr="00132B73" w:rsidRDefault="00C04F0F" w:rsidP="005840BC">
            <w:pPr>
              <w:ind w:left="108" w:right="150"/>
              <w:rPr>
                <w:sz w:val="18"/>
                <w:szCs w:val="18"/>
              </w:rPr>
            </w:pPr>
            <w:r w:rsidRPr="00132B73">
              <w:rPr>
                <w:sz w:val="18"/>
                <w:szCs w:val="18"/>
              </w:rPr>
              <w:br/>
            </w:r>
          </w:p>
        </w:tc>
        <w:tc>
          <w:tcPr>
            <w:tcW w:w="2335" w:type="dxa"/>
            <w:vAlign w:val="center"/>
            <w:hideMark/>
          </w:tcPr>
          <w:p w14:paraId="024BB682" w14:textId="684472BF" w:rsidR="00194D19" w:rsidRPr="00587830" w:rsidRDefault="00C04F0F" w:rsidP="00194D19">
            <w:pPr>
              <w:spacing w:after="0" w:line="240" w:lineRule="auto"/>
              <w:rPr>
                <w:sz w:val="18"/>
                <w:szCs w:val="18"/>
              </w:rPr>
            </w:pPr>
            <w:r w:rsidRPr="00132B73">
              <w:rPr>
                <w:sz w:val="18"/>
                <w:szCs w:val="18"/>
              </w:rPr>
              <w:lastRenderedPageBreak/>
              <w:t xml:space="preserve">- Mental health services in schools and community are overburdened; many children needing care may go untreated </w:t>
            </w:r>
            <w:r w:rsidRPr="00132B73">
              <w:rPr>
                <w:sz w:val="18"/>
                <w:szCs w:val="18"/>
              </w:rPr>
              <w:br/>
            </w:r>
            <w:r w:rsidR="00194D19">
              <w:rPr>
                <w:sz w:val="18"/>
                <w:szCs w:val="18"/>
              </w:rPr>
              <w:t xml:space="preserve">- </w:t>
            </w:r>
            <w:r w:rsidR="00194D19" w:rsidRPr="00587830">
              <w:rPr>
                <w:sz w:val="18"/>
                <w:szCs w:val="18"/>
              </w:rPr>
              <w:t>A National Institute of Health (NIH) study shows a clear correlation between mental wellbeing and outcomes across health, risk behaviors, education, decision-making, and crime. Specifically, “the presence of any (mental health) disorder was associated with 4 to 5 times increased risk of crime outcomes.”</w:t>
            </w:r>
          </w:p>
          <w:p w14:paraId="3BFF5B98" w14:textId="7442E8C0" w:rsidR="00C04F0F" w:rsidRDefault="00C04F0F" w:rsidP="00C04F0F">
            <w:pPr>
              <w:ind w:left="180"/>
              <w:rPr>
                <w:sz w:val="18"/>
                <w:szCs w:val="18"/>
              </w:rPr>
            </w:pPr>
            <w:r w:rsidRPr="00132B73">
              <w:rPr>
                <w:sz w:val="18"/>
                <w:szCs w:val="18"/>
              </w:rPr>
              <w:t xml:space="preserve">- Integration of mental health and primary care </w:t>
            </w:r>
            <w:r w:rsidR="000862EC">
              <w:rPr>
                <w:sz w:val="18"/>
                <w:szCs w:val="18"/>
              </w:rPr>
              <w:t>in schools</w:t>
            </w:r>
            <w:r w:rsidRPr="00132B73">
              <w:rPr>
                <w:sz w:val="18"/>
                <w:szCs w:val="18"/>
              </w:rPr>
              <w:t xml:space="preserve"> is critical </w:t>
            </w:r>
            <w:r w:rsidRPr="00132B73">
              <w:rPr>
                <w:sz w:val="18"/>
                <w:szCs w:val="18"/>
              </w:rPr>
              <w:br/>
              <w:t xml:space="preserve">- Efforts to strengthen neighborhood safety, reduce environmental stressors, and promote trauma-informed practices will support resilience </w:t>
            </w:r>
            <w:r w:rsidRPr="00132B73">
              <w:rPr>
                <w:sz w:val="18"/>
                <w:szCs w:val="18"/>
              </w:rPr>
              <w:br/>
              <w:t>- Preventive health and health education should be prioritized</w:t>
            </w:r>
          </w:p>
          <w:p w14:paraId="4E699E39" w14:textId="77777777" w:rsidR="00123541" w:rsidRPr="00587830" w:rsidRDefault="00123541" w:rsidP="00034DD6">
            <w:pPr>
              <w:spacing w:after="0"/>
              <w:ind w:right="96"/>
              <w:rPr>
                <w:sz w:val="18"/>
                <w:szCs w:val="18"/>
              </w:rPr>
            </w:pPr>
            <w:r w:rsidRPr="00587830">
              <w:rPr>
                <w:sz w:val="18"/>
                <w:szCs w:val="18"/>
              </w:rPr>
              <w:t xml:space="preserve">The evidence is clear: mental health challenges—often rooted in traumatic childhood experiences—are a driving force behind violence and crime. This cycle is complex, multi-generational, and deeply damaging, but it is also </w:t>
            </w:r>
            <w:r w:rsidRPr="00034DD6">
              <w:rPr>
                <w:sz w:val="18"/>
                <w:szCs w:val="18"/>
              </w:rPr>
              <w:t>interruptible.</w:t>
            </w:r>
            <w:r w:rsidRPr="00587830">
              <w:rPr>
                <w:sz w:val="18"/>
                <w:szCs w:val="18"/>
              </w:rPr>
              <w:t xml:space="preserve"> The </w:t>
            </w:r>
            <w:r w:rsidRPr="00587830">
              <w:rPr>
                <w:i/>
                <w:iCs/>
                <w:sz w:val="18"/>
                <w:szCs w:val="18"/>
              </w:rPr>
              <w:t>Resilience Project</w:t>
            </w:r>
            <w:r w:rsidRPr="00587830">
              <w:rPr>
                <w:sz w:val="18"/>
                <w:szCs w:val="18"/>
              </w:rPr>
              <w:t xml:space="preserve"> is </w:t>
            </w:r>
            <w:r w:rsidRPr="00587830">
              <w:rPr>
                <w:sz w:val="18"/>
                <w:szCs w:val="18"/>
              </w:rPr>
              <w:lastRenderedPageBreak/>
              <w:t>designed to do exactly that: build systems of support that foster resilience, wellness, and safety for Indiana’s youth.</w:t>
            </w:r>
          </w:p>
          <w:p w14:paraId="007B343A" w14:textId="2DA550E6" w:rsidR="00123541" w:rsidRPr="00132B73" w:rsidRDefault="00123541" w:rsidP="00C04F0F">
            <w:pPr>
              <w:ind w:left="180"/>
              <w:rPr>
                <w:sz w:val="18"/>
                <w:szCs w:val="18"/>
              </w:rPr>
            </w:pPr>
          </w:p>
        </w:tc>
      </w:tr>
      <w:tr w:rsidR="00C04F0F" w:rsidRPr="00132B73" w14:paraId="6F286306" w14:textId="77777777" w:rsidTr="006D767F">
        <w:trPr>
          <w:tblCellSpacing w:w="15" w:type="dxa"/>
        </w:trPr>
        <w:tc>
          <w:tcPr>
            <w:tcW w:w="0" w:type="auto"/>
            <w:vAlign w:val="center"/>
            <w:hideMark/>
          </w:tcPr>
          <w:p w14:paraId="4282A1A7" w14:textId="77777777" w:rsidR="00C04F0F" w:rsidRPr="00C04F0F" w:rsidRDefault="00C04F0F" w:rsidP="00C04F0F">
            <w:pPr>
              <w:ind w:left="174"/>
              <w:rPr>
                <w:b/>
                <w:bCs/>
                <w:sz w:val="18"/>
                <w:szCs w:val="18"/>
              </w:rPr>
            </w:pPr>
            <w:r w:rsidRPr="00C04F0F">
              <w:rPr>
                <w:b/>
                <w:bCs/>
                <w:sz w:val="18"/>
                <w:szCs w:val="18"/>
              </w:rPr>
              <w:lastRenderedPageBreak/>
              <w:t>Family, Community &amp; Neighborhood Context</w:t>
            </w:r>
          </w:p>
        </w:tc>
        <w:tc>
          <w:tcPr>
            <w:tcW w:w="2159" w:type="dxa"/>
            <w:vAlign w:val="center"/>
            <w:hideMark/>
          </w:tcPr>
          <w:p w14:paraId="28804E56" w14:textId="7A497597" w:rsidR="00C04F0F" w:rsidRPr="00587830" w:rsidRDefault="00C04F0F" w:rsidP="006F5B46">
            <w:pPr>
              <w:ind w:left="148"/>
              <w:rPr>
                <w:sz w:val="18"/>
                <w:szCs w:val="18"/>
              </w:rPr>
            </w:pPr>
            <w:r w:rsidRPr="00587830">
              <w:rPr>
                <w:sz w:val="18"/>
                <w:szCs w:val="18"/>
              </w:rPr>
              <w:t xml:space="preserve">- Some improvements in family &amp; community indicators reported statewide: fewer children living in concentrated poverty zones, higher caregiver educational attainment in some cases. </w:t>
            </w:r>
            <w:hyperlink r:id="rId20" w:tgtFrame="_blank" w:history="1">
              <w:r w:rsidRPr="00587830">
                <w:rPr>
                  <w:rStyle w:val="Hyperlink"/>
                  <w:sz w:val="18"/>
                  <w:szCs w:val="18"/>
                </w:rPr>
                <w:t xml:space="preserve"> Indiana Youth Institute</w:t>
              </w:r>
            </w:hyperlink>
          </w:p>
        </w:tc>
        <w:tc>
          <w:tcPr>
            <w:tcW w:w="3065" w:type="dxa"/>
            <w:vAlign w:val="center"/>
            <w:hideMark/>
          </w:tcPr>
          <w:p w14:paraId="7D9F9CA8" w14:textId="77777777" w:rsidR="00C04F0F" w:rsidRPr="007D1098" w:rsidRDefault="00C04F0F" w:rsidP="0033777E">
            <w:pPr>
              <w:spacing w:after="0"/>
              <w:ind w:left="116" w:right="155"/>
              <w:rPr>
                <w:sz w:val="18"/>
                <w:szCs w:val="18"/>
              </w:rPr>
            </w:pPr>
            <w:r w:rsidRPr="007D1098">
              <w:rPr>
                <w:sz w:val="18"/>
                <w:szCs w:val="18"/>
              </w:rPr>
              <w:t xml:space="preserve">- Many children grow up in neighborhoods lacking adequate amenities: parks, libraries, safe recreation centers, sidewalks — factors known to support healthy development </w:t>
            </w:r>
            <w:r w:rsidRPr="007D1098">
              <w:rPr>
                <w:sz w:val="18"/>
                <w:szCs w:val="18"/>
              </w:rPr>
              <w:br/>
              <w:t xml:space="preserve">- Neighborhood disorder (vacant properties, blight) and perceived lack of safety add stress to families </w:t>
            </w:r>
            <w:r w:rsidRPr="007D1098">
              <w:rPr>
                <w:sz w:val="18"/>
                <w:szCs w:val="18"/>
              </w:rPr>
              <w:br/>
              <w:t xml:space="preserve">- Disconnection, social isolation, and lack of community cohesion are often more intense in under-resourced ZIP codes </w:t>
            </w:r>
            <w:r w:rsidRPr="007D1098">
              <w:rPr>
                <w:sz w:val="18"/>
                <w:szCs w:val="18"/>
              </w:rPr>
              <w:br/>
              <w:t>- Housing instability &amp; high rent burdens threaten continuity for children</w:t>
            </w:r>
          </w:p>
          <w:p w14:paraId="6F49CC58" w14:textId="406C24E4" w:rsidR="007D1098" w:rsidRPr="007D1098" w:rsidRDefault="007D1098" w:rsidP="0033777E">
            <w:pPr>
              <w:spacing w:after="0"/>
              <w:ind w:left="30"/>
              <w:rPr>
                <w:sz w:val="18"/>
                <w:szCs w:val="18"/>
              </w:rPr>
            </w:pPr>
            <w:r>
              <w:rPr>
                <w:sz w:val="18"/>
                <w:szCs w:val="18"/>
              </w:rPr>
              <w:t xml:space="preserve">-  </w:t>
            </w:r>
            <w:r w:rsidRPr="007D1098">
              <w:rPr>
                <w:sz w:val="18"/>
                <w:szCs w:val="18"/>
              </w:rPr>
              <w:t xml:space="preserve">Approximate half of Indianapolis’ justice involved youth are dual status ranking among the highest in the country. These youth are more likely to suffer a host of problems – higher recidivism, higher rates of academic failure, mental problems, and substance abuse. The evidence is clear: mental health challenges are a driving force behind violence and crime. </w:t>
            </w:r>
            <w:r w:rsidRPr="007D1098">
              <w:rPr>
                <w:color w:val="215E99" w:themeColor="text2" w:themeTint="BF"/>
                <w:sz w:val="18"/>
                <w:szCs w:val="18"/>
                <w:u w:val="single"/>
              </w:rPr>
              <w:t>Administration for Children and Family (ACF)</w:t>
            </w:r>
          </w:p>
          <w:p w14:paraId="5D4A001F" w14:textId="77777777" w:rsidR="007D1098" w:rsidRPr="007D1098" w:rsidRDefault="007D1098" w:rsidP="006F5B46">
            <w:pPr>
              <w:ind w:left="116" w:right="155"/>
              <w:rPr>
                <w:sz w:val="18"/>
                <w:szCs w:val="18"/>
              </w:rPr>
            </w:pPr>
          </w:p>
        </w:tc>
        <w:tc>
          <w:tcPr>
            <w:tcW w:w="2335" w:type="dxa"/>
            <w:vAlign w:val="center"/>
            <w:hideMark/>
          </w:tcPr>
          <w:p w14:paraId="7AF39F04" w14:textId="2BE46006" w:rsidR="00C04F0F" w:rsidRPr="00132B73" w:rsidRDefault="00C04F0F" w:rsidP="007C6F53">
            <w:pPr>
              <w:ind w:left="173"/>
              <w:rPr>
                <w:sz w:val="18"/>
                <w:szCs w:val="18"/>
              </w:rPr>
            </w:pPr>
            <w:r w:rsidRPr="00132B73">
              <w:rPr>
                <w:sz w:val="18"/>
                <w:szCs w:val="18"/>
              </w:rPr>
              <w:t xml:space="preserve">- Community investment (green space, safe play areas, youth centers) and neighborhood revitalization are needed </w:t>
            </w:r>
            <w:r w:rsidRPr="00132B73">
              <w:rPr>
                <w:sz w:val="18"/>
                <w:szCs w:val="18"/>
              </w:rPr>
              <w:br/>
              <w:t xml:space="preserve">- Strengthening social cohesion can buffer adverse conditions </w:t>
            </w:r>
            <w:r w:rsidRPr="00132B73">
              <w:rPr>
                <w:sz w:val="18"/>
                <w:szCs w:val="18"/>
              </w:rPr>
              <w:br/>
              <w:t>- Family support services (parent education, mental health for caregivers, economic supports) are essential complements to child-focused interventions</w:t>
            </w:r>
          </w:p>
        </w:tc>
      </w:tr>
    </w:tbl>
    <w:p w14:paraId="3287BC4D" w14:textId="77777777" w:rsidR="00C10895" w:rsidRDefault="00C10895" w:rsidP="000501FC">
      <w:pPr>
        <w:rPr>
          <w:b/>
          <w:bCs/>
          <w:i/>
          <w:iCs/>
        </w:rPr>
      </w:pPr>
    </w:p>
    <w:p w14:paraId="64FA82DD" w14:textId="77777777" w:rsidR="008F76BB" w:rsidRDefault="008F76BB">
      <w:pPr>
        <w:rPr>
          <w:b/>
          <w:bCs/>
          <w:i/>
          <w:iCs/>
          <w:sz w:val="22"/>
          <w:szCs w:val="22"/>
        </w:rPr>
      </w:pPr>
      <w:r>
        <w:rPr>
          <w:b/>
          <w:bCs/>
          <w:i/>
          <w:iCs/>
          <w:sz w:val="22"/>
          <w:szCs w:val="22"/>
        </w:rPr>
        <w:br w:type="page"/>
      </w:r>
    </w:p>
    <w:p w14:paraId="09022F02" w14:textId="35C1C049" w:rsidR="00D413CF" w:rsidRPr="00BB79DA" w:rsidRDefault="000501FC" w:rsidP="000501FC">
      <w:pPr>
        <w:rPr>
          <w:b/>
          <w:bCs/>
          <w:i/>
          <w:iCs/>
          <w:sz w:val="22"/>
          <w:szCs w:val="22"/>
        </w:rPr>
      </w:pPr>
      <w:r w:rsidRPr="00BB79DA">
        <w:rPr>
          <w:b/>
          <w:bCs/>
          <w:i/>
          <w:iCs/>
          <w:sz w:val="22"/>
          <w:szCs w:val="22"/>
        </w:rPr>
        <w:lastRenderedPageBreak/>
        <w:t>3. Needs Assessment through the lens of the Community</w:t>
      </w:r>
    </w:p>
    <w:p w14:paraId="7425DB28" w14:textId="6D8234EF" w:rsidR="00011FF6" w:rsidRPr="00BB79DA" w:rsidRDefault="00011FF6" w:rsidP="00751928">
      <w:pPr>
        <w:rPr>
          <w:i/>
          <w:iCs/>
          <w:sz w:val="22"/>
          <w:szCs w:val="22"/>
        </w:rPr>
      </w:pPr>
      <w:r w:rsidRPr="00BB79DA">
        <w:rPr>
          <w:i/>
          <w:iCs/>
          <w:sz w:val="22"/>
          <w:szCs w:val="22"/>
        </w:rPr>
        <w:t>Source: survey of organizations and youth-service workers across Marion County, May 2025</w:t>
      </w:r>
    </w:p>
    <w:p w14:paraId="2F88B237" w14:textId="77777777" w:rsidR="00751928" w:rsidRPr="00BB79DA" w:rsidRDefault="00751928" w:rsidP="00751928">
      <w:pPr>
        <w:spacing w:after="0"/>
        <w:rPr>
          <w:sz w:val="22"/>
          <w:szCs w:val="22"/>
          <w:u w:val="single"/>
        </w:rPr>
      </w:pPr>
      <w:r w:rsidRPr="00BB79DA">
        <w:rPr>
          <w:sz w:val="22"/>
          <w:szCs w:val="22"/>
          <w:u w:val="single"/>
        </w:rPr>
        <w:t>Top Needs Facing Youth</w:t>
      </w:r>
    </w:p>
    <w:p w14:paraId="2A29C199" w14:textId="77777777" w:rsidR="00751928" w:rsidRPr="00BB79DA" w:rsidRDefault="00751928" w:rsidP="00751928">
      <w:pPr>
        <w:numPr>
          <w:ilvl w:val="0"/>
          <w:numId w:val="5"/>
        </w:numPr>
        <w:spacing w:after="0"/>
        <w:rPr>
          <w:sz w:val="22"/>
          <w:szCs w:val="22"/>
        </w:rPr>
      </w:pPr>
      <w:r w:rsidRPr="00BB79DA">
        <w:rPr>
          <w:sz w:val="22"/>
          <w:szCs w:val="22"/>
        </w:rPr>
        <w:t>Mental wellness and access to trauma-informed care</w:t>
      </w:r>
    </w:p>
    <w:p w14:paraId="1EF4C75A" w14:textId="77777777" w:rsidR="00751928" w:rsidRPr="00BB79DA" w:rsidRDefault="00751928" w:rsidP="00751928">
      <w:pPr>
        <w:numPr>
          <w:ilvl w:val="0"/>
          <w:numId w:val="5"/>
        </w:numPr>
        <w:spacing w:after="0"/>
        <w:rPr>
          <w:sz w:val="22"/>
          <w:szCs w:val="22"/>
        </w:rPr>
      </w:pPr>
      <w:r w:rsidRPr="00BB79DA">
        <w:rPr>
          <w:sz w:val="22"/>
          <w:szCs w:val="22"/>
        </w:rPr>
        <w:t>Violence prevention and conflict resolution skills</w:t>
      </w:r>
    </w:p>
    <w:p w14:paraId="2F908716" w14:textId="77777777" w:rsidR="00751928" w:rsidRPr="00BB79DA" w:rsidRDefault="00751928" w:rsidP="00751928">
      <w:pPr>
        <w:numPr>
          <w:ilvl w:val="0"/>
          <w:numId w:val="5"/>
        </w:numPr>
        <w:spacing w:after="0"/>
        <w:rPr>
          <w:sz w:val="22"/>
          <w:szCs w:val="22"/>
        </w:rPr>
      </w:pPr>
      <w:r w:rsidRPr="00BB79DA">
        <w:rPr>
          <w:sz w:val="22"/>
          <w:szCs w:val="22"/>
        </w:rPr>
        <w:t>Engagement opportunities in community programs and activities</w:t>
      </w:r>
    </w:p>
    <w:p w14:paraId="569B2418" w14:textId="77777777" w:rsidR="00751928" w:rsidRPr="00BB79DA" w:rsidRDefault="00751928" w:rsidP="00751928">
      <w:pPr>
        <w:numPr>
          <w:ilvl w:val="0"/>
          <w:numId w:val="5"/>
        </w:numPr>
        <w:spacing w:after="0"/>
        <w:rPr>
          <w:sz w:val="22"/>
          <w:szCs w:val="22"/>
        </w:rPr>
      </w:pPr>
      <w:r w:rsidRPr="00BB79DA">
        <w:rPr>
          <w:sz w:val="22"/>
          <w:szCs w:val="22"/>
        </w:rPr>
        <w:t>Career readiness and life skills development</w:t>
      </w:r>
    </w:p>
    <w:p w14:paraId="45E3D3B3" w14:textId="77777777" w:rsidR="00751928" w:rsidRPr="00BB79DA" w:rsidRDefault="00751928" w:rsidP="00751928">
      <w:pPr>
        <w:spacing w:after="0"/>
        <w:rPr>
          <w:sz w:val="22"/>
          <w:szCs w:val="22"/>
          <w:u w:val="single"/>
        </w:rPr>
      </w:pPr>
      <w:r w:rsidRPr="00BB79DA">
        <w:rPr>
          <w:sz w:val="22"/>
          <w:szCs w:val="22"/>
          <w:u w:val="single"/>
        </w:rPr>
        <w:t>Top Issues Facing Youth-Serving Organizations</w:t>
      </w:r>
    </w:p>
    <w:p w14:paraId="503D554A" w14:textId="77777777" w:rsidR="00751928" w:rsidRPr="00BB79DA" w:rsidRDefault="00751928" w:rsidP="00751928">
      <w:pPr>
        <w:numPr>
          <w:ilvl w:val="0"/>
          <w:numId w:val="6"/>
        </w:numPr>
        <w:spacing w:after="0"/>
        <w:rPr>
          <w:sz w:val="22"/>
          <w:szCs w:val="22"/>
        </w:rPr>
      </w:pPr>
      <w:r w:rsidRPr="00BB79DA">
        <w:rPr>
          <w:sz w:val="22"/>
          <w:szCs w:val="22"/>
        </w:rPr>
        <w:t>Limited resources: funding and staffing shortages</w:t>
      </w:r>
    </w:p>
    <w:p w14:paraId="5BFDDADD" w14:textId="77777777" w:rsidR="00751928" w:rsidRPr="00BB79DA" w:rsidRDefault="00751928" w:rsidP="00751928">
      <w:pPr>
        <w:numPr>
          <w:ilvl w:val="0"/>
          <w:numId w:val="6"/>
        </w:numPr>
        <w:spacing w:after="0"/>
        <w:rPr>
          <w:sz w:val="22"/>
          <w:szCs w:val="22"/>
        </w:rPr>
      </w:pPr>
      <w:r w:rsidRPr="00BB79DA">
        <w:rPr>
          <w:sz w:val="22"/>
          <w:szCs w:val="22"/>
        </w:rPr>
        <w:t>Workforce challenges: effectiveness, recruitment, and retention</w:t>
      </w:r>
    </w:p>
    <w:p w14:paraId="4565A085" w14:textId="77777777" w:rsidR="003E20B1" w:rsidRPr="00BB79DA" w:rsidRDefault="003E20B1" w:rsidP="003E20B1">
      <w:pPr>
        <w:numPr>
          <w:ilvl w:val="0"/>
          <w:numId w:val="6"/>
        </w:numPr>
        <w:spacing w:after="0"/>
        <w:rPr>
          <w:sz w:val="22"/>
          <w:szCs w:val="22"/>
        </w:rPr>
      </w:pPr>
      <w:r w:rsidRPr="00BB79DA">
        <w:rPr>
          <w:sz w:val="22"/>
          <w:szCs w:val="22"/>
        </w:rPr>
        <w:t>Legislative constraints: DEIB-related restrictions, immigration, funding limitations</w:t>
      </w:r>
    </w:p>
    <w:p w14:paraId="34C2281A" w14:textId="77777777" w:rsidR="00751928" w:rsidRPr="00BB79DA" w:rsidRDefault="00751928" w:rsidP="00751928">
      <w:pPr>
        <w:numPr>
          <w:ilvl w:val="0"/>
          <w:numId w:val="6"/>
        </w:numPr>
        <w:spacing w:after="0"/>
        <w:rPr>
          <w:sz w:val="22"/>
          <w:szCs w:val="22"/>
        </w:rPr>
      </w:pPr>
      <w:r w:rsidRPr="00BB79DA">
        <w:rPr>
          <w:sz w:val="22"/>
          <w:szCs w:val="22"/>
        </w:rPr>
        <w:t>Staff satisfaction and leadership support</w:t>
      </w:r>
    </w:p>
    <w:p w14:paraId="1246282C" w14:textId="2AB5F072" w:rsidR="003E20B1" w:rsidRPr="00BB79DA" w:rsidRDefault="003E20B1" w:rsidP="001D46DD">
      <w:pPr>
        <w:numPr>
          <w:ilvl w:val="0"/>
          <w:numId w:val="7"/>
        </w:numPr>
        <w:spacing w:after="0"/>
        <w:rPr>
          <w:sz w:val="22"/>
          <w:szCs w:val="22"/>
        </w:rPr>
      </w:pPr>
      <w:r w:rsidRPr="00BB79DA">
        <w:rPr>
          <w:sz w:val="22"/>
          <w:szCs w:val="22"/>
        </w:rPr>
        <w:t>Difficulty navigating systems of care</w:t>
      </w:r>
      <w:r w:rsidR="001D46DD" w:rsidRPr="00BB79DA">
        <w:rPr>
          <w:sz w:val="22"/>
          <w:szCs w:val="22"/>
        </w:rPr>
        <w:t xml:space="preserve"> -- Understanding legal rights and system </w:t>
      </w:r>
      <w:r w:rsidR="0031537C" w:rsidRPr="00BB79DA">
        <w:rPr>
          <w:sz w:val="22"/>
          <w:szCs w:val="22"/>
        </w:rPr>
        <w:t>access.</w:t>
      </w:r>
    </w:p>
    <w:p w14:paraId="07D414F4" w14:textId="77777777" w:rsidR="00751928" w:rsidRPr="00BB79DA" w:rsidRDefault="00751928" w:rsidP="00751928">
      <w:pPr>
        <w:spacing w:after="0"/>
        <w:rPr>
          <w:sz w:val="22"/>
          <w:szCs w:val="22"/>
          <w:u w:val="single"/>
        </w:rPr>
      </w:pPr>
      <w:r w:rsidRPr="00BB79DA">
        <w:rPr>
          <w:sz w:val="22"/>
          <w:szCs w:val="22"/>
          <w:u w:val="single"/>
        </w:rPr>
        <w:t>Top Issues Facing Youth-Serving Employees</w:t>
      </w:r>
    </w:p>
    <w:p w14:paraId="6E3498BF" w14:textId="77777777" w:rsidR="00751928" w:rsidRPr="00BB79DA" w:rsidRDefault="00751928" w:rsidP="00751928">
      <w:pPr>
        <w:numPr>
          <w:ilvl w:val="0"/>
          <w:numId w:val="7"/>
        </w:numPr>
        <w:spacing w:after="0"/>
        <w:rPr>
          <w:sz w:val="22"/>
          <w:szCs w:val="22"/>
        </w:rPr>
      </w:pPr>
      <w:r w:rsidRPr="00BB79DA">
        <w:rPr>
          <w:sz w:val="22"/>
          <w:szCs w:val="22"/>
        </w:rPr>
        <w:t>Career growth barriers and limited advancement opportunities</w:t>
      </w:r>
    </w:p>
    <w:p w14:paraId="6B036627" w14:textId="77777777" w:rsidR="00751928" w:rsidRPr="00BB79DA" w:rsidRDefault="00751928" w:rsidP="00751928">
      <w:pPr>
        <w:numPr>
          <w:ilvl w:val="0"/>
          <w:numId w:val="7"/>
        </w:numPr>
        <w:spacing w:after="0"/>
        <w:rPr>
          <w:sz w:val="22"/>
          <w:szCs w:val="22"/>
        </w:rPr>
      </w:pPr>
      <w:r w:rsidRPr="00BB79DA">
        <w:rPr>
          <w:sz w:val="22"/>
          <w:szCs w:val="22"/>
        </w:rPr>
        <w:t>Mental health stress and burnout</w:t>
      </w:r>
    </w:p>
    <w:p w14:paraId="5E39250D" w14:textId="77777777" w:rsidR="00751928" w:rsidRPr="00BB79DA" w:rsidRDefault="00751928" w:rsidP="00751928">
      <w:pPr>
        <w:numPr>
          <w:ilvl w:val="0"/>
          <w:numId w:val="7"/>
        </w:numPr>
        <w:spacing w:after="0"/>
        <w:rPr>
          <w:sz w:val="22"/>
          <w:szCs w:val="22"/>
        </w:rPr>
      </w:pPr>
      <w:r w:rsidRPr="00BB79DA">
        <w:rPr>
          <w:sz w:val="22"/>
          <w:szCs w:val="22"/>
        </w:rPr>
        <w:t>Need for training in:</w:t>
      </w:r>
    </w:p>
    <w:p w14:paraId="514F4FD8" w14:textId="77777777" w:rsidR="00751928" w:rsidRPr="00BB79DA" w:rsidRDefault="00751928" w:rsidP="00751928">
      <w:pPr>
        <w:numPr>
          <w:ilvl w:val="1"/>
          <w:numId w:val="7"/>
        </w:numPr>
        <w:spacing w:after="0"/>
        <w:rPr>
          <w:sz w:val="22"/>
          <w:szCs w:val="22"/>
        </w:rPr>
      </w:pPr>
      <w:r w:rsidRPr="00BB79DA">
        <w:rPr>
          <w:sz w:val="22"/>
          <w:szCs w:val="22"/>
        </w:rPr>
        <w:t>Mental health support and trauma-informed care</w:t>
      </w:r>
    </w:p>
    <w:p w14:paraId="6AB6EF6D" w14:textId="77777777" w:rsidR="00751928" w:rsidRPr="00BB79DA" w:rsidRDefault="00751928" w:rsidP="00751928">
      <w:pPr>
        <w:numPr>
          <w:ilvl w:val="1"/>
          <w:numId w:val="7"/>
        </w:numPr>
        <w:spacing w:after="0"/>
        <w:rPr>
          <w:sz w:val="22"/>
          <w:szCs w:val="22"/>
        </w:rPr>
      </w:pPr>
      <w:r w:rsidRPr="00BB79DA">
        <w:rPr>
          <w:sz w:val="22"/>
          <w:szCs w:val="22"/>
        </w:rPr>
        <w:t>Cultural competency and youth engagement strategies</w:t>
      </w:r>
    </w:p>
    <w:p w14:paraId="070C2043" w14:textId="77777777" w:rsidR="00751928" w:rsidRPr="00BB79DA" w:rsidRDefault="00751928" w:rsidP="00751928">
      <w:pPr>
        <w:numPr>
          <w:ilvl w:val="1"/>
          <w:numId w:val="7"/>
        </w:numPr>
        <w:spacing w:after="0"/>
        <w:rPr>
          <w:sz w:val="22"/>
          <w:szCs w:val="22"/>
        </w:rPr>
      </w:pPr>
      <w:r w:rsidRPr="00BB79DA">
        <w:rPr>
          <w:sz w:val="22"/>
          <w:szCs w:val="22"/>
        </w:rPr>
        <w:t>Time management and leadership skills</w:t>
      </w:r>
    </w:p>
    <w:p w14:paraId="020B0C7A" w14:textId="77777777" w:rsidR="002F1CF4" w:rsidRPr="00BB79DA" w:rsidRDefault="002F1CF4" w:rsidP="00751928">
      <w:pPr>
        <w:spacing w:after="0"/>
        <w:rPr>
          <w:sz w:val="22"/>
          <w:szCs w:val="22"/>
        </w:rPr>
      </w:pPr>
    </w:p>
    <w:p w14:paraId="3851FF35" w14:textId="06939012" w:rsidR="00751928" w:rsidRPr="00BB79DA" w:rsidRDefault="002F1CF4" w:rsidP="00751928">
      <w:pPr>
        <w:spacing w:after="0"/>
        <w:rPr>
          <w:sz w:val="22"/>
          <w:szCs w:val="22"/>
        </w:rPr>
      </w:pPr>
      <w:r w:rsidRPr="00BB79DA">
        <w:rPr>
          <w:sz w:val="22"/>
          <w:szCs w:val="22"/>
        </w:rPr>
        <w:t xml:space="preserve">Overall, the data highlights </w:t>
      </w:r>
      <w:r w:rsidRPr="00BB79DA">
        <w:rPr>
          <w:b/>
          <w:bCs/>
          <w:sz w:val="22"/>
          <w:szCs w:val="22"/>
        </w:rPr>
        <w:t>urgent needs for mental health support, workforce capacity building, stronger leadership, and more sustainable funding</w:t>
      </w:r>
      <w:r w:rsidRPr="00BB79DA">
        <w:rPr>
          <w:sz w:val="22"/>
          <w:szCs w:val="22"/>
        </w:rPr>
        <w:t xml:space="preserve"> across youth-serving systems.</w:t>
      </w:r>
    </w:p>
    <w:p w14:paraId="504F9B08" w14:textId="54DE3D21" w:rsidR="00A759BE" w:rsidRPr="00345375" w:rsidRDefault="00DB0BDE" w:rsidP="00124875">
      <w:pPr>
        <w:pStyle w:val="ListParagraph"/>
        <w:numPr>
          <w:ilvl w:val="0"/>
          <w:numId w:val="43"/>
        </w:numPr>
        <w:spacing w:after="0"/>
        <w:ind w:left="720"/>
        <w:rPr>
          <w:rFonts w:asciiTheme="majorHAnsi" w:hAnsiTheme="majorHAnsi"/>
          <w:i/>
          <w:iCs/>
          <w:color w:val="215E99" w:themeColor="text2" w:themeTint="BF"/>
          <w:sz w:val="32"/>
          <w:szCs w:val="32"/>
        </w:rPr>
      </w:pPr>
      <w:r w:rsidRPr="00345375">
        <w:rPr>
          <w:rFonts w:asciiTheme="majorHAnsi" w:hAnsiTheme="majorHAnsi"/>
          <w:i/>
          <w:iCs/>
          <w:color w:val="215E99" w:themeColor="text2" w:themeTint="BF"/>
          <w:sz w:val="32"/>
          <w:szCs w:val="32"/>
        </w:rPr>
        <w:t>T</w:t>
      </w:r>
      <w:r w:rsidR="00A759BE" w:rsidRPr="00345375">
        <w:rPr>
          <w:rFonts w:asciiTheme="majorHAnsi" w:hAnsiTheme="majorHAnsi"/>
          <w:i/>
          <w:iCs/>
          <w:color w:val="215E99" w:themeColor="text2" w:themeTint="BF"/>
          <w:sz w:val="32"/>
          <w:szCs w:val="32"/>
        </w:rPr>
        <w:t xml:space="preserve">he </w:t>
      </w:r>
      <w:r w:rsidR="00074C62" w:rsidRPr="00345375">
        <w:rPr>
          <w:rFonts w:asciiTheme="majorHAnsi" w:hAnsiTheme="majorHAnsi"/>
          <w:i/>
          <w:iCs/>
          <w:color w:val="215E99" w:themeColor="text2" w:themeTint="BF"/>
          <w:sz w:val="32"/>
          <w:szCs w:val="32"/>
        </w:rPr>
        <w:t>N</w:t>
      </w:r>
      <w:r w:rsidR="00A759BE" w:rsidRPr="00345375">
        <w:rPr>
          <w:rFonts w:asciiTheme="majorHAnsi" w:hAnsiTheme="majorHAnsi"/>
          <w:i/>
          <w:iCs/>
          <w:color w:val="215E99" w:themeColor="text2" w:themeTint="BF"/>
          <w:sz w:val="32"/>
          <w:szCs w:val="32"/>
        </w:rPr>
        <w:t xml:space="preserve">etwork of </w:t>
      </w:r>
      <w:r w:rsidR="00074C62" w:rsidRPr="00345375">
        <w:rPr>
          <w:rFonts w:asciiTheme="majorHAnsi" w:hAnsiTheme="majorHAnsi"/>
          <w:i/>
          <w:iCs/>
          <w:color w:val="215E99" w:themeColor="text2" w:themeTint="BF"/>
          <w:sz w:val="32"/>
          <w:szCs w:val="32"/>
        </w:rPr>
        <w:t>Y</w:t>
      </w:r>
      <w:r w:rsidR="00A759BE" w:rsidRPr="00345375">
        <w:rPr>
          <w:rFonts w:asciiTheme="majorHAnsi" w:hAnsiTheme="majorHAnsi"/>
          <w:i/>
          <w:iCs/>
          <w:color w:val="215E99" w:themeColor="text2" w:themeTint="BF"/>
          <w:sz w:val="32"/>
          <w:szCs w:val="32"/>
        </w:rPr>
        <w:t xml:space="preserve">outh </w:t>
      </w:r>
      <w:r w:rsidR="00074C62" w:rsidRPr="00345375">
        <w:rPr>
          <w:rFonts w:asciiTheme="majorHAnsi" w:hAnsiTheme="majorHAnsi"/>
          <w:i/>
          <w:iCs/>
          <w:color w:val="215E99" w:themeColor="text2" w:themeTint="BF"/>
          <w:sz w:val="32"/>
          <w:szCs w:val="32"/>
        </w:rPr>
        <w:t>S</w:t>
      </w:r>
      <w:r w:rsidR="00A759BE" w:rsidRPr="00345375">
        <w:rPr>
          <w:rFonts w:asciiTheme="majorHAnsi" w:hAnsiTheme="majorHAnsi"/>
          <w:i/>
          <w:iCs/>
          <w:color w:val="215E99" w:themeColor="text2" w:themeTint="BF"/>
          <w:sz w:val="32"/>
          <w:szCs w:val="32"/>
        </w:rPr>
        <w:t xml:space="preserve">ervice </w:t>
      </w:r>
      <w:r w:rsidR="00074C62" w:rsidRPr="00345375">
        <w:rPr>
          <w:rFonts w:asciiTheme="majorHAnsi" w:hAnsiTheme="majorHAnsi"/>
          <w:i/>
          <w:iCs/>
          <w:color w:val="215E99" w:themeColor="text2" w:themeTint="BF"/>
          <w:sz w:val="32"/>
          <w:szCs w:val="32"/>
        </w:rPr>
        <w:t>S</w:t>
      </w:r>
      <w:r w:rsidR="00A759BE" w:rsidRPr="00345375">
        <w:rPr>
          <w:rFonts w:asciiTheme="majorHAnsi" w:hAnsiTheme="majorHAnsi"/>
          <w:i/>
          <w:iCs/>
          <w:color w:val="215E99" w:themeColor="text2" w:themeTint="BF"/>
          <w:sz w:val="32"/>
          <w:szCs w:val="32"/>
        </w:rPr>
        <w:t>upport</w:t>
      </w:r>
    </w:p>
    <w:p w14:paraId="372FBAB6" w14:textId="30693CD6" w:rsidR="00C10895" w:rsidRDefault="0073550B" w:rsidP="0073550B">
      <w:pPr>
        <w:spacing w:after="0"/>
        <w:rPr>
          <w:b/>
          <w:bCs/>
          <w:i/>
          <w:iCs/>
        </w:rPr>
      </w:pPr>
      <w:r w:rsidRPr="0073550B">
        <w:rPr>
          <w:b/>
          <w:bCs/>
          <w:i/>
          <w:iCs/>
        </w:rPr>
        <w:t xml:space="preserve"> </w:t>
      </w:r>
    </w:p>
    <w:p w14:paraId="2BC01F7E" w14:textId="6757CD65" w:rsidR="00B67912" w:rsidRPr="00C20AC6" w:rsidRDefault="00B67912" w:rsidP="00B67912">
      <w:pPr>
        <w:rPr>
          <w:b/>
          <w:bCs/>
          <w:i/>
          <w:iCs/>
          <w:sz w:val="22"/>
          <w:szCs w:val="22"/>
        </w:rPr>
      </w:pPr>
      <w:r w:rsidRPr="00C20AC6">
        <w:rPr>
          <w:b/>
          <w:bCs/>
          <w:i/>
          <w:iCs/>
          <w:sz w:val="22"/>
          <w:szCs w:val="22"/>
        </w:rPr>
        <w:t>MCCOY’s Distinct Role Among Intermediary Organizations</w:t>
      </w:r>
    </w:p>
    <w:p w14:paraId="453DE01F" w14:textId="0DA7D1AC" w:rsidR="00D36535" w:rsidRPr="00C20AC6" w:rsidRDefault="00D36535" w:rsidP="00D36535">
      <w:pPr>
        <w:rPr>
          <w:sz w:val="22"/>
          <w:szCs w:val="22"/>
        </w:rPr>
      </w:pPr>
      <w:r w:rsidRPr="00C20AC6">
        <w:rPr>
          <w:sz w:val="22"/>
          <w:szCs w:val="22"/>
        </w:rPr>
        <w:t>Indiana is home to several intermediary organizations dedicated to supporting youth and the professionals who serve them, including Indiana Youth Institute (IYI), Indiana AfterSchool Network (IAN), EmployIndy, Indiana Association of Resources and Child Advocacy (IARCA), and the Indiana Youth Services Association (IYSA). While each organization contributes meaningfully to the wellbeing of young people, MCCOY occupies a distinct and complementary role within this ecosystem.</w:t>
      </w:r>
    </w:p>
    <w:p w14:paraId="72118E06" w14:textId="77777777" w:rsidR="00797AB0" w:rsidRDefault="00797AB0" w:rsidP="00D36535">
      <w:pPr>
        <w:rPr>
          <w:sz w:val="22"/>
          <w:szCs w:val="22"/>
        </w:rPr>
      </w:pPr>
    </w:p>
    <w:tbl>
      <w:tblPr>
        <w:tblpPr w:leftFromText="180" w:rightFromText="180" w:vertAnchor="page" w:horzAnchor="margin" w:tblpY="2521"/>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1626"/>
        <w:gridCol w:w="4669"/>
        <w:gridCol w:w="3055"/>
      </w:tblGrid>
      <w:tr w:rsidR="0014743A" w:rsidRPr="001E7CCE" w14:paraId="151646B1" w14:textId="77777777" w:rsidTr="0014743A">
        <w:trPr>
          <w:tblHeader/>
          <w:tblCellSpacing w:w="15" w:type="dxa"/>
        </w:trPr>
        <w:tc>
          <w:tcPr>
            <w:tcW w:w="0" w:type="auto"/>
            <w:vAlign w:val="center"/>
            <w:hideMark/>
          </w:tcPr>
          <w:p w14:paraId="506C9FA4" w14:textId="77777777" w:rsidR="0014743A" w:rsidRPr="001E7CCE" w:rsidRDefault="0014743A" w:rsidP="0014743A">
            <w:pPr>
              <w:spacing w:after="0"/>
              <w:jc w:val="center"/>
              <w:rPr>
                <w:b/>
                <w:bCs/>
                <w:sz w:val="18"/>
                <w:szCs w:val="18"/>
              </w:rPr>
            </w:pPr>
            <w:r w:rsidRPr="001E7CCE">
              <w:rPr>
                <w:b/>
                <w:bCs/>
                <w:sz w:val="18"/>
                <w:szCs w:val="18"/>
              </w:rPr>
              <w:lastRenderedPageBreak/>
              <w:t>Organization</w:t>
            </w:r>
          </w:p>
        </w:tc>
        <w:tc>
          <w:tcPr>
            <w:tcW w:w="4639" w:type="dxa"/>
            <w:vAlign w:val="center"/>
            <w:hideMark/>
          </w:tcPr>
          <w:p w14:paraId="723524F3" w14:textId="77777777" w:rsidR="0014743A" w:rsidRPr="001E7CCE" w:rsidRDefault="0014743A" w:rsidP="0014743A">
            <w:pPr>
              <w:spacing w:after="0"/>
              <w:jc w:val="center"/>
              <w:rPr>
                <w:b/>
                <w:bCs/>
                <w:sz w:val="18"/>
                <w:szCs w:val="18"/>
              </w:rPr>
            </w:pPr>
            <w:r w:rsidRPr="001E7CCE">
              <w:rPr>
                <w:b/>
                <w:bCs/>
                <w:sz w:val="18"/>
                <w:szCs w:val="18"/>
              </w:rPr>
              <w:t>What They Do</w:t>
            </w:r>
          </w:p>
        </w:tc>
        <w:tc>
          <w:tcPr>
            <w:tcW w:w="3010" w:type="dxa"/>
            <w:vAlign w:val="center"/>
            <w:hideMark/>
          </w:tcPr>
          <w:p w14:paraId="7BD77E54" w14:textId="77777777" w:rsidR="0014743A" w:rsidRPr="001E7CCE" w:rsidRDefault="0014743A" w:rsidP="0014743A">
            <w:pPr>
              <w:spacing w:after="0"/>
              <w:jc w:val="center"/>
              <w:rPr>
                <w:b/>
                <w:bCs/>
                <w:sz w:val="18"/>
                <w:szCs w:val="18"/>
              </w:rPr>
            </w:pPr>
            <w:r w:rsidRPr="001E7CCE">
              <w:rPr>
                <w:b/>
                <w:bCs/>
                <w:sz w:val="18"/>
                <w:szCs w:val="18"/>
              </w:rPr>
              <w:t>What Makes MCCOY Different</w:t>
            </w:r>
          </w:p>
        </w:tc>
      </w:tr>
      <w:tr w:rsidR="0014743A" w:rsidRPr="001E7CCE" w14:paraId="6D66EC39" w14:textId="77777777" w:rsidTr="0014743A">
        <w:trPr>
          <w:tblCellSpacing w:w="15" w:type="dxa"/>
        </w:trPr>
        <w:tc>
          <w:tcPr>
            <w:tcW w:w="0" w:type="auto"/>
            <w:vAlign w:val="center"/>
            <w:hideMark/>
          </w:tcPr>
          <w:p w14:paraId="12A2B69E" w14:textId="77777777" w:rsidR="0014743A" w:rsidRPr="001E7CCE" w:rsidRDefault="0014743A" w:rsidP="0014743A">
            <w:pPr>
              <w:spacing w:after="0"/>
              <w:jc w:val="center"/>
              <w:rPr>
                <w:b/>
                <w:bCs/>
                <w:sz w:val="18"/>
                <w:szCs w:val="18"/>
              </w:rPr>
            </w:pPr>
            <w:r w:rsidRPr="001E7CCE">
              <w:rPr>
                <w:b/>
                <w:bCs/>
                <w:sz w:val="18"/>
                <w:szCs w:val="18"/>
              </w:rPr>
              <w:t>Indiana Youth Institute (IYI)</w:t>
            </w:r>
          </w:p>
        </w:tc>
        <w:tc>
          <w:tcPr>
            <w:tcW w:w="4639" w:type="dxa"/>
            <w:vAlign w:val="center"/>
            <w:hideMark/>
          </w:tcPr>
          <w:p w14:paraId="0744755D" w14:textId="77777777" w:rsidR="0014743A" w:rsidRPr="003B57DB" w:rsidRDefault="0014743A" w:rsidP="0014743A">
            <w:pPr>
              <w:spacing w:after="0"/>
              <w:jc w:val="center"/>
              <w:rPr>
                <w:sz w:val="18"/>
                <w:szCs w:val="18"/>
              </w:rPr>
            </w:pPr>
            <w:r w:rsidRPr="003B57DB">
              <w:rPr>
                <w:sz w:val="18"/>
                <w:szCs w:val="18"/>
              </w:rPr>
              <w:t>Supports youth services through training, critical data, and capacity-building resources.</w:t>
            </w:r>
          </w:p>
          <w:p w14:paraId="68571978" w14:textId="77777777" w:rsidR="0014743A" w:rsidRPr="001E7CCE" w:rsidRDefault="0014743A" w:rsidP="0014743A">
            <w:pPr>
              <w:spacing w:after="0"/>
              <w:jc w:val="center"/>
              <w:rPr>
                <w:sz w:val="18"/>
                <w:szCs w:val="18"/>
              </w:rPr>
            </w:pPr>
          </w:p>
        </w:tc>
        <w:tc>
          <w:tcPr>
            <w:tcW w:w="3010" w:type="dxa"/>
            <w:vAlign w:val="center"/>
            <w:hideMark/>
          </w:tcPr>
          <w:p w14:paraId="707902A2" w14:textId="77777777" w:rsidR="0014743A" w:rsidRPr="001E7CCE" w:rsidRDefault="0014743A" w:rsidP="0014743A">
            <w:pPr>
              <w:spacing w:after="0"/>
              <w:jc w:val="center"/>
              <w:rPr>
                <w:sz w:val="18"/>
                <w:szCs w:val="18"/>
              </w:rPr>
            </w:pPr>
            <w:r w:rsidRPr="001E7CCE">
              <w:rPr>
                <w:sz w:val="18"/>
                <w:szCs w:val="18"/>
              </w:rPr>
              <w:t xml:space="preserve">MCCOY delivers comprehensive support—advocacy, education, research, training, and development—focused specifically </w:t>
            </w:r>
            <w:r>
              <w:rPr>
                <w:sz w:val="18"/>
                <w:szCs w:val="18"/>
              </w:rPr>
              <w:t>i</w:t>
            </w:r>
            <w:r w:rsidRPr="001E7CCE">
              <w:rPr>
                <w:sz w:val="18"/>
                <w:szCs w:val="18"/>
              </w:rPr>
              <w:t>n Marion County.</w:t>
            </w:r>
          </w:p>
        </w:tc>
      </w:tr>
      <w:tr w:rsidR="0014743A" w:rsidRPr="001E7CCE" w14:paraId="7AE2B68B" w14:textId="77777777" w:rsidTr="0014743A">
        <w:trPr>
          <w:tblCellSpacing w:w="15" w:type="dxa"/>
        </w:trPr>
        <w:tc>
          <w:tcPr>
            <w:tcW w:w="0" w:type="auto"/>
            <w:vAlign w:val="center"/>
            <w:hideMark/>
          </w:tcPr>
          <w:p w14:paraId="20812BCA" w14:textId="77777777" w:rsidR="0014743A" w:rsidRPr="001E7CCE" w:rsidRDefault="0014743A" w:rsidP="0014743A">
            <w:pPr>
              <w:spacing w:after="0"/>
              <w:jc w:val="center"/>
              <w:rPr>
                <w:b/>
                <w:bCs/>
                <w:sz w:val="18"/>
                <w:szCs w:val="18"/>
              </w:rPr>
            </w:pPr>
            <w:r w:rsidRPr="001E7CCE">
              <w:rPr>
                <w:b/>
                <w:bCs/>
                <w:sz w:val="18"/>
                <w:szCs w:val="18"/>
              </w:rPr>
              <w:t>Indiana AfterSchool Network (IAN)</w:t>
            </w:r>
          </w:p>
        </w:tc>
        <w:tc>
          <w:tcPr>
            <w:tcW w:w="4639" w:type="dxa"/>
            <w:vAlign w:val="center"/>
            <w:hideMark/>
          </w:tcPr>
          <w:p w14:paraId="16799936" w14:textId="77777777" w:rsidR="0014743A" w:rsidRPr="00D5477E" w:rsidRDefault="0014743A" w:rsidP="0014743A">
            <w:pPr>
              <w:spacing w:after="0"/>
              <w:jc w:val="center"/>
              <w:rPr>
                <w:sz w:val="18"/>
                <w:szCs w:val="18"/>
              </w:rPr>
            </w:pPr>
            <w:r w:rsidRPr="00D5477E">
              <w:rPr>
                <w:sz w:val="18"/>
                <w:szCs w:val="18"/>
              </w:rPr>
              <w:t>Support out-of-school time programs and professionals across Indiana.</w:t>
            </w:r>
          </w:p>
          <w:p w14:paraId="51F76244" w14:textId="77777777" w:rsidR="0014743A" w:rsidRPr="001E7CCE" w:rsidRDefault="0014743A" w:rsidP="0014743A">
            <w:pPr>
              <w:spacing w:after="0"/>
              <w:jc w:val="center"/>
              <w:rPr>
                <w:sz w:val="18"/>
                <w:szCs w:val="18"/>
              </w:rPr>
            </w:pPr>
          </w:p>
        </w:tc>
        <w:tc>
          <w:tcPr>
            <w:tcW w:w="3010" w:type="dxa"/>
            <w:vAlign w:val="center"/>
            <w:hideMark/>
          </w:tcPr>
          <w:p w14:paraId="1A81A6A5" w14:textId="77777777" w:rsidR="0014743A" w:rsidRPr="001E7CCE" w:rsidRDefault="0014743A" w:rsidP="0014743A">
            <w:pPr>
              <w:spacing w:after="0"/>
              <w:jc w:val="center"/>
              <w:rPr>
                <w:sz w:val="18"/>
                <w:szCs w:val="18"/>
              </w:rPr>
            </w:pPr>
            <w:r w:rsidRPr="001E7CCE">
              <w:rPr>
                <w:sz w:val="18"/>
                <w:szCs w:val="18"/>
              </w:rPr>
              <w:t>MCCOY promotes full youth engagement year-round, not limited to afterschool settings, and serves only Marion County.</w:t>
            </w:r>
          </w:p>
        </w:tc>
      </w:tr>
      <w:tr w:rsidR="0014743A" w:rsidRPr="001E7CCE" w14:paraId="172718F6" w14:textId="77777777" w:rsidTr="0014743A">
        <w:trPr>
          <w:tblCellSpacing w:w="15" w:type="dxa"/>
        </w:trPr>
        <w:tc>
          <w:tcPr>
            <w:tcW w:w="0" w:type="auto"/>
            <w:vAlign w:val="center"/>
            <w:hideMark/>
          </w:tcPr>
          <w:p w14:paraId="6681F1F2" w14:textId="77777777" w:rsidR="0014743A" w:rsidRPr="001E7CCE" w:rsidRDefault="0014743A" w:rsidP="0014743A">
            <w:pPr>
              <w:spacing w:after="0"/>
              <w:jc w:val="center"/>
              <w:rPr>
                <w:b/>
                <w:bCs/>
                <w:sz w:val="18"/>
                <w:szCs w:val="18"/>
              </w:rPr>
            </w:pPr>
            <w:r w:rsidRPr="001E7CCE">
              <w:rPr>
                <w:b/>
                <w:bCs/>
                <w:sz w:val="18"/>
                <w:szCs w:val="18"/>
              </w:rPr>
              <w:t>EmployIndy</w:t>
            </w:r>
          </w:p>
        </w:tc>
        <w:tc>
          <w:tcPr>
            <w:tcW w:w="4639" w:type="dxa"/>
            <w:vAlign w:val="center"/>
            <w:hideMark/>
          </w:tcPr>
          <w:p w14:paraId="222BD012" w14:textId="77777777" w:rsidR="0014743A" w:rsidRPr="001E7CCE" w:rsidRDefault="0014743A" w:rsidP="0014743A">
            <w:pPr>
              <w:spacing w:after="0"/>
              <w:jc w:val="center"/>
              <w:rPr>
                <w:sz w:val="18"/>
                <w:szCs w:val="18"/>
              </w:rPr>
            </w:pPr>
            <w:r w:rsidRPr="001E7CCE">
              <w:rPr>
                <w:sz w:val="18"/>
                <w:szCs w:val="18"/>
              </w:rPr>
              <w:t>Prepares young adults for the workforce.</w:t>
            </w:r>
          </w:p>
        </w:tc>
        <w:tc>
          <w:tcPr>
            <w:tcW w:w="3010" w:type="dxa"/>
            <w:vAlign w:val="center"/>
            <w:hideMark/>
          </w:tcPr>
          <w:p w14:paraId="05D9FF62" w14:textId="77777777" w:rsidR="0014743A" w:rsidRPr="001E7CCE" w:rsidRDefault="0014743A" w:rsidP="0014743A">
            <w:pPr>
              <w:spacing w:after="0"/>
              <w:jc w:val="center"/>
              <w:rPr>
                <w:sz w:val="18"/>
                <w:szCs w:val="18"/>
              </w:rPr>
            </w:pPr>
            <w:r w:rsidRPr="001E7CCE">
              <w:rPr>
                <w:sz w:val="18"/>
                <w:szCs w:val="18"/>
              </w:rPr>
              <w:t>MCCOY supports holistic youth development—beyond job readiness—to strengthen the full ecosystem of youth services.</w:t>
            </w:r>
          </w:p>
        </w:tc>
      </w:tr>
      <w:tr w:rsidR="0014743A" w:rsidRPr="001E7CCE" w14:paraId="6D765203" w14:textId="77777777" w:rsidTr="0014743A">
        <w:trPr>
          <w:tblCellSpacing w:w="15" w:type="dxa"/>
        </w:trPr>
        <w:tc>
          <w:tcPr>
            <w:tcW w:w="0" w:type="auto"/>
            <w:vAlign w:val="center"/>
            <w:hideMark/>
          </w:tcPr>
          <w:p w14:paraId="51F55E59" w14:textId="77777777" w:rsidR="0014743A" w:rsidRPr="001E7CCE" w:rsidRDefault="0014743A" w:rsidP="0014743A">
            <w:pPr>
              <w:spacing w:after="0"/>
              <w:jc w:val="center"/>
              <w:rPr>
                <w:b/>
                <w:bCs/>
                <w:sz w:val="18"/>
                <w:szCs w:val="18"/>
              </w:rPr>
            </w:pPr>
            <w:r w:rsidRPr="001E7CCE">
              <w:rPr>
                <w:b/>
                <w:bCs/>
                <w:sz w:val="18"/>
                <w:szCs w:val="18"/>
              </w:rPr>
              <w:t>Indiana Association of Resources and Child Advocacy (IARCA)</w:t>
            </w:r>
          </w:p>
        </w:tc>
        <w:tc>
          <w:tcPr>
            <w:tcW w:w="4639" w:type="dxa"/>
            <w:vAlign w:val="center"/>
            <w:hideMark/>
          </w:tcPr>
          <w:p w14:paraId="4D315306" w14:textId="77777777" w:rsidR="0014743A" w:rsidRPr="001E7CCE" w:rsidRDefault="0014743A" w:rsidP="0014743A">
            <w:pPr>
              <w:spacing w:after="0"/>
              <w:ind w:right="90"/>
              <w:jc w:val="center"/>
              <w:rPr>
                <w:sz w:val="18"/>
                <w:szCs w:val="18"/>
              </w:rPr>
            </w:pPr>
            <w:r>
              <w:rPr>
                <w:sz w:val="18"/>
                <w:szCs w:val="18"/>
              </w:rPr>
              <w:t>R</w:t>
            </w:r>
            <w:r w:rsidRPr="00E20CBF">
              <w:rPr>
                <w:sz w:val="18"/>
                <w:szCs w:val="18"/>
              </w:rPr>
              <w:t xml:space="preserve">epresents approximately 100 member agencies in Indiana providing a broad array of services, including residential care, foster care, transitional/independent living, home-based services, shelter care, and crisis stabilization.  </w:t>
            </w:r>
          </w:p>
        </w:tc>
        <w:tc>
          <w:tcPr>
            <w:tcW w:w="3010" w:type="dxa"/>
            <w:vAlign w:val="center"/>
            <w:hideMark/>
          </w:tcPr>
          <w:p w14:paraId="784AED16" w14:textId="77777777" w:rsidR="0014743A" w:rsidRPr="001E7CCE" w:rsidRDefault="0014743A" w:rsidP="0014743A">
            <w:pPr>
              <w:spacing w:after="0"/>
              <w:jc w:val="center"/>
              <w:rPr>
                <w:sz w:val="18"/>
                <w:szCs w:val="18"/>
              </w:rPr>
            </w:pPr>
            <w:r w:rsidRPr="001E7CCE">
              <w:rPr>
                <w:sz w:val="18"/>
                <w:szCs w:val="18"/>
              </w:rPr>
              <w:t>MCCOY supports the entire community of youth-serving organizations in Marion County; we advocate for systems change, not contracts or lobbying.</w:t>
            </w:r>
          </w:p>
        </w:tc>
      </w:tr>
      <w:tr w:rsidR="0014743A" w:rsidRPr="001E7CCE" w14:paraId="60B24605" w14:textId="77777777" w:rsidTr="0014743A">
        <w:trPr>
          <w:tblCellSpacing w:w="15" w:type="dxa"/>
        </w:trPr>
        <w:tc>
          <w:tcPr>
            <w:tcW w:w="0" w:type="auto"/>
            <w:vAlign w:val="center"/>
          </w:tcPr>
          <w:p w14:paraId="6F352204" w14:textId="77777777" w:rsidR="0014743A" w:rsidRPr="001E7CCE" w:rsidRDefault="0014743A" w:rsidP="0014743A">
            <w:pPr>
              <w:spacing w:after="0"/>
              <w:jc w:val="center"/>
              <w:rPr>
                <w:b/>
                <w:bCs/>
                <w:sz w:val="18"/>
                <w:szCs w:val="18"/>
              </w:rPr>
            </w:pPr>
            <w:r>
              <w:rPr>
                <w:b/>
                <w:bCs/>
                <w:sz w:val="18"/>
                <w:szCs w:val="18"/>
              </w:rPr>
              <w:t>Indiana Youth Services Association (IYSA)</w:t>
            </w:r>
          </w:p>
        </w:tc>
        <w:tc>
          <w:tcPr>
            <w:tcW w:w="4639" w:type="dxa"/>
            <w:vAlign w:val="center"/>
          </w:tcPr>
          <w:p w14:paraId="6466E711" w14:textId="77777777" w:rsidR="0014743A" w:rsidRPr="001E7CCE" w:rsidRDefault="0014743A" w:rsidP="0014743A">
            <w:pPr>
              <w:spacing w:after="0"/>
              <w:ind w:right="133"/>
              <w:jc w:val="center"/>
              <w:rPr>
                <w:sz w:val="18"/>
                <w:szCs w:val="18"/>
              </w:rPr>
            </w:pPr>
            <w:r>
              <w:rPr>
                <w:sz w:val="18"/>
                <w:szCs w:val="18"/>
              </w:rPr>
              <w:t>S</w:t>
            </w:r>
            <w:r w:rsidRPr="009921C5">
              <w:rPr>
                <w:sz w:val="18"/>
                <w:szCs w:val="18"/>
              </w:rPr>
              <w:t>tatewide association of </w:t>
            </w:r>
            <w:hyperlink r:id="rId21" w:history="1">
              <w:r w:rsidRPr="009921C5">
                <w:rPr>
                  <w:rStyle w:val="Hyperlink"/>
                  <w:b/>
                  <w:bCs/>
                  <w:sz w:val="18"/>
                  <w:szCs w:val="18"/>
                </w:rPr>
                <w:t>Youth Service Bureaus</w:t>
              </w:r>
              <w:r w:rsidRPr="009921C5">
                <w:rPr>
                  <w:rStyle w:val="Hyperlink"/>
                  <w:sz w:val="18"/>
                  <w:szCs w:val="18"/>
                </w:rPr>
                <w:t> </w:t>
              </w:r>
              <w:r w:rsidRPr="009921C5">
                <w:rPr>
                  <w:rStyle w:val="Hyperlink"/>
                  <w:b/>
                  <w:bCs/>
                  <w:sz w:val="18"/>
                  <w:szCs w:val="18"/>
                </w:rPr>
                <w:t>(YSBs) </w:t>
              </w:r>
            </w:hyperlink>
            <w:r w:rsidRPr="009921C5">
              <w:rPr>
                <w:sz w:val="18"/>
                <w:szCs w:val="18"/>
              </w:rPr>
              <w:t>across Indiana. IYSA also operates several programs that support youth, youth workers, and other non-profit agencies</w:t>
            </w:r>
            <w:r>
              <w:rPr>
                <w:sz w:val="18"/>
                <w:szCs w:val="18"/>
              </w:rPr>
              <w:t>.</w:t>
            </w:r>
            <w:r w:rsidRPr="009921C5">
              <w:rPr>
                <w:sz w:val="18"/>
                <w:szCs w:val="18"/>
              </w:rPr>
              <w:t xml:space="preserve"> Youth Service Bureaus deliver community based juvenile delinquency and family support programming. IYSA’s current 26 members serve approximately 65 Hoosier counties. </w:t>
            </w:r>
          </w:p>
        </w:tc>
        <w:tc>
          <w:tcPr>
            <w:tcW w:w="3010" w:type="dxa"/>
            <w:vAlign w:val="center"/>
          </w:tcPr>
          <w:p w14:paraId="5ABB5B81" w14:textId="77777777" w:rsidR="0014743A" w:rsidRPr="001E7CCE" w:rsidRDefault="0014743A" w:rsidP="0014743A">
            <w:pPr>
              <w:spacing w:after="0"/>
              <w:jc w:val="center"/>
              <w:rPr>
                <w:sz w:val="18"/>
                <w:szCs w:val="18"/>
              </w:rPr>
            </w:pPr>
            <w:r>
              <w:rPr>
                <w:sz w:val="18"/>
                <w:szCs w:val="18"/>
              </w:rPr>
              <w:t>MCCOY serves all youth-serving organizations and all children in Marion County – not a specific segment nor are we a membership model</w:t>
            </w:r>
          </w:p>
        </w:tc>
      </w:tr>
    </w:tbl>
    <w:p w14:paraId="3728CD11" w14:textId="77777777" w:rsidR="0014743A" w:rsidRDefault="0014743A" w:rsidP="00D36535">
      <w:pPr>
        <w:rPr>
          <w:sz w:val="22"/>
          <w:szCs w:val="22"/>
        </w:rPr>
      </w:pPr>
    </w:p>
    <w:p w14:paraId="71CBE099" w14:textId="323505B5" w:rsidR="00D36535" w:rsidRPr="000078C9" w:rsidRDefault="00D36535" w:rsidP="00D36535">
      <w:pPr>
        <w:rPr>
          <w:sz w:val="22"/>
          <w:szCs w:val="22"/>
        </w:rPr>
      </w:pPr>
      <w:r w:rsidRPr="00C20AC6">
        <w:rPr>
          <w:sz w:val="22"/>
          <w:szCs w:val="22"/>
        </w:rPr>
        <w:t xml:space="preserve">Like IYI, IAN, and IYSA, MCCOY provides training, professional development, and coordination to strengthen the capacity of youth-serving programs. However, where these organizations work </w:t>
      </w:r>
      <w:r w:rsidRPr="000078C9">
        <w:rPr>
          <w:sz w:val="22"/>
          <w:szCs w:val="22"/>
        </w:rPr>
        <w:t xml:space="preserve">statewide or within specific sectors—such as afterschool programming, child welfare, or juvenile </w:t>
      </w:r>
      <w:r w:rsidR="003E749F" w:rsidRPr="000078C9">
        <w:rPr>
          <w:sz w:val="22"/>
          <w:szCs w:val="22"/>
        </w:rPr>
        <w:t xml:space="preserve">justice, </w:t>
      </w:r>
      <w:r w:rsidRPr="000078C9">
        <w:rPr>
          <w:sz w:val="22"/>
          <w:szCs w:val="22"/>
        </w:rPr>
        <w:t>MCCOY’s focus is intentionally place-based and comprehensive, centering exclusively on Marion County and encompassing all facets of youth development.</w:t>
      </w:r>
    </w:p>
    <w:p w14:paraId="35743788" w14:textId="70C13816" w:rsidR="00D36535" w:rsidRPr="000078C9" w:rsidRDefault="00D36535" w:rsidP="00D36535">
      <w:pPr>
        <w:rPr>
          <w:sz w:val="22"/>
          <w:szCs w:val="22"/>
        </w:rPr>
      </w:pPr>
      <w:r w:rsidRPr="000078C9">
        <w:rPr>
          <w:sz w:val="22"/>
          <w:szCs w:val="22"/>
        </w:rPr>
        <w:t xml:space="preserve">Unlike EmployIndy, whose mission is tied to workforce readiness, MCCOY’s approach spans a broader continuum of youth wellbeing, including education, mental health, leadership, safety, and family stability. Similarly, while IARCA and IYSA operate as membership or contract-based associations for specific types of agencies, MCCOY does not represent a single constituency. Instead, MCCOY serves as a neutral convener and </w:t>
      </w:r>
      <w:r w:rsidR="00637F2E" w:rsidRPr="000078C9">
        <w:rPr>
          <w:sz w:val="22"/>
          <w:szCs w:val="22"/>
        </w:rPr>
        <w:t>advocates</w:t>
      </w:r>
      <w:r w:rsidRPr="000078C9">
        <w:rPr>
          <w:sz w:val="22"/>
          <w:szCs w:val="22"/>
        </w:rPr>
        <w:t xml:space="preserve"> for systems change, strengthening collaboration among diverse organizations to improve conditions and outcomes for all young people in the county.</w:t>
      </w:r>
    </w:p>
    <w:p w14:paraId="36F9BA25" w14:textId="7485D3CE" w:rsidR="005C0632" w:rsidRPr="00F24F57" w:rsidRDefault="00D36535">
      <w:pPr>
        <w:rPr>
          <w:sz w:val="22"/>
          <w:szCs w:val="22"/>
        </w:rPr>
      </w:pPr>
      <w:r w:rsidRPr="000078C9">
        <w:rPr>
          <w:sz w:val="22"/>
          <w:szCs w:val="22"/>
        </w:rPr>
        <w:lastRenderedPageBreak/>
        <w:t>In essence, MCCOY’s difference lies in its comprehensive, county-centered, and cross-sector focus. By combining advocacy, education, research, and coalition-building under one roof, MCCOY</w:t>
      </w:r>
      <w:r w:rsidRPr="00C20AC6">
        <w:rPr>
          <w:sz w:val="22"/>
          <w:szCs w:val="22"/>
        </w:rPr>
        <w:t xml:space="preserve"> uniquely bridges the work of multiple intermediary organizations—serving as Marion County’s coordinating hub for youth development and wellbeing.</w:t>
      </w:r>
    </w:p>
    <w:p w14:paraId="6C9E073B" w14:textId="02578FF1" w:rsidR="00074C62" w:rsidRPr="00010021" w:rsidRDefault="00C8142B" w:rsidP="00124875">
      <w:pPr>
        <w:pStyle w:val="ListParagraph"/>
        <w:numPr>
          <w:ilvl w:val="0"/>
          <w:numId w:val="43"/>
        </w:numPr>
        <w:spacing w:after="0"/>
        <w:ind w:left="720"/>
        <w:rPr>
          <w:rFonts w:asciiTheme="majorHAnsi" w:hAnsiTheme="majorHAnsi"/>
          <w:i/>
          <w:iCs/>
          <w:color w:val="215E99" w:themeColor="text2" w:themeTint="BF"/>
          <w:sz w:val="32"/>
          <w:szCs w:val="32"/>
        </w:rPr>
      </w:pPr>
      <w:r w:rsidRPr="00010021">
        <w:rPr>
          <w:rFonts w:asciiTheme="majorHAnsi" w:hAnsiTheme="majorHAnsi"/>
          <w:i/>
          <w:iCs/>
          <w:color w:val="215E99" w:themeColor="text2" w:themeTint="BF"/>
          <w:sz w:val="32"/>
          <w:szCs w:val="32"/>
        </w:rPr>
        <w:t xml:space="preserve">MCCOY </w:t>
      </w:r>
      <w:r w:rsidR="00AC3884" w:rsidRPr="00010021">
        <w:rPr>
          <w:rFonts w:asciiTheme="majorHAnsi" w:hAnsiTheme="majorHAnsi"/>
          <w:i/>
          <w:iCs/>
          <w:color w:val="215E99" w:themeColor="text2" w:themeTint="BF"/>
          <w:sz w:val="32"/>
          <w:szCs w:val="32"/>
        </w:rPr>
        <w:t>– Where We Are Today</w:t>
      </w:r>
    </w:p>
    <w:p w14:paraId="6FF2F2B9" w14:textId="2BC3710E" w:rsidR="00C8142B" w:rsidRPr="003E1116" w:rsidRDefault="00C8142B" w:rsidP="00074C62">
      <w:pPr>
        <w:pStyle w:val="ListParagraph"/>
        <w:numPr>
          <w:ilvl w:val="1"/>
          <w:numId w:val="6"/>
        </w:numPr>
        <w:spacing w:after="0"/>
        <w:ind w:left="270"/>
        <w:rPr>
          <w:b/>
          <w:bCs/>
          <w:i/>
          <w:iCs/>
          <w:sz w:val="22"/>
          <w:szCs w:val="22"/>
        </w:rPr>
      </w:pPr>
      <w:r w:rsidRPr="003E1116">
        <w:rPr>
          <w:b/>
          <w:bCs/>
          <w:i/>
          <w:iCs/>
          <w:sz w:val="22"/>
          <w:szCs w:val="22"/>
        </w:rPr>
        <w:t>Strengths</w:t>
      </w:r>
      <w:r w:rsidR="005E114B" w:rsidRPr="003E1116">
        <w:rPr>
          <w:b/>
          <w:bCs/>
          <w:i/>
          <w:iCs/>
          <w:sz w:val="22"/>
          <w:szCs w:val="22"/>
        </w:rPr>
        <w:t>/Weaknesses/Opportunities/Threats</w:t>
      </w:r>
    </w:p>
    <w:p w14:paraId="2143ACBE" w14:textId="75FAE8DF" w:rsidR="00011FF6" w:rsidRPr="00186BC4" w:rsidRDefault="00011FF6" w:rsidP="003E1116">
      <w:pPr>
        <w:spacing w:after="0"/>
        <w:ind w:left="270"/>
        <w:rPr>
          <w:i/>
          <w:iCs/>
          <w:sz w:val="22"/>
          <w:szCs w:val="22"/>
        </w:rPr>
      </w:pPr>
      <w:r w:rsidRPr="00186BC4">
        <w:rPr>
          <w:i/>
          <w:iCs/>
          <w:sz w:val="22"/>
          <w:szCs w:val="22"/>
        </w:rPr>
        <w:t xml:space="preserve">Source: </w:t>
      </w:r>
      <w:r w:rsidR="00186BC4" w:rsidRPr="00186BC4">
        <w:rPr>
          <w:i/>
          <w:iCs/>
          <w:sz w:val="22"/>
          <w:szCs w:val="22"/>
        </w:rPr>
        <w:t>Survey of staff and board members, synthesized by ad hoc committee</w:t>
      </w:r>
    </w:p>
    <w:p w14:paraId="6CBB44D1" w14:textId="77777777" w:rsidR="005E114B" w:rsidRDefault="005E114B" w:rsidP="00751928">
      <w:pPr>
        <w:spacing w:after="0"/>
      </w:pPr>
    </w:p>
    <w:p w14:paraId="2C589297" w14:textId="4DCE4C85" w:rsidR="00BF41CA" w:rsidRPr="00BF41CA" w:rsidRDefault="00BF41CA" w:rsidP="00BF41CA">
      <w:pPr>
        <w:spacing w:after="0"/>
        <w:rPr>
          <w:sz w:val="22"/>
          <w:szCs w:val="22"/>
        </w:rPr>
      </w:pPr>
      <w:r w:rsidRPr="00BF41CA">
        <w:rPr>
          <w:sz w:val="22"/>
          <w:szCs w:val="22"/>
        </w:rPr>
        <w:t xml:space="preserve">MCCOY stands on a foundation of more than 30 years of goodwill, credibility, and trusted relationships throughout the community. The organization benefits from a clear and shared mission, informed by a deep understanding of youth challenges and a </w:t>
      </w:r>
      <w:r w:rsidR="00637F2E" w:rsidRPr="00BF41CA">
        <w:rPr>
          <w:sz w:val="22"/>
          <w:szCs w:val="22"/>
        </w:rPr>
        <w:t>system</w:t>
      </w:r>
      <w:r w:rsidRPr="00BF41CA">
        <w:rPr>
          <w:sz w:val="22"/>
          <w:szCs w:val="22"/>
        </w:rPr>
        <w:t>-level perspective that connects programs, policy, and partnerships. MCCOY’s strong and diverse team is cultivating an increasingly collaborative culture, and its programs are now more integrated and strategically aligned than ever before. Operationally, MCCOY is stable and consistent, with a measurable record of community impact and influence. Its funding base, largely independent of state and federal sources, provides flexibility and preserves mission integrity. The organization’s nimble, adaptive nature allows it to respond quickly to emerging youth needs, while recent initiatives—such as gun safety efforts, Youth Day at the Statehouse, and youth leadership programs—have elevated MCCOY’s visibility with media and corporate partners.</w:t>
      </w:r>
    </w:p>
    <w:p w14:paraId="5A76B72C" w14:textId="77777777" w:rsidR="00A937DA" w:rsidRDefault="00A937DA" w:rsidP="00BF41CA">
      <w:pPr>
        <w:spacing w:after="0"/>
        <w:rPr>
          <w:sz w:val="22"/>
          <w:szCs w:val="22"/>
        </w:rPr>
      </w:pPr>
    </w:p>
    <w:p w14:paraId="5CFC6B98" w14:textId="57A7C67E" w:rsidR="00BF41CA" w:rsidRPr="00BF41CA" w:rsidRDefault="00BF41CA" w:rsidP="00BF41CA">
      <w:pPr>
        <w:spacing w:after="0"/>
        <w:rPr>
          <w:sz w:val="22"/>
          <w:szCs w:val="22"/>
        </w:rPr>
      </w:pPr>
      <w:r w:rsidRPr="00BF41CA">
        <w:rPr>
          <w:sz w:val="22"/>
          <w:szCs w:val="22"/>
        </w:rPr>
        <w:t>At the same time, MCCOY operates under constraints that limit its ability to meet the full scale of community needs. Staffing remains lean for the breadth of work expected, and there is a continuing need for individual professional development opportunities. While financial support is strong, funding diversity is narrow, leaving the organization vulnerable to shifts in philanthropic priorities. The lack of a dedicated development professional and limited unrestricted dollars further constrain growth. Program integration, though improving, still requires deeper alignment to maximize mission impact, and overall brand awareness remains uneven across the community.</w:t>
      </w:r>
    </w:p>
    <w:p w14:paraId="4826383A" w14:textId="77777777" w:rsidR="009F757C" w:rsidRDefault="009F757C" w:rsidP="00BF41CA">
      <w:pPr>
        <w:spacing w:after="0"/>
        <w:rPr>
          <w:sz w:val="22"/>
          <w:szCs w:val="22"/>
        </w:rPr>
      </w:pPr>
    </w:p>
    <w:p w14:paraId="5AB894A9" w14:textId="6C991778" w:rsidR="00BF41CA" w:rsidRPr="00BF41CA" w:rsidRDefault="00BF41CA" w:rsidP="00BF41CA">
      <w:pPr>
        <w:spacing w:after="0"/>
        <w:rPr>
          <w:sz w:val="22"/>
          <w:szCs w:val="22"/>
        </w:rPr>
      </w:pPr>
      <w:r w:rsidRPr="00BF41CA">
        <w:rPr>
          <w:sz w:val="22"/>
          <w:szCs w:val="22"/>
        </w:rPr>
        <w:t>Looking ahead, MCCOY has significant opportunities to strengthen its system-level leadership as the voice for youth in Central Indiana. There is potential to expand its visibility and credibility across media, policymaking, and corporate sectors; to convene community partners around priority issues such as youth mental health; and to position itself as a leading source of data, insight, and education for youth-serving organizations and decision-makers. By nurturing staff innovation, continuous learning, and authentic youth engagement, MCCOY can continue to build momentum and relevance in a rapidly changing environment.</w:t>
      </w:r>
    </w:p>
    <w:p w14:paraId="4A01101C" w14:textId="77777777" w:rsidR="00853F63" w:rsidRDefault="00853F63" w:rsidP="00BF41CA">
      <w:pPr>
        <w:spacing w:after="0"/>
        <w:rPr>
          <w:sz w:val="22"/>
          <w:szCs w:val="22"/>
        </w:rPr>
      </w:pPr>
    </w:p>
    <w:p w14:paraId="762C0D8E" w14:textId="6AF9A012" w:rsidR="00BF41CA" w:rsidRPr="00BF41CA" w:rsidRDefault="00BF41CA" w:rsidP="00BF41CA">
      <w:pPr>
        <w:spacing w:after="0"/>
        <w:rPr>
          <w:sz w:val="22"/>
          <w:szCs w:val="22"/>
        </w:rPr>
      </w:pPr>
      <w:r w:rsidRPr="00BF41CA">
        <w:rPr>
          <w:sz w:val="22"/>
          <w:szCs w:val="22"/>
        </w:rPr>
        <w:lastRenderedPageBreak/>
        <w:t xml:space="preserve">However, external threats remain. Chronic under-resourcing across the youth-serving ecosystem increases the risk of staff burnout and turnover. At the same time, shrinking government funding streams and heightened competition for private dollars pose long-term sustainability challenges. Political polarization and policy restrictions, particularly around diversity, equity, inclusion, and belonging (DEIB) </w:t>
      </w:r>
      <w:r w:rsidR="004D7247">
        <w:rPr>
          <w:sz w:val="22"/>
          <w:szCs w:val="22"/>
        </w:rPr>
        <w:t>and</w:t>
      </w:r>
      <w:r w:rsidRPr="00BF41CA">
        <w:rPr>
          <w:sz w:val="22"/>
          <w:szCs w:val="22"/>
        </w:rPr>
        <w:t xml:space="preserve"> immigration, could further constrain public funding and program partnerships. These dynamics reinforce the urgency for MCCOY to continue diversifying resources, strengthening partnerships, and asserting its leadership in advocacy and collaboration to safeguard the wellbeing of Central Indiana’s youth.</w:t>
      </w:r>
    </w:p>
    <w:p w14:paraId="3D01A2E1" w14:textId="77777777" w:rsidR="00835830" w:rsidRDefault="00835830" w:rsidP="00751928">
      <w:pPr>
        <w:spacing w:after="0"/>
      </w:pPr>
    </w:p>
    <w:p w14:paraId="1C86BDB9" w14:textId="12255384" w:rsidR="00BF41CA" w:rsidRPr="00835830" w:rsidRDefault="00835830" w:rsidP="00751928">
      <w:pPr>
        <w:spacing w:after="0"/>
        <w:rPr>
          <w:rFonts w:asciiTheme="majorHAnsi" w:hAnsiTheme="majorHAnsi"/>
          <w:b/>
          <w:bCs/>
          <w:sz w:val="28"/>
          <w:szCs w:val="28"/>
        </w:rPr>
      </w:pPr>
      <w:r w:rsidRPr="00835830">
        <w:rPr>
          <w:rFonts w:asciiTheme="majorHAnsi" w:hAnsiTheme="majorHAnsi"/>
          <w:b/>
          <w:bCs/>
          <w:sz w:val="28"/>
          <w:szCs w:val="28"/>
        </w:rPr>
        <w:t>S.W.O.T. Detail</w:t>
      </w:r>
    </w:p>
    <w:tbl>
      <w:tblPr>
        <w:tblStyle w:val="TableGrid"/>
        <w:tblW w:w="0" w:type="auto"/>
        <w:tblInd w:w="-5" w:type="dxa"/>
        <w:tblLook w:val="04A0" w:firstRow="1" w:lastRow="0" w:firstColumn="1" w:lastColumn="0" w:noHBand="0" w:noVBand="1"/>
      </w:tblPr>
      <w:tblGrid>
        <w:gridCol w:w="4680"/>
        <w:gridCol w:w="4675"/>
      </w:tblGrid>
      <w:tr w:rsidR="00C8142B" w14:paraId="3648F270" w14:textId="77777777" w:rsidTr="00B67912">
        <w:tc>
          <w:tcPr>
            <w:tcW w:w="4680" w:type="dxa"/>
            <w:shd w:val="clear" w:color="auto" w:fill="DAE9F7" w:themeFill="text2" w:themeFillTint="1A"/>
          </w:tcPr>
          <w:p w14:paraId="10DEC495" w14:textId="77777777" w:rsidR="00C8142B" w:rsidRPr="00DC5BC7" w:rsidRDefault="00C8142B" w:rsidP="00ED596E">
            <w:pPr>
              <w:spacing w:line="278" w:lineRule="auto"/>
              <w:rPr>
                <w:b/>
                <w:bCs/>
                <w:sz w:val="18"/>
                <w:szCs w:val="18"/>
              </w:rPr>
            </w:pPr>
            <w:r w:rsidRPr="00DC5BC7">
              <w:rPr>
                <w:b/>
                <w:bCs/>
                <w:sz w:val="18"/>
                <w:szCs w:val="18"/>
              </w:rPr>
              <w:t>Strengths</w:t>
            </w:r>
          </w:p>
          <w:p w14:paraId="4D283024" w14:textId="77777777" w:rsidR="00C8142B" w:rsidRPr="00DC5BC7" w:rsidRDefault="00C8142B" w:rsidP="00EF6E9F">
            <w:pPr>
              <w:numPr>
                <w:ilvl w:val="0"/>
                <w:numId w:val="1"/>
              </w:numPr>
              <w:tabs>
                <w:tab w:val="clear" w:pos="720"/>
              </w:tabs>
              <w:spacing w:line="278" w:lineRule="auto"/>
              <w:ind w:left="420"/>
              <w:rPr>
                <w:sz w:val="18"/>
                <w:szCs w:val="18"/>
              </w:rPr>
            </w:pPr>
            <w:r w:rsidRPr="00DC5BC7">
              <w:rPr>
                <w:sz w:val="18"/>
                <w:szCs w:val="18"/>
              </w:rPr>
              <w:t>More than 30 years of goodwill, credibility, and trusted community relationships.</w:t>
            </w:r>
          </w:p>
          <w:p w14:paraId="19CBAEC5" w14:textId="77777777" w:rsidR="00C8142B" w:rsidRPr="00DC5BC7" w:rsidRDefault="00C8142B" w:rsidP="00EF6E9F">
            <w:pPr>
              <w:numPr>
                <w:ilvl w:val="0"/>
                <w:numId w:val="1"/>
              </w:numPr>
              <w:tabs>
                <w:tab w:val="clear" w:pos="720"/>
              </w:tabs>
              <w:spacing w:line="278" w:lineRule="auto"/>
              <w:ind w:left="420"/>
              <w:rPr>
                <w:sz w:val="18"/>
                <w:szCs w:val="18"/>
              </w:rPr>
            </w:pPr>
            <w:r w:rsidRPr="00252B58">
              <w:rPr>
                <w:sz w:val="18"/>
                <w:szCs w:val="18"/>
              </w:rPr>
              <w:t>C</w:t>
            </w:r>
            <w:r w:rsidRPr="00DC5BC7">
              <w:rPr>
                <w:sz w:val="18"/>
                <w:szCs w:val="18"/>
              </w:rPr>
              <w:t>lear</w:t>
            </w:r>
            <w:r w:rsidRPr="00252B58">
              <w:rPr>
                <w:sz w:val="18"/>
                <w:szCs w:val="18"/>
              </w:rPr>
              <w:t>, shared</w:t>
            </w:r>
            <w:r w:rsidRPr="00DC5BC7">
              <w:rPr>
                <w:sz w:val="18"/>
                <w:szCs w:val="18"/>
              </w:rPr>
              <w:t xml:space="preserve"> organizational mission.</w:t>
            </w:r>
          </w:p>
          <w:p w14:paraId="35FC7F4D" w14:textId="77777777" w:rsidR="00C8142B" w:rsidRPr="00DC5BC7" w:rsidRDefault="00C8142B" w:rsidP="00EF6E9F">
            <w:pPr>
              <w:numPr>
                <w:ilvl w:val="1"/>
                <w:numId w:val="1"/>
              </w:numPr>
              <w:tabs>
                <w:tab w:val="clear" w:pos="1440"/>
              </w:tabs>
              <w:spacing w:line="278" w:lineRule="auto"/>
              <w:ind w:left="690" w:hanging="240"/>
              <w:rPr>
                <w:sz w:val="18"/>
                <w:szCs w:val="18"/>
              </w:rPr>
            </w:pPr>
            <w:r w:rsidRPr="00DC5BC7">
              <w:rPr>
                <w:sz w:val="18"/>
                <w:szCs w:val="18"/>
              </w:rPr>
              <w:t>Deep understanding of youth challenges, supported by a systems-level focus.</w:t>
            </w:r>
          </w:p>
          <w:p w14:paraId="32AC8E9B" w14:textId="77777777" w:rsidR="00C8142B" w:rsidRPr="00DC5BC7" w:rsidRDefault="00C8142B" w:rsidP="00EF6E9F">
            <w:pPr>
              <w:numPr>
                <w:ilvl w:val="0"/>
                <w:numId w:val="1"/>
              </w:numPr>
              <w:tabs>
                <w:tab w:val="clear" w:pos="720"/>
              </w:tabs>
              <w:spacing w:line="278" w:lineRule="auto"/>
              <w:ind w:left="420"/>
              <w:rPr>
                <w:sz w:val="18"/>
                <w:szCs w:val="18"/>
              </w:rPr>
            </w:pPr>
            <w:r w:rsidRPr="00DC5BC7">
              <w:rPr>
                <w:sz w:val="18"/>
                <w:szCs w:val="18"/>
              </w:rPr>
              <w:t>Strong, diverse team with a growing collaborative culture.</w:t>
            </w:r>
          </w:p>
          <w:p w14:paraId="20E79DC9" w14:textId="77777777" w:rsidR="00C8142B" w:rsidRPr="00DC5BC7" w:rsidRDefault="00C8142B" w:rsidP="00EF6E9F">
            <w:pPr>
              <w:numPr>
                <w:ilvl w:val="0"/>
                <w:numId w:val="1"/>
              </w:numPr>
              <w:tabs>
                <w:tab w:val="clear" w:pos="720"/>
              </w:tabs>
              <w:spacing w:line="278" w:lineRule="auto"/>
              <w:ind w:left="420"/>
              <w:rPr>
                <w:sz w:val="18"/>
                <w:szCs w:val="18"/>
              </w:rPr>
            </w:pPr>
            <w:r w:rsidRPr="00DC5BC7">
              <w:rPr>
                <w:sz w:val="18"/>
                <w:szCs w:val="18"/>
              </w:rPr>
              <w:t>Programs are more integrated and aligned across teams than ever before.</w:t>
            </w:r>
          </w:p>
          <w:p w14:paraId="709CFAD0" w14:textId="77777777" w:rsidR="00C8142B" w:rsidRPr="00DC5BC7" w:rsidRDefault="00C8142B" w:rsidP="00EF6E9F">
            <w:pPr>
              <w:numPr>
                <w:ilvl w:val="0"/>
                <w:numId w:val="1"/>
              </w:numPr>
              <w:tabs>
                <w:tab w:val="clear" w:pos="720"/>
              </w:tabs>
              <w:spacing w:line="278" w:lineRule="auto"/>
              <w:ind w:left="420"/>
              <w:rPr>
                <w:sz w:val="18"/>
                <w:szCs w:val="18"/>
              </w:rPr>
            </w:pPr>
            <w:r w:rsidRPr="00DC5BC7">
              <w:rPr>
                <w:sz w:val="18"/>
                <w:szCs w:val="18"/>
              </w:rPr>
              <w:t>Consistent, stable operations with measurable community impact and influence.</w:t>
            </w:r>
          </w:p>
          <w:p w14:paraId="514EF2C0" w14:textId="77777777" w:rsidR="00C8142B" w:rsidRPr="00DC5BC7" w:rsidRDefault="00C8142B" w:rsidP="00EF6E9F">
            <w:pPr>
              <w:numPr>
                <w:ilvl w:val="0"/>
                <w:numId w:val="1"/>
              </w:numPr>
              <w:tabs>
                <w:tab w:val="clear" w:pos="720"/>
              </w:tabs>
              <w:spacing w:line="278" w:lineRule="auto"/>
              <w:ind w:left="420"/>
              <w:rPr>
                <w:sz w:val="18"/>
                <w:szCs w:val="18"/>
              </w:rPr>
            </w:pPr>
            <w:r w:rsidRPr="00DC5BC7">
              <w:rPr>
                <w:sz w:val="18"/>
                <w:szCs w:val="18"/>
              </w:rPr>
              <w:t>Strong funding base that is independent of state and federal sources.</w:t>
            </w:r>
          </w:p>
          <w:p w14:paraId="5CC38CE2" w14:textId="77777777" w:rsidR="00C8142B" w:rsidRPr="00DC5BC7" w:rsidRDefault="00C8142B" w:rsidP="00EF6E9F">
            <w:pPr>
              <w:numPr>
                <w:ilvl w:val="0"/>
                <w:numId w:val="1"/>
              </w:numPr>
              <w:tabs>
                <w:tab w:val="clear" w:pos="720"/>
              </w:tabs>
              <w:spacing w:line="278" w:lineRule="auto"/>
              <w:ind w:left="420"/>
              <w:rPr>
                <w:sz w:val="18"/>
                <w:szCs w:val="18"/>
              </w:rPr>
            </w:pPr>
            <w:r w:rsidRPr="00DC5BC7">
              <w:rPr>
                <w:sz w:val="18"/>
                <w:szCs w:val="18"/>
              </w:rPr>
              <w:t>Nimble and adaptive organization, responsive to emerging youth needs.</w:t>
            </w:r>
          </w:p>
          <w:p w14:paraId="16B342A0" w14:textId="066FA306" w:rsidR="00C8142B" w:rsidRPr="005E114B" w:rsidRDefault="00C8142B" w:rsidP="00EF6E9F">
            <w:pPr>
              <w:numPr>
                <w:ilvl w:val="0"/>
                <w:numId w:val="1"/>
              </w:numPr>
              <w:tabs>
                <w:tab w:val="clear" w:pos="720"/>
              </w:tabs>
              <w:spacing w:line="278" w:lineRule="auto"/>
              <w:ind w:left="420"/>
              <w:rPr>
                <w:sz w:val="18"/>
                <w:szCs w:val="18"/>
              </w:rPr>
            </w:pPr>
            <w:r w:rsidRPr="00DC5BC7">
              <w:rPr>
                <w:sz w:val="18"/>
                <w:szCs w:val="18"/>
              </w:rPr>
              <w:t>Recent initiatives—such as gun safety, Youth Day at the Statehouse, and youth leadership programs—have elevated MCCOY’s visibility and reputation with media and corporate partners.</w:t>
            </w:r>
          </w:p>
        </w:tc>
        <w:tc>
          <w:tcPr>
            <w:tcW w:w="4675" w:type="dxa"/>
            <w:shd w:val="clear" w:color="auto" w:fill="B5B8DB"/>
          </w:tcPr>
          <w:p w14:paraId="760FAC78" w14:textId="6AD94539" w:rsidR="00C8142B" w:rsidRPr="00DC5BC7" w:rsidRDefault="00C8142B" w:rsidP="00ED596E">
            <w:pPr>
              <w:spacing w:line="278" w:lineRule="auto"/>
              <w:rPr>
                <w:b/>
                <w:bCs/>
                <w:sz w:val="18"/>
                <w:szCs w:val="18"/>
              </w:rPr>
            </w:pPr>
            <w:r w:rsidRPr="00DC5BC7">
              <w:rPr>
                <w:b/>
                <w:bCs/>
                <w:sz w:val="18"/>
                <w:szCs w:val="18"/>
              </w:rPr>
              <w:t>Weaknesses</w:t>
            </w:r>
          </w:p>
          <w:p w14:paraId="52586836" w14:textId="77777777" w:rsidR="00C8142B" w:rsidRPr="00DC5BC7" w:rsidRDefault="00C8142B" w:rsidP="00EF6E9F">
            <w:pPr>
              <w:numPr>
                <w:ilvl w:val="0"/>
                <w:numId w:val="2"/>
              </w:numPr>
              <w:tabs>
                <w:tab w:val="clear" w:pos="720"/>
              </w:tabs>
              <w:spacing w:line="278" w:lineRule="auto"/>
              <w:ind w:left="346"/>
              <w:rPr>
                <w:sz w:val="18"/>
                <w:szCs w:val="18"/>
              </w:rPr>
            </w:pPr>
            <w:r w:rsidRPr="00DC5BC7">
              <w:rPr>
                <w:sz w:val="18"/>
                <w:szCs w:val="18"/>
              </w:rPr>
              <w:t>Under-resourced for the scale of work required, especially in staffing.</w:t>
            </w:r>
          </w:p>
          <w:p w14:paraId="24A2B9C2" w14:textId="77777777" w:rsidR="00C8142B" w:rsidRPr="00DC5BC7" w:rsidRDefault="00C8142B" w:rsidP="00EF6E9F">
            <w:pPr>
              <w:numPr>
                <w:ilvl w:val="0"/>
                <w:numId w:val="2"/>
              </w:numPr>
              <w:tabs>
                <w:tab w:val="clear" w:pos="720"/>
              </w:tabs>
              <w:spacing w:line="278" w:lineRule="auto"/>
              <w:ind w:left="346"/>
              <w:rPr>
                <w:sz w:val="18"/>
                <w:szCs w:val="18"/>
              </w:rPr>
            </w:pPr>
            <w:r w:rsidRPr="00DC5BC7">
              <w:rPr>
                <w:sz w:val="18"/>
                <w:szCs w:val="18"/>
              </w:rPr>
              <w:t>Need for more individual professional development opportunities.</w:t>
            </w:r>
          </w:p>
          <w:p w14:paraId="11BD0EA9" w14:textId="77777777" w:rsidR="00C8142B" w:rsidRPr="00DC5BC7" w:rsidRDefault="00C8142B" w:rsidP="00EF6E9F">
            <w:pPr>
              <w:numPr>
                <w:ilvl w:val="0"/>
                <w:numId w:val="2"/>
              </w:numPr>
              <w:tabs>
                <w:tab w:val="clear" w:pos="720"/>
              </w:tabs>
              <w:spacing w:line="278" w:lineRule="auto"/>
              <w:ind w:left="346"/>
              <w:rPr>
                <w:sz w:val="18"/>
                <w:szCs w:val="18"/>
              </w:rPr>
            </w:pPr>
            <w:r w:rsidRPr="00DC5BC7">
              <w:rPr>
                <w:sz w:val="18"/>
                <w:szCs w:val="18"/>
              </w:rPr>
              <w:t>Funding, while solid, remains insufficient to meet community needs.</w:t>
            </w:r>
          </w:p>
          <w:p w14:paraId="1CE8324D" w14:textId="77777777" w:rsidR="00C8142B" w:rsidRPr="00DC5BC7" w:rsidRDefault="00C8142B" w:rsidP="00EF6E9F">
            <w:pPr>
              <w:numPr>
                <w:ilvl w:val="1"/>
                <w:numId w:val="2"/>
              </w:numPr>
              <w:tabs>
                <w:tab w:val="clear" w:pos="1440"/>
              </w:tabs>
              <w:spacing w:line="278" w:lineRule="auto"/>
              <w:ind w:left="616" w:hanging="256"/>
              <w:rPr>
                <w:sz w:val="18"/>
                <w:szCs w:val="18"/>
              </w:rPr>
            </w:pPr>
            <w:r w:rsidRPr="00DC5BC7">
              <w:rPr>
                <w:sz w:val="18"/>
                <w:szCs w:val="18"/>
              </w:rPr>
              <w:t>Narrow funding diversity creates financial vulnerability.</w:t>
            </w:r>
          </w:p>
          <w:p w14:paraId="12DE83B3" w14:textId="77777777" w:rsidR="00C8142B" w:rsidRPr="00DC5BC7" w:rsidRDefault="00C8142B" w:rsidP="00EF6E9F">
            <w:pPr>
              <w:numPr>
                <w:ilvl w:val="1"/>
                <w:numId w:val="2"/>
              </w:numPr>
              <w:tabs>
                <w:tab w:val="clear" w:pos="1440"/>
              </w:tabs>
              <w:spacing w:line="278" w:lineRule="auto"/>
              <w:ind w:left="616" w:hanging="256"/>
              <w:rPr>
                <w:sz w:val="18"/>
                <w:szCs w:val="18"/>
              </w:rPr>
            </w:pPr>
            <w:r w:rsidRPr="00DC5BC7">
              <w:rPr>
                <w:sz w:val="18"/>
                <w:szCs w:val="18"/>
              </w:rPr>
              <w:t>Lack of a dedicated development director and limited unrestricted funding.</w:t>
            </w:r>
          </w:p>
          <w:p w14:paraId="7D6F27B1" w14:textId="77777777" w:rsidR="00C8142B" w:rsidRPr="00DC5BC7" w:rsidRDefault="00C8142B" w:rsidP="00EF6E9F">
            <w:pPr>
              <w:numPr>
                <w:ilvl w:val="0"/>
                <w:numId w:val="2"/>
              </w:numPr>
              <w:tabs>
                <w:tab w:val="clear" w:pos="720"/>
              </w:tabs>
              <w:spacing w:line="278" w:lineRule="auto"/>
              <w:ind w:left="346"/>
              <w:rPr>
                <w:sz w:val="18"/>
                <w:szCs w:val="18"/>
              </w:rPr>
            </w:pPr>
            <w:r w:rsidRPr="00DC5BC7">
              <w:rPr>
                <w:sz w:val="18"/>
                <w:szCs w:val="18"/>
              </w:rPr>
              <w:t>Continued need to deepen program integration for greater mission impact.</w:t>
            </w:r>
          </w:p>
          <w:p w14:paraId="2C529DF3" w14:textId="16DEC6E4" w:rsidR="00C8142B" w:rsidRPr="00DC5BC7" w:rsidRDefault="00C8142B" w:rsidP="00EF6E9F">
            <w:pPr>
              <w:numPr>
                <w:ilvl w:val="0"/>
                <w:numId w:val="2"/>
              </w:numPr>
              <w:tabs>
                <w:tab w:val="clear" w:pos="720"/>
              </w:tabs>
              <w:spacing w:line="278" w:lineRule="auto"/>
              <w:ind w:left="346"/>
              <w:rPr>
                <w:sz w:val="18"/>
                <w:szCs w:val="18"/>
              </w:rPr>
            </w:pPr>
            <w:r w:rsidRPr="00DC5BC7">
              <w:rPr>
                <w:sz w:val="18"/>
                <w:szCs w:val="18"/>
              </w:rPr>
              <w:t xml:space="preserve">Brand awareness remains uneven—many community members </w:t>
            </w:r>
            <w:r w:rsidR="003A7EE1" w:rsidRPr="00DC5BC7">
              <w:rPr>
                <w:sz w:val="18"/>
                <w:szCs w:val="18"/>
              </w:rPr>
              <w:t>do not</w:t>
            </w:r>
            <w:r w:rsidRPr="00DC5BC7">
              <w:rPr>
                <w:sz w:val="18"/>
                <w:szCs w:val="18"/>
              </w:rPr>
              <w:t xml:space="preserve"> fully understand MCCOY’s intermediary role or how to engage with us.</w:t>
            </w:r>
          </w:p>
          <w:p w14:paraId="78823570" w14:textId="77777777" w:rsidR="00C8142B" w:rsidRDefault="00C8142B" w:rsidP="00ED596E">
            <w:pPr>
              <w:rPr>
                <w:b/>
                <w:bCs/>
              </w:rPr>
            </w:pPr>
          </w:p>
        </w:tc>
      </w:tr>
      <w:tr w:rsidR="00C8142B" w14:paraId="148E2888" w14:textId="77777777" w:rsidTr="00B67912">
        <w:tc>
          <w:tcPr>
            <w:tcW w:w="4680" w:type="dxa"/>
            <w:shd w:val="clear" w:color="auto" w:fill="AFCAE1"/>
          </w:tcPr>
          <w:p w14:paraId="27898A21" w14:textId="77777777" w:rsidR="00C8142B" w:rsidRPr="00DC5BC7" w:rsidRDefault="00C8142B" w:rsidP="00ED596E">
            <w:pPr>
              <w:spacing w:line="278" w:lineRule="auto"/>
              <w:rPr>
                <w:b/>
                <w:bCs/>
                <w:sz w:val="18"/>
                <w:szCs w:val="18"/>
              </w:rPr>
            </w:pPr>
            <w:r w:rsidRPr="00DC5BC7">
              <w:rPr>
                <w:b/>
                <w:bCs/>
                <w:sz w:val="18"/>
                <w:szCs w:val="18"/>
              </w:rPr>
              <w:t>Opportunities</w:t>
            </w:r>
          </w:p>
          <w:p w14:paraId="6284ECDA" w14:textId="77777777" w:rsidR="00C8142B" w:rsidRPr="00DC5BC7" w:rsidRDefault="00C8142B" w:rsidP="00EF6E9F">
            <w:pPr>
              <w:numPr>
                <w:ilvl w:val="0"/>
                <w:numId w:val="3"/>
              </w:numPr>
              <w:tabs>
                <w:tab w:val="clear" w:pos="720"/>
              </w:tabs>
              <w:spacing w:line="278" w:lineRule="auto"/>
              <w:ind w:left="420"/>
              <w:rPr>
                <w:sz w:val="18"/>
                <w:szCs w:val="18"/>
              </w:rPr>
            </w:pPr>
            <w:r w:rsidRPr="00DC5BC7">
              <w:rPr>
                <w:sz w:val="18"/>
                <w:szCs w:val="18"/>
              </w:rPr>
              <w:t xml:space="preserve">Strengthen MCCOY’s system-level leadership and position as </w:t>
            </w:r>
            <w:r w:rsidRPr="00DC5BC7">
              <w:rPr>
                <w:i/>
                <w:iCs/>
                <w:sz w:val="18"/>
                <w:szCs w:val="18"/>
              </w:rPr>
              <w:t>the</w:t>
            </w:r>
            <w:r w:rsidRPr="00DC5BC7">
              <w:rPr>
                <w:sz w:val="18"/>
                <w:szCs w:val="18"/>
              </w:rPr>
              <w:t xml:space="preserve"> voice for youth in Central Indiana.</w:t>
            </w:r>
          </w:p>
          <w:p w14:paraId="207F515F" w14:textId="77777777" w:rsidR="00C8142B" w:rsidRPr="00DC5BC7" w:rsidRDefault="00C8142B" w:rsidP="00EF6E9F">
            <w:pPr>
              <w:numPr>
                <w:ilvl w:val="1"/>
                <w:numId w:val="3"/>
              </w:numPr>
              <w:spacing w:line="278" w:lineRule="auto"/>
              <w:ind w:left="690" w:hanging="240"/>
              <w:rPr>
                <w:sz w:val="18"/>
                <w:szCs w:val="18"/>
              </w:rPr>
            </w:pPr>
            <w:r w:rsidRPr="00DC5BC7">
              <w:rPr>
                <w:sz w:val="18"/>
                <w:szCs w:val="18"/>
              </w:rPr>
              <w:t>Expand visibility and credibility in media, policymaking, and corporate spaces.</w:t>
            </w:r>
          </w:p>
          <w:p w14:paraId="4F616BBF" w14:textId="77777777" w:rsidR="00C8142B" w:rsidRPr="00DC5BC7" w:rsidRDefault="00C8142B" w:rsidP="00EF6E9F">
            <w:pPr>
              <w:numPr>
                <w:ilvl w:val="1"/>
                <w:numId w:val="3"/>
              </w:numPr>
              <w:spacing w:line="278" w:lineRule="auto"/>
              <w:ind w:left="690" w:hanging="240"/>
              <w:rPr>
                <w:sz w:val="18"/>
                <w:szCs w:val="18"/>
              </w:rPr>
            </w:pPr>
            <w:r w:rsidRPr="00DC5BC7">
              <w:rPr>
                <w:sz w:val="18"/>
                <w:szCs w:val="18"/>
              </w:rPr>
              <w:t>Establish MCCOY as a go-to community resource for funders, businesses, and civic leaders.</w:t>
            </w:r>
          </w:p>
          <w:p w14:paraId="676F6E1A" w14:textId="77777777" w:rsidR="00C8142B" w:rsidRPr="00DC5BC7" w:rsidRDefault="00C8142B" w:rsidP="00EF6E9F">
            <w:pPr>
              <w:numPr>
                <w:ilvl w:val="1"/>
                <w:numId w:val="3"/>
              </w:numPr>
              <w:spacing w:line="278" w:lineRule="auto"/>
              <w:ind w:left="690" w:hanging="240"/>
              <w:rPr>
                <w:sz w:val="18"/>
                <w:szCs w:val="18"/>
              </w:rPr>
            </w:pPr>
            <w:r w:rsidRPr="00252B58">
              <w:rPr>
                <w:sz w:val="18"/>
                <w:szCs w:val="18"/>
              </w:rPr>
              <w:t>Expand c</w:t>
            </w:r>
            <w:r w:rsidRPr="00DC5BC7">
              <w:rPr>
                <w:sz w:val="18"/>
                <w:szCs w:val="18"/>
              </w:rPr>
              <w:t>onven</w:t>
            </w:r>
            <w:r w:rsidRPr="00252B58">
              <w:rPr>
                <w:sz w:val="18"/>
                <w:szCs w:val="18"/>
              </w:rPr>
              <w:t>ing around specific priority topics, for example,</w:t>
            </w:r>
            <w:r w:rsidRPr="00DC5BC7">
              <w:rPr>
                <w:sz w:val="18"/>
                <w:szCs w:val="18"/>
              </w:rPr>
              <w:t xml:space="preserve"> a Marion County Youth Mental Health Roundtable with schools, </w:t>
            </w:r>
            <w:r w:rsidRPr="00DC5BC7">
              <w:rPr>
                <w:sz w:val="18"/>
                <w:szCs w:val="18"/>
              </w:rPr>
              <w:lastRenderedPageBreak/>
              <w:t>providers, youth, and families to align efforts and share data.</w:t>
            </w:r>
          </w:p>
          <w:p w14:paraId="38DFD4FB" w14:textId="77777777" w:rsidR="00C8142B" w:rsidRPr="00DC5BC7" w:rsidRDefault="00C8142B" w:rsidP="00EF6E9F">
            <w:pPr>
              <w:numPr>
                <w:ilvl w:val="0"/>
                <w:numId w:val="3"/>
              </w:numPr>
              <w:tabs>
                <w:tab w:val="clear" w:pos="720"/>
              </w:tabs>
              <w:spacing w:line="278" w:lineRule="auto"/>
              <w:ind w:left="420"/>
              <w:rPr>
                <w:sz w:val="18"/>
                <w:szCs w:val="18"/>
              </w:rPr>
            </w:pPr>
            <w:r w:rsidRPr="00DC5BC7">
              <w:rPr>
                <w:sz w:val="18"/>
                <w:szCs w:val="18"/>
              </w:rPr>
              <w:t>Become a leading source for data, insight, and education for youth-serving organizations</w:t>
            </w:r>
            <w:r w:rsidRPr="00252B58">
              <w:rPr>
                <w:sz w:val="18"/>
                <w:szCs w:val="18"/>
              </w:rPr>
              <w:t>,</w:t>
            </w:r>
            <w:r w:rsidRPr="00DC5BC7">
              <w:rPr>
                <w:sz w:val="18"/>
                <w:szCs w:val="18"/>
              </w:rPr>
              <w:t xml:space="preserve"> decision-makers</w:t>
            </w:r>
            <w:r w:rsidRPr="00252B58">
              <w:rPr>
                <w:sz w:val="18"/>
                <w:szCs w:val="18"/>
              </w:rPr>
              <w:t>, and policy makers</w:t>
            </w:r>
            <w:r w:rsidRPr="00DC5BC7">
              <w:rPr>
                <w:sz w:val="18"/>
                <w:szCs w:val="18"/>
              </w:rPr>
              <w:t>.</w:t>
            </w:r>
          </w:p>
          <w:p w14:paraId="7DFA6C7C" w14:textId="77777777" w:rsidR="00C8142B" w:rsidRPr="00DC5BC7" w:rsidRDefault="00C8142B" w:rsidP="00EF6E9F">
            <w:pPr>
              <w:numPr>
                <w:ilvl w:val="0"/>
                <w:numId w:val="3"/>
              </w:numPr>
              <w:tabs>
                <w:tab w:val="clear" w:pos="720"/>
              </w:tabs>
              <w:spacing w:line="278" w:lineRule="auto"/>
              <w:ind w:left="420"/>
              <w:rPr>
                <w:sz w:val="18"/>
                <w:szCs w:val="18"/>
              </w:rPr>
            </w:pPr>
            <w:r w:rsidRPr="00DC5BC7">
              <w:rPr>
                <w:sz w:val="18"/>
                <w:szCs w:val="18"/>
              </w:rPr>
              <w:t>Encourage staff innovation and continuous learning.</w:t>
            </w:r>
          </w:p>
          <w:p w14:paraId="027053CD" w14:textId="134782BC" w:rsidR="00C8142B" w:rsidRPr="005E114B" w:rsidRDefault="00C8142B" w:rsidP="00EF6E9F">
            <w:pPr>
              <w:numPr>
                <w:ilvl w:val="0"/>
                <w:numId w:val="3"/>
              </w:numPr>
              <w:tabs>
                <w:tab w:val="clear" w:pos="720"/>
              </w:tabs>
              <w:spacing w:line="278" w:lineRule="auto"/>
              <w:ind w:left="420"/>
              <w:rPr>
                <w:sz w:val="18"/>
                <w:szCs w:val="18"/>
              </w:rPr>
            </w:pPr>
            <w:r w:rsidRPr="00DC5BC7">
              <w:rPr>
                <w:sz w:val="18"/>
                <w:szCs w:val="18"/>
              </w:rPr>
              <w:t>Expand opportunities for meaningful youth engagement in community initiatives.</w:t>
            </w:r>
          </w:p>
        </w:tc>
        <w:tc>
          <w:tcPr>
            <w:tcW w:w="4675" w:type="dxa"/>
            <w:shd w:val="clear" w:color="auto" w:fill="C1BED2"/>
          </w:tcPr>
          <w:p w14:paraId="2A4B8B62" w14:textId="77777777" w:rsidR="00C8142B" w:rsidRPr="00DC5BC7" w:rsidRDefault="00C8142B" w:rsidP="00ED596E">
            <w:pPr>
              <w:spacing w:line="278" w:lineRule="auto"/>
              <w:rPr>
                <w:b/>
                <w:bCs/>
                <w:sz w:val="18"/>
                <w:szCs w:val="18"/>
              </w:rPr>
            </w:pPr>
            <w:r w:rsidRPr="00DC5BC7">
              <w:rPr>
                <w:b/>
                <w:bCs/>
                <w:sz w:val="18"/>
                <w:szCs w:val="18"/>
              </w:rPr>
              <w:lastRenderedPageBreak/>
              <w:t>Threats</w:t>
            </w:r>
          </w:p>
          <w:p w14:paraId="2F2EF304" w14:textId="77777777" w:rsidR="00C8142B" w:rsidRPr="00DC5BC7" w:rsidRDefault="00C8142B" w:rsidP="00EF6E9F">
            <w:pPr>
              <w:numPr>
                <w:ilvl w:val="0"/>
                <w:numId w:val="4"/>
              </w:numPr>
              <w:tabs>
                <w:tab w:val="clear" w:pos="720"/>
              </w:tabs>
              <w:spacing w:line="278" w:lineRule="auto"/>
              <w:ind w:left="436"/>
              <w:rPr>
                <w:sz w:val="18"/>
                <w:szCs w:val="18"/>
              </w:rPr>
            </w:pPr>
            <w:r w:rsidRPr="00DC5BC7">
              <w:rPr>
                <w:sz w:val="18"/>
                <w:szCs w:val="18"/>
              </w:rPr>
              <w:t>Chronic under-resourcing—both within MCCOY and the broader youth-serving ecosystem—risks staff burnout and turnover.</w:t>
            </w:r>
          </w:p>
          <w:p w14:paraId="372DA4B7" w14:textId="77777777" w:rsidR="00C8142B" w:rsidRPr="00DC5BC7" w:rsidRDefault="00C8142B" w:rsidP="00EF6E9F">
            <w:pPr>
              <w:numPr>
                <w:ilvl w:val="0"/>
                <w:numId w:val="4"/>
              </w:numPr>
              <w:tabs>
                <w:tab w:val="clear" w:pos="720"/>
              </w:tabs>
              <w:spacing w:line="278" w:lineRule="auto"/>
              <w:ind w:left="436"/>
              <w:rPr>
                <w:sz w:val="18"/>
                <w:szCs w:val="18"/>
              </w:rPr>
            </w:pPr>
            <w:r w:rsidRPr="00DC5BC7">
              <w:rPr>
                <w:sz w:val="18"/>
                <w:szCs w:val="18"/>
              </w:rPr>
              <w:t>Shrinking federal and state funding streams; increasing competition for private dollars.</w:t>
            </w:r>
          </w:p>
          <w:p w14:paraId="6D14C629" w14:textId="77777777" w:rsidR="00C8142B" w:rsidRPr="00DC5BC7" w:rsidRDefault="00C8142B" w:rsidP="00EF6E9F">
            <w:pPr>
              <w:numPr>
                <w:ilvl w:val="1"/>
                <w:numId w:val="4"/>
              </w:numPr>
              <w:tabs>
                <w:tab w:val="clear" w:pos="1440"/>
              </w:tabs>
              <w:spacing w:line="278" w:lineRule="auto"/>
              <w:ind w:left="706" w:hanging="256"/>
              <w:rPr>
                <w:sz w:val="18"/>
                <w:szCs w:val="18"/>
              </w:rPr>
            </w:pPr>
            <w:r w:rsidRPr="00DC5BC7">
              <w:rPr>
                <w:sz w:val="18"/>
                <w:szCs w:val="18"/>
              </w:rPr>
              <w:t>Limited access to federal or state funding without compromising organizational independence or mission integrity.</w:t>
            </w:r>
          </w:p>
          <w:p w14:paraId="51031040" w14:textId="77777777" w:rsidR="00C8142B" w:rsidRPr="00DC5BC7" w:rsidRDefault="00C8142B" w:rsidP="00EF6E9F">
            <w:pPr>
              <w:numPr>
                <w:ilvl w:val="0"/>
                <w:numId w:val="4"/>
              </w:numPr>
              <w:tabs>
                <w:tab w:val="clear" w:pos="720"/>
              </w:tabs>
              <w:spacing w:line="278" w:lineRule="auto"/>
              <w:ind w:left="436"/>
              <w:rPr>
                <w:sz w:val="18"/>
                <w:szCs w:val="18"/>
              </w:rPr>
            </w:pPr>
            <w:r w:rsidRPr="00DC5BC7">
              <w:rPr>
                <w:sz w:val="18"/>
                <w:szCs w:val="18"/>
              </w:rPr>
              <w:t>Political polarization and policy barriers, particularly around DEIB, immigration, and public funding.</w:t>
            </w:r>
          </w:p>
          <w:p w14:paraId="7D933CBD" w14:textId="77777777" w:rsidR="00C8142B" w:rsidRDefault="00C8142B" w:rsidP="00ED596E">
            <w:pPr>
              <w:rPr>
                <w:b/>
                <w:bCs/>
              </w:rPr>
            </w:pPr>
          </w:p>
        </w:tc>
      </w:tr>
    </w:tbl>
    <w:p w14:paraId="057266CF" w14:textId="77777777" w:rsidR="00C8142B" w:rsidRDefault="00C8142B" w:rsidP="00751928">
      <w:pPr>
        <w:spacing w:after="0"/>
      </w:pPr>
    </w:p>
    <w:p w14:paraId="03AD16EC" w14:textId="371A765F" w:rsidR="000D21F3" w:rsidRPr="00BA3F1A" w:rsidRDefault="005A3439" w:rsidP="005A3439">
      <w:pPr>
        <w:pStyle w:val="Heading2"/>
        <w:numPr>
          <w:ilvl w:val="1"/>
          <w:numId w:val="6"/>
        </w:numPr>
        <w:ind w:left="360"/>
        <w:rPr>
          <w:rFonts w:asciiTheme="minorHAnsi" w:hAnsiTheme="minorHAnsi"/>
          <w:b/>
          <w:bCs/>
          <w:i/>
          <w:iCs/>
          <w:color w:val="auto"/>
          <w:sz w:val="22"/>
          <w:szCs w:val="22"/>
        </w:rPr>
      </w:pPr>
      <w:r w:rsidRPr="00BA3F1A">
        <w:rPr>
          <w:rFonts w:asciiTheme="minorHAnsi" w:hAnsiTheme="minorHAnsi"/>
          <w:b/>
          <w:bCs/>
          <w:i/>
          <w:iCs/>
          <w:noProof/>
          <w:color w:val="auto"/>
          <w:sz w:val="22"/>
          <w:szCs w:val="22"/>
        </w:rPr>
        <mc:AlternateContent>
          <mc:Choice Requires="wps">
            <w:drawing>
              <wp:anchor distT="45720" distB="45720" distL="114300" distR="114300" simplePos="0" relativeHeight="251684864" behindDoc="0" locked="0" layoutInCell="1" allowOverlap="1" wp14:anchorId="0D3BE6CB" wp14:editId="01718CF8">
                <wp:simplePos x="0" y="0"/>
                <wp:positionH relativeFrom="column">
                  <wp:posOffset>-533400</wp:posOffset>
                </wp:positionH>
                <wp:positionV relativeFrom="paragraph">
                  <wp:posOffset>1382395</wp:posOffset>
                </wp:positionV>
                <wp:extent cx="937260" cy="243840"/>
                <wp:effectExtent l="0" t="0" r="0" b="381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37260" cy="243840"/>
                        </a:xfrm>
                        <a:prstGeom prst="rect">
                          <a:avLst/>
                        </a:prstGeom>
                        <a:solidFill>
                          <a:srgbClr val="FFFFFF"/>
                        </a:solidFill>
                        <a:ln w="9525">
                          <a:noFill/>
                          <a:miter lim="800000"/>
                          <a:headEnd/>
                          <a:tailEnd/>
                        </a:ln>
                      </wps:spPr>
                      <wps:txbx>
                        <w:txbxContent>
                          <w:p w14:paraId="63161304" w14:textId="613FE201" w:rsidR="005A3439" w:rsidRPr="005A3439" w:rsidRDefault="005A3439">
                            <w:pPr>
                              <w:rPr>
                                <w:sz w:val="16"/>
                                <w:szCs w:val="16"/>
                              </w:rPr>
                            </w:pPr>
                            <w:r w:rsidRPr="005A3439">
                              <w:rPr>
                                <w:sz w:val="16"/>
                                <w:szCs w:val="16"/>
                              </w:rPr>
                              <w:t>Contracted roles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D3BE6CB" id="_x0000_t202" coordsize="21600,21600" o:spt="202" path="m,l,21600r21600,l21600,xe">
                <v:stroke joinstyle="miter"/>
                <v:path gradientshapeok="t" o:connecttype="rect"/>
              </v:shapetype>
              <v:shape id="Text Box 2" o:spid="_x0000_s1028" type="#_x0000_t202" style="position:absolute;left:0;text-align:left;margin-left:-42pt;margin-top:108.85pt;width:73.8pt;height:19.2pt;z-index:2516848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TK1+EAIAAPwDAAAOAAAAZHJzL2Uyb0RvYy54bWysU9tu2zAMfR+wfxD0vjhxkzY14hRdugwD&#10;ugvQ7QNkWY6FyaJGKbGzrx8lp2nQvQ3TgyCK5NHhIbW6GzrDDgq9Blvy2WTKmbISam13Jf/xfftu&#10;yZkPwtbCgFUlPyrP79Zv36x6V6gcWjC1QkYg1he9K3kbgiuyzMtWdcJPwClLzgawE4FM3GU1ip7Q&#10;O5Pl0+l11gPWDkEq7+n2YXTydcJvGiXD16bxKjBTcuIW0o5pr+KerVei2KFwrZYnGuIfWHRCW3r0&#10;DPUggmB71H9BdVoieGjCREKXQdNoqVINVM1s+qqap1Y4lWohcbw7y+T/H6z8cnhy35CF4T0M1MBU&#10;hHePIH96ZmHTCrtT94jQt0rU9PAsSpb1zhen1Ci1L3wEqfrPUFOTxT5AAhoa7KIqVCcjdGrA8Sy6&#10;GgKTdHl7dZNfk0eSK59fLeepKZkonpMd+vBRQcfioeRIPU3g4vDoQyQjiueQ+JYHo+utNiYZuKs2&#10;BtlBUP+3aSX+r8KMZT0xWeSLhGwh5qfR6HSg+TS6K/lyGtc4MVGMD7ZOIUFoM56JibEndaIgozRh&#10;qAama6ou5kaxKqiPJBfCOI70fejQAv7mrKdRLLn/tReoODOfLEl+O5uTKCwkY764ycnAS0916RFW&#10;ElTJA2fjcRPSvEc5LNxTaxqdZHthcqJMI5bUPH2HOMOXdop6+bTrPwAAAP//AwBQSwMEFAAGAAgA&#10;AAAhAMeT31PfAAAACgEAAA8AAABkcnMvZG93bnJldi54bWxMj8FOwzAQRO9I/IO1SFxQ66S0Tglx&#10;KkACcW3pB2xiN4mI11HsNunfs5zgODuj2TfFbna9uNgxdJ40pMsEhKXam44aDcev98UWRIhIBntP&#10;VsPVBtiVtzcF5sZPtLeXQ2wEl1DIUUMb45BLGerWOgxLP1hi7+RHh5Hl2Egz4sTlrperJFHSYUf8&#10;ocXBvrW2/j6cnYbT5/SweZqqj3jM9mv1il1W+avW93fzyzOIaOf4F4ZffEaHkpkqfyYTRK9hsV3z&#10;lqhhlWYZCE6oRwWi4sNGpSDLQv6fUP4AAAD//wMAUEsBAi0AFAAGAAgAAAAhALaDOJL+AAAA4QEA&#10;ABMAAAAAAAAAAAAAAAAAAAAAAFtDb250ZW50X1R5cGVzXS54bWxQSwECLQAUAAYACAAAACEAOP0h&#10;/9YAAACUAQAACwAAAAAAAAAAAAAAAAAvAQAAX3JlbHMvLnJlbHNQSwECLQAUAAYACAAAACEATEyt&#10;fhACAAD8AwAADgAAAAAAAAAAAAAAAAAuAgAAZHJzL2Uyb0RvYy54bWxQSwECLQAUAAYACAAAACEA&#10;x5PfU98AAAAKAQAADwAAAAAAAAAAAAAAAABqBAAAZHJzL2Rvd25yZXYueG1sUEsFBgAAAAAEAAQA&#10;8wAAAHYFAAAAAA==&#10;" stroked="f">
                <v:textbox>
                  <w:txbxContent>
                    <w:p w14:paraId="63161304" w14:textId="613FE201" w:rsidR="005A3439" w:rsidRPr="005A3439" w:rsidRDefault="005A3439">
                      <w:pPr>
                        <w:rPr>
                          <w:sz w:val="16"/>
                          <w:szCs w:val="16"/>
                        </w:rPr>
                      </w:pPr>
                      <w:r w:rsidRPr="005A3439">
                        <w:rPr>
                          <w:sz w:val="16"/>
                          <w:szCs w:val="16"/>
                        </w:rPr>
                        <w:t>Contracted roles</w:t>
                      </w:r>
                    </w:p>
                  </w:txbxContent>
                </v:textbox>
                <w10:wrap type="square"/>
              </v:shape>
            </w:pict>
          </mc:Fallback>
        </mc:AlternateContent>
      </w:r>
      <w:r w:rsidR="0074725F" w:rsidRPr="00BA3F1A">
        <w:rPr>
          <w:rFonts w:asciiTheme="minorHAnsi" w:hAnsiTheme="minorHAnsi"/>
          <w:b/>
          <w:bCs/>
          <w:i/>
          <w:iCs/>
          <w:noProof/>
          <w:color w:val="auto"/>
          <w:sz w:val="22"/>
          <w:szCs w:val="22"/>
        </w:rPr>
        <mc:AlternateContent>
          <mc:Choice Requires="wps">
            <w:drawing>
              <wp:anchor distT="0" distB="0" distL="114300" distR="114300" simplePos="0" relativeHeight="251682816" behindDoc="0" locked="0" layoutInCell="1" allowOverlap="1" wp14:anchorId="79A2FC41" wp14:editId="2329EE1A">
                <wp:simplePos x="0" y="0"/>
                <wp:positionH relativeFrom="column">
                  <wp:posOffset>510540</wp:posOffset>
                </wp:positionH>
                <wp:positionV relativeFrom="paragraph">
                  <wp:posOffset>1641475</wp:posOffset>
                </wp:positionV>
                <wp:extent cx="0" cy="617220"/>
                <wp:effectExtent l="0" t="0" r="38100" b="30480"/>
                <wp:wrapNone/>
                <wp:docPr id="21309797" name="Straight Connector 6"/>
                <wp:cNvGraphicFramePr/>
                <a:graphic xmlns:a="http://schemas.openxmlformats.org/drawingml/2006/main">
                  <a:graphicData uri="http://schemas.microsoft.com/office/word/2010/wordprocessingShape">
                    <wps:wsp>
                      <wps:cNvCnPr/>
                      <wps:spPr>
                        <a:xfrm>
                          <a:off x="0" y="0"/>
                          <a:ext cx="0" cy="617220"/>
                        </a:xfrm>
                        <a:prstGeom prst="line">
                          <a:avLst/>
                        </a:prstGeom>
                        <a:ln w="19050"/>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18990086" id="Straight Connector 6" o:spid="_x0000_s1026" style="position:absolute;z-index:251682816;visibility:visible;mso-wrap-style:square;mso-wrap-distance-left:9pt;mso-wrap-distance-top:0;mso-wrap-distance-right:9pt;mso-wrap-distance-bottom:0;mso-position-horizontal:absolute;mso-position-horizontal-relative:text;mso-position-vertical:absolute;mso-position-vertical-relative:text" from="40.2pt,129.25pt" to="40.2pt,177.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tiW2owEAAKQDAAAOAAAAZHJzL2Uyb0RvYy54bWysU8tu2zAQvBfoPxC815IMNE0Fyz4kaC9F&#10;GuTxAQy1tAjwhSVryX+fJeXIQVugaJALRS53ZmeWq81usoYdAKP2ruPNquYMnPS9dvuOPz58+3TJ&#10;WUzC9cJ4Bx0/QuS77ccPmzG0sPaDNz0gIxIX2zF0fEgptFUV5QBWxJUP4OhSebQi0RH3VY9iJHZr&#10;qnVdX1Sjxz6glxAjRa/nS74t/EqBTD+VipCY6ThpS2XFsj7ltdpuRLtHEQYtTzLEG1RYoR0VXaiu&#10;RRLsF+o/qKyW6KNXaSW9rbxSWkLxQG6a+jc394MIULxQc2JY2hTfj1beHK7cLVIbxhDbGG4xu5gU&#10;2vwlfWwqzTouzYIpMTkHJUUvmi/rdeljdcYFjOk7eMvypuNGu2xDtOLwIyaqRakvKTlsHBtpeL7W&#10;n2eis5SyS0cDc9odKKZ7Kt4UujIlcGWQHQS9r5ASXGrym1IB4yg7w5Q2ZgHW/wae8jMUygT9D3hB&#10;lMrepQVstfP4t+ppepGs5nyS/8p33j75/lgeqVzQKBSHp7HNs/b6XODnn2v7DAAA//8DAFBLAwQU&#10;AAYACAAAACEA1e+pYtwAAAAJAQAADwAAAGRycy9kb3ducmV2LnhtbEyPTU/DMAyG70j8h8hI3FjK&#10;oFCVuhMUIS5IEx3i7DWmqchH1WRd+fcELnC0/ej181abxRox8xQG7xAuVxkIdp1Xg+sR3nZPFwWI&#10;EMkpMt4xwhcH2NSnJxWVyh/dK89t7EUKcaEkBB3jWEoZOs2WwsqP7NLtw0+WYhqnXqqJjincGrnO&#10;shtpaXDpg6aRG83dZ3uwCPJFPjz7rfHvzaCt8bt2pscG8fxsub8DEXmJfzD86Cd1qJPT3h+cCsIg&#10;FNl1IhHWeZGDSMDvYo9wlee3IOtK/m9QfwMAAP//AwBQSwECLQAUAAYACAAAACEAtoM4kv4AAADh&#10;AQAAEwAAAAAAAAAAAAAAAAAAAAAAW0NvbnRlbnRfVHlwZXNdLnhtbFBLAQItABQABgAIAAAAIQA4&#10;/SH/1gAAAJQBAAALAAAAAAAAAAAAAAAAAC8BAABfcmVscy8ucmVsc1BLAQItABQABgAIAAAAIQAM&#10;tiW2owEAAKQDAAAOAAAAAAAAAAAAAAAAAC4CAABkcnMvZTJvRG9jLnhtbFBLAQItABQABgAIAAAA&#10;IQDV76li3AAAAAkBAAAPAAAAAAAAAAAAAAAAAP0DAABkcnMvZG93bnJldi54bWxQSwUGAAAAAAQA&#10;BADzAAAABgUAAAAA&#10;" strokecolor="#156082 [3204]" strokeweight="1.5pt">
                <v:stroke joinstyle="miter"/>
              </v:line>
            </w:pict>
          </mc:Fallback>
        </mc:AlternateContent>
      </w:r>
      <w:r w:rsidR="0074725F" w:rsidRPr="00BA3F1A">
        <w:rPr>
          <w:rFonts w:asciiTheme="minorHAnsi" w:hAnsiTheme="minorHAnsi"/>
          <w:b/>
          <w:bCs/>
          <w:i/>
          <w:iCs/>
          <w:noProof/>
          <w:color w:val="auto"/>
          <w:sz w:val="22"/>
          <w:szCs w:val="22"/>
        </w:rPr>
        <mc:AlternateContent>
          <mc:Choice Requires="wps">
            <w:drawing>
              <wp:anchor distT="0" distB="0" distL="114300" distR="114300" simplePos="0" relativeHeight="251663360" behindDoc="0" locked="0" layoutInCell="1" allowOverlap="1" wp14:anchorId="4218477A" wp14:editId="2B77FBC2">
                <wp:simplePos x="0" y="0"/>
                <wp:positionH relativeFrom="column">
                  <wp:posOffset>-441960</wp:posOffset>
                </wp:positionH>
                <wp:positionV relativeFrom="paragraph">
                  <wp:posOffset>1588135</wp:posOffset>
                </wp:positionV>
                <wp:extent cx="2781300" cy="1120140"/>
                <wp:effectExtent l="0" t="0" r="19050" b="22860"/>
                <wp:wrapSquare wrapText="bothSides"/>
                <wp:docPr id="286560426" name="Rectangle 42010892"/>
                <wp:cNvGraphicFramePr/>
                <a:graphic xmlns:a="http://schemas.openxmlformats.org/drawingml/2006/main">
                  <a:graphicData uri="http://schemas.microsoft.com/office/word/2010/wordprocessingShape">
                    <wps:wsp>
                      <wps:cNvSpPr/>
                      <wps:spPr>
                        <a:xfrm>
                          <a:off x="0" y="0"/>
                          <a:ext cx="2781300" cy="1120140"/>
                        </a:xfrm>
                        <a:prstGeom prst="rect">
                          <a:avLst/>
                        </a:prstGeom>
                        <a:noFill/>
                        <a:ln>
                          <a:prstDash val="dash"/>
                        </a:ln>
                      </wps:spPr>
                      <wps:style>
                        <a:lnRef idx="2">
                          <a:schemeClr val="accent1">
                            <a:shade val="15000"/>
                          </a:schemeClr>
                        </a:lnRef>
                        <a:fillRef idx="1">
                          <a:schemeClr val="accent1"/>
                        </a:fillRef>
                        <a:effectRef idx="0">
                          <a:schemeClr val="accent1"/>
                        </a:effectRef>
                        <a:fontRef idx="minor">
                          <a:schemeClr val="lt1"/>
                        </a:fontRef>
                      </wps:style>
                      <wps:bodyPr rtlCol="0" anchor="ctr"/>
                    </wps:wsp>
                  </a:graphicData>
                </a:graphic>
                <wp14:sizeRelH relativeFrom="margin">
                  <wp14:pctWidth>0</wp14:pctWidth>
                </wp14:sizeRelH>
                <wp14:sizeRelV relativeFrom="margin">
                  <wp14:pctHeight>0</wp14:pctHeight>
                </wp14:sizeRelV>
              </wp:anchor>
            </w:drawing>
          </mc:Choice>
          <mc:Fallback>
            <w:pict>
              <v:rect w14:anchorId="37A9ADD2" id="Rectangle 42010892" o:spid="_x0000_s1026" style="position:absolute;margin-left:-34.8pt;margin-top:125.05pt;width:219pt;height:88.2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tKXl2gEAAAUEAAAOAAAAZHJzL2Uyb0RvYy54bWysU8tu2zAQvBfoPxC815LcV2BYziFGeina&#10;oEk/gKGWFgG+sGQt+++7JBW5aIoeglwoirszOztcbq9P1rAjYNTe9bxbtZyBk37Q7tDznw+37644&#10;i0m4QRjvoOdniPx69/bNdgobWPvRmwGQEYmLmyn0fEwpbJomyhGsiCsfwFFQebQi0S8emgHFROzW&#10;NOu2/dRMHoeAXkKMdLqvQb4r/EqBTN+VipCY6TlpS2XFsj7mtdltxeaAIoxazjLEC1RYoR0VXaj2&#10;Ign2C/UzKqsl+uhVWklvG6+UllB6oG669q9u7kcRoPRC5sSw2BRfj1Z+O96HOyQbphA3kba5i5NC&#10;m7+kj52KWefFLDglJulw/fmqe9+Sp5JiXUfyPxQ7mws8YExfwFuWNz1Huo1ikjh+jYlKUupTSq7m&#10;/K02ptyIcfkgB/cijuwo6PoG2uX7IlQONxfBZZfOBjLIuB+gmB6yxFKtzBLcGKw0QkpwqauhUQxQ&#10;j7uPLTVT6RfEXIwIM7MidQv3TJDn9Dl3pZnzMxTKKC7g9n/CKnhBlMrepQVstfP4LwJDXc2Va/6T&#10;SdWa7NKjH853yDCZG19fhHBy9PQgZMICzlk0a6Xz+V3kYf7zv9BeXu/uNwAAAP//AwBQSwMEFAAG&#10;AAgAAAAhAA5yQFLiAAAACwEAAA8AAABkcnMvZG93bnJldi54bWxMj11LwzAUhu8F/0M4gndb+rGF&#10;WXs6ykARFMQqeJs1x7bYJLXJ2vrvF6/m5eF9eN/n5PtF92yi0XXWIMTrCBiZ2qrONAgf7w+rHTDn&#10;pVGyt4YQfsnBvri+ymWm7GzeaKp8w0KJcZlEaL0fMs5d3ZKWbm0HMiH7sqOWPpxjw9Uo51Cue55E&#10;keBadiYstHKgQ0v1d3XSCOnn85NX6etUlj8zxS/tQTzWFeLtzVLeA/O0+AsMf/pBHYrgdLQnoxzr&#10;EVbiTgQUIdlGMbBApGK3AXZE2CRiC7zI+f8fijMAAAD//wMAUEsBAi0AFAAGAAgAAAAhALaDOJL+&#10;AAAA4QEAABMAAAAAAAAAAAAAAAAAAAAAAFtDb250ZW50X1R5cGVzXS54bWxQSwECLQAUAAYACAAA&#10;ACEAOP0h/9YAAACUAQAACwAAAAAAAAAAAAAAAAAvAQAAX3JlbHMvLnJlbHNQSwECLQAUAAYACAAA&#10;ACEAjLSl5doBAAAFBAAADgAAAAAAAAAAAAAAAAAuAgAAZHJzL2Uyb0RvYy54bWxQSwECLQAUAAYA&#10;CAAAACEADnJAUuIAAAALAQAADwAAAAAAAAAAAAAAAAA0BAAAZHJzL2Rvd25yZXYueG1sUEsFBgAA&#10;AAAEAAQA8wAAAEMFAAAAAA==&#10;" filled="f" strokecolor="#030e13 [484]" strokeweight="1pt">
                <v:stroke dashstyle="dash"/>
                <w10:wrap type="square"/>
              </v:rect>
            </w:pict>
          </mc:Fallback>
        </mc:AlternateContent>
      </w:r>
      <w:r w:rsidR="002834E9" w:rsidRPr="00BA3F1A">
        <w:rPr>
          <w:rFonts w:asciiTheme="minorHAnsi" w:hAnsiTheme="minorHAnsi"/>
          <w:b/>
          <w:bCs/>
          <w:i/>
          <w:iCs/>
          <w:noProof/>
          <w:color w:val="auto"/>
          <w:sz w:val="22"/>
          <w:szCs w:val="22"/>
        </w:rPr>
        <mc:AlternateContent>
          <mc:Choice Requires="wps">
            <w:drawing>
              <wp:anchor distT="0" distB="0" distL="114300" distR="114300" simplePos="0" relativeHeight="251681792" behindDoc="0" locked="0" layoutInCell="1" allowOverlap="1" wp14:anchorId="589FBEF7" wp14:editId="3501FF38">
                <wp:simplePos x="0" y="0"/>
                <wp:positionH relativeFrom="column">
                  <wp:posOffset>510540</wp:posOffset>
                </wp:positionH>
                <wp:positionV relativeFrom="paragraph">
                  <wp:posOffset>2257425</wp:posOffset>
                </wp:positionV>
                <wp:extent cx="777240" cy="381000"/>
                <wp:effectExtent l="0" t="0" r="22860" b="19050"/>
                <wp:wrapNone/>
                <wp:docPr id="686187362" name="Rectangle 5"/>
                <wp:cNvGraphicFramePr/>
                <a:graphic xmlns:a="http://schemas.openxmlformats.org/drawingml/2006/main">
                  <a:graphicData uri="http://schemas.microsoft.com/office/word/2010/wordprocessingShape">
                    <wps:wsp>
                      <wps:cNvSpPr/>
                      <wps:spPr>
                        <a:xfrm>
                          <a:off x="0" y="0"/>
                          <a:ext cx="777240" cy="381000"/>
                        </a:xfrm>
                        <a:prstGeom prst="rect">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10F3CEC1" w14:textId="565903CE" w:rsidR="00983E4E" w:rsidRPr="0074725F" w:rsidRDefault="00983E4E" w:rsidP="0074725F">
                            <w:pPr>
                              <w:spacing w:after="0"/>
                              <w:jc w:val="center"/>
                              <w:rPr>
                                <w:sz w:val="12"/>
                                <w:szCs w:val="12"/>
                              </w:rPr>
                            </w:pPr>
                            <w:r w:rsidRPr="0074725F">
                              <w:rPr>
                                <w:sz w:val="12"/>
                                <w:szCs w:val="12"/>
                              </w:rPr>
                              <w:t>Accounting/Audit</w:t>
                            </w:r>
                          </w:p>
                          <w:p w14:paraId="36F19757" w14:textId="7B34FD22" w:rsidR="00983E4E" w:rsidRPr="0074725F" w:rsidRDefault="00983E4E" w:rsidP="0074725F">
                            <w:pPr>
                              <w:spacing w:after="0"/>
                              <w:jc w:val="center"/>
                              <w:rPr>
                                <w:sz w:val="12"/>
                                <w:szCs w:val="12"/>
                              </w:rPr>
                            </w:pPr>
                            <w:r w:rsidRPr="0074725F">
                              <w:rPr>
                                <w:sz w:val="12"/>
                                <w:szCs w:val="12"/>
                              </w:rPr>
                              <w:t>Donovan CPAs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89FBEF7" id="Rectangle 5" o:spid="_x0000_s1029" style="position:absolute;left:0;text-align:left;margin-left:40.2pt;margin-top:177.75pt;width:61.2pt;height:30pt;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5w/JZAIAACQFAAAOAAAAZHJzL2Uyb0RvYy54bWysVMFu2zAMvQ/YPwi6r7azdumCOkXQosOA&#10;og3WDj0rslQbkEWNUmJnXz9KdpyiLXYYdrFFkXyknh51cdm3hu0U+gZsyYuTnDNlJVSNfS75z8eb&#10;T+ec+SBsJQxYVfK98vxy+fHDRecWagY1mEohIxDrF50reR2CW2SZl7VqhT8Bpyw5NWArApn4nFUo&#10;OkJvTTbL8y9ZB1g5BKm8p93rwcmXCV9rJcO91l4FZkpOvYX0xfTdxG+2vBCLZxSubuTYhviHLlrR&#10;WCo6QV2LINgWmzdQbSMRPOhwIqHNQOtGqnQGOk2RvzrNQy2cSmchcrybaPL/D1be7R7cGomGzvmF&#10;p2U8Ra+xjX/qj/WJrP1EluoDk7Q5n89np0SpJNfn8yLPE5nZMdmhD98UtCwuSo50F4kisbv1gQpS&#10;6CGEjGP5tAp7o2IHxv5QmjUVFZyl7KQMdWWQ7QTdqZBS2VAMrlpUatguzo79TBmpZAKMyLoxZsIe&#10;AaLq3mIPvY7xMVUlYU3J+d8aG5KnjFQZbJiS28YCvgdg6FRj5SH+QNJATWQp9JueuCH+Y2Tc2UC1&#10;XyNDGITunbxpiP1b4cNaICmbLoymNdzTRxvoSg7jirMa8Pd7+zGeBEdezjqalJL7X1uBijPz3ZIU&#10;vxanUQchGadn8xkZ+NKzeemx2/YK6OIKehecTMsYH8xhqRHaJxrqVaxKLmEl1S65DHgwrsIwwfQs&#10;SLVapTAaJyfCrX1wMoJHnqO6HvsngW6UYCDt3sFhqsTilRKH2JhpYbUNoJsk0yOv4w3QKCYpjc9G&#10;nPWXdoo6Pm7LPwAAAP//AwBQSwMEFAAGAAgAAAAhAHmixe7eAAAACgEAAA8AAABkcnMvZG93bnJl&#10;di54bWxMj8FOwzAMhu9IvENkJG4sWbeiUupOE4LDbmxMO2dN1lYkTtVkW+HpMSc42v70+/ur1eSd&#10;uNgx9oEQ5jMFwlITTE8twv7j7aEAEZMmo10gi/BlI6zq25tKlyZcaWsvu9QKDqFYaoQupaGUMjad&#10;9TrOwmCJb6cwep14HFtpRn3lcO9kptSj9Lon/tDpwb50tvncnT3C9+Yk1Xt8LfbrzVO+6LfucNAO&#10;8f5uWj+DSHZKfzD86rM61Ox0DGcyUTiEQi2ZRFjkeQ6CgUxl3OWIsJzzRtaV/F+h/gEAAP//AwBQ&#10;SwECLQAUAAYACAAAACEAtoM4kv4AAADhAQAAEwAAAAAAAAAAAAAAAAAAAAAAW0NvbnRlbnRfVHlw&#10;ZXNdLnhtbFBLAQItABQABgAIAAAAIQA4/SH/1gAAAJQBAAALAAAAAAAAAAAAAAAAAC8BAABfcmVs&#10;cy8ucmVsc1BLAQItABQABgAIAAAAIQDG5w/JZAIAACQFAAAOAAAAAAAAAAAAAAAAAC4CAABkcnMv&#10;ZTJvRG9jLnhtbFBLAQItABQABgAIAAAAIQB5osXu3gAAAAoBAAAPAAAAAAAAAAAAAAAAAL4EAABk&#10;cnMvZG93bnJldi54bWxQSwUGAAAAAAQABADzAAAAyQUAAAAA&#10;" fillcolor="#156082 [3204]" strokecolor="#030e13 [484]" strokeweight="1pt">
                <v:textbox>
                  <w:txbxContent>
                    <w:p w14:paraId="10F3CEC1" w14:textId="565903CE" w:rsidR="00983E4E" w:rsidRPr="0074725F" w:rsidRDefault="00983E4E" w:rsidP="0074725F">
                      <w:pPr>
                        <w:spacing w:after="0"/>
                        <w:jc w:val="center"/>
                        <w:rPr>
                          <w:sz w:val="12"/>
                          <w:szCs w:val="12"/>
                        </w:rPr>
                      </w:pPr>
                      <w:r w:rsidRPr="0074725F">
                        <w:rPr>
                          <w:sz w:val="12"/>
                          <w:szCs w:val="12"/>
                        </w:rPr>
                        <w:t>Accounting/Audit</w:t>
                      </w:r>
                    </w:p>
                    <w:p w14:paraId="36F19757" w14:textId="7B34FD22" w:rsidR="00983E4E" w:rsidRPr="0074725F" w:rsidRDefault="00983E4E" w:rsidP="0074725F">
                      <w:pPr>
                        <w:spacing w:after="0"/>
                        <w:jc w:val="center"/>
                        <w:rPr>
                          <w:sz w:val="12"/>
                          <w:szCs w:val="12"/>
                        </w:rPr>
                      </w:pPr>
                      <w:r w:rsidRPr="0074725F">
                        <w:rPr>
                          <w:sz w:val="12"/>
                          <w:szCs w:val="12"/>
                        </w:rPr>
                        <w:t>Donovan CPAs</w:t>
                      </w:r>
                    </w:p>
                  </w:txbxContent>
                </v:textbox>
              </v:rect>
            </w:pict>
          </mc:Fallback>
        </mc:AlternateContent>
      </w:r>
      <w:r w:rsidR="004A6B3F" w:rsidRPr="00BA3F1A">
        <w:rPr>
          <w:rFonts w:asciiTheme="minorHAnsi" w:hAnsiTheme="minorHAnsi"/>
          <w:b/>
          <w:bCs/>
          <w:i/>
          <w:iCs/>
          <w:noProof/>
          <w:color w:val="auto"/>
          <w:sz w:val="22"/>
          <w:szCs w:val="22"/>
        </w:rPr>
        <w:drawing>
          <wp:anchor distT="0" distB="0" distL="114300" distR="114300" simplePos="0" relativeHeight="251662336" behindDoc="0" locked="0" layoutInCell="1" allowOverlap="1" wp14:anchorId="5FFEC172" wp14:editId="28A8D499">
            <wp:simplePos x="0" y="0"/>
            <wp:positionH relativeFrom="column">
              <wp:posOffset>-336884</wp:posOffset>
            </wp:positionH>
            <wp:positionV relativeFrom="paragraph">
              <wp:posOffset>473877</wp:posOffset>
            </wp:positionV>
            <wp:extent cx="6207125" cy="2338705"/>
            <wp:effectExtent l="0" t="0" r="22225" b="0"/>
            <wp:wrapSquare wrapText="bothSides"/>
            <wp:docPr id="248781908" name="Content Placeholder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2" r:lo="rId23" r:qs="rId24" r:cs="rId25"/>
              </a:graphicData>
            </a:graphic>
          </wp:anchor>
        </w:drawing>
      </w:r>
      <w:r w:rsidR="0060078C" w:rsidRPr="00BA3F1A">
        <w:rPr>
          <w:rFonts w:asciiTheme="minorHAnsi" w:hAnsiTheme="minorHAnsi"/>
          <w:b/>
          <w:bCs/>
          <w:i/>
          <w:iCs/>
          <w:color w:val="auto"/>
          <w:sz w:val="22"/>
          <w:szCs w:val="22"/>
        </w:rPr>
        <w:t xml:space="preserve">The </w:t>
      </w:r>
      <w:r w:rsidR="000D21F3" w:rsidRPr="00BA3F1A">
        <w:rPr>
          <w:rFonts w:asciiTheme="minorHAnsi" w:hAnsiTheme="minorHAnsi"/>
          <w:b/>
          <w:bCs/>
          <w:i/>
          <w:iCs/>
          <w:color w:val="auto"/>
          <w:sz w:val="22"/>
          <w:szCs w:val="22"/>
        </w:rPr>
        <w:t>MCCOY</w:t>
      </w:r>
      <w:r w:rsidR="0060078C" w:rsidRPr="00BA3F1A">
        <w:rPr>
          <w:rFonts w:asciiTheme="minorHAnsi" w:hAnsiTheme="minorHAnsi"/>
          <w:b/>
          <w:bCs/>
          <w:i/>
          <w:iCs/>
          <w:color w:val="auto"/>
          <w:sz w:val="22"/>
          <w:szCs w:val="22"/>
        </w:rPr>
        <w:t xml:space="preserve"> Team</w:t>
      </w:r>
    </w:p>
    <w:p w14:paraId="04C48D8F" w14:textId="77777777" w:rsidR="002210F7" w:rsidRDefault="002210F7" w:rsidP="0053774C">
      <w:pPr>
        <w:spacing w:after="0"/>
        <w:rPr>
          <w:rFonts w:eastAsia="Times New Roman" w:cs="Times New Roman"/>
          <w:b/>
          <w:bCs/>
          <w:kern w:val="0"/>
          <w14:ligatures w14:val="none"/>
        </w:rPr>
      </w:pPr>
    </w:p>
    <w:p w14:paraId="58F94751" w14:textId="77777777" w:rsidR="008E0FD9" w:rsidRPr="00DA0502" w:rsidRDefault="008E0FD9" w:rsidP="008E0FD9">
      <w:pPr>
        <w:spacing w:after="0"/>
        <w:rPr>
          <w:rFonts w:eastAsia="Times New Roman" w:cs="Times New Roman"/>
          <w:kern w:val="0"/>
          <w:sz w:val="22"/>
          <w:szCs w:val="22"/>
          <w14:ligatures w14:val="none"/>
        </w:rPr>
      </w:pPr>
      <w:r w:rsidRPr="00DA0502">
        <w:rPr>
          <w:rFonts w:eastAsia="Times New Roman" w:cs="Times New Roman"/>
          <w:kern w:val="0"/>
          <w:sz w:val="22"/>
          <w:szCs w:val="22"/>
          <w14:ligatures w14:val="none"/>
        </w:rPr>
        <w:t>The Marion County Commission on Youth (MCCOY) is led by a skilled and deeply committed team whose collective expertise spans education, policy, communications, and nonprofit leadership. Together, they drive the organization’s mission to champion youth success through collaboration, advocacy, and capacity building.</w:t>
      </w:r>
    </w:p>
    <w:p w14:paraId="5CC145F6" w14:textId="77777777" w:rsidR="008E0FD9" w:rsidRPr="00DA0502" w:rsidRDefault="008E0FD9" w:rsidP="008E0FD9">
      <w:pPr>
        <w:spacing w:after="0"/>
        <w:rPr>
          <w:rFonts w:eastAsia="Times New Roman" w:cs="Times New Roman"/>
          <w:kern w:val="0"/>
          <w:sz w:val="22"/>
          <w:szCs w:val="22"/>
          <w14:ligatures w14:val="none"/>
        </w:rPr>
      </w:pPr>
    </w:p>
    <w:p w14:paraId="7DF7C962" w14:textId="42DA5DF9" w:rsidR="008E0FD9" w:rsidRPr="00DA0502" w:rsidRDefault="008E0FD9" w:rsidP="008E0FD9">
      <w:pPr>
        <w:spacing w:after="0"/>
        <w:rPr>
          <w:rFonts w:eastAsia="Times New Roman" w:cs="Times New Roman"/>
          <w:kern w:val="0"/>
          <w:sz w:val="22"/>
          <w:szCs w:val="22"/>
          <w14:ligatures w14:val="none"/>
        </w:rPr>
      </w:pPr>
      <w:r w:rsidRPr="00DA0502">
        <w:rPr>
          <w:rFonts w:eastAsia="Times New Roman" w:cs="Times New Roman"/>
          <w:b/>
          <w:bCs/>
          <w:kern w:val="0"/>
          <w:sz w:val="22"/>
          <w:szCs w:val="22"/>
          <w14:ligatures w14:val="none"/>
        </w:rPr>
        <w:t xml:space="preserve">Elizabeth (Liz) </w:t>
      </w:r>
      <w:r w:rsidRPr="00190A70">
        <w:rPr>
          <w:rFonts w:eastAsia="Times New Roman" w:cs="Times New Roman"/>
          <w:b/>
          <w:bCs/>
          <w:kern w:val="0"/>
          <w:sz w:val="22"/>
          <w:szCs w:val="22"/>
          <w14:ligatures w14:val="none"/>
        </w:rPr>
        <w:t>Coit</w:t>
      </w:r>
      <w:r w:rsidRPr="00DA0502">
        <w:rPr>
          <w:rFonts w:eastAsia="Times New Roman" w:cs="Times New Roman"/>
          <w:kern w:val="0"/>
          <w:sz w:val="22"/>
          <w:szCs w:val="22"/>
          <w14:ligatures w14:val="none"/>
        </w:rPr>
        <w:t xml:space="preserve"> (she/her) serves as MCCOY’s </w:t>
      </w:r>
      <w:r w:rsidRPr="00190A70">
        <w:rPr>
          <w:rFonts w:eastAsia="Times New Roman" w:cs="Times New Roman"/>
          <w:b/>
          <w:bCs/>
          <w:kern w:val="0"/>
          <w:sz w:val="22"/>
          <w:szCs w:val="22"/>
          <w14:ligatures w14:val="none"/>
        </w:rPr>
        <w:t>President</w:t>
      </w:r>
      <w:r w:rsidRPr="00DA0502">
        <w:rPr>
          <w:rFonts w:eastAsia="Times New Roman" w:cs="Times New Roman"/>
          <w:kern w:val="0"/>
          <w:sz w:val="22"/>
          <w:szCs w:val="22"/>
          <w14:ligatures w14:val="none"/>
        </w:rPr>
        <w:t>, overseeing strategic direction, organizational planning, and innovation. A results-oriented leader, Liz brings extensive academic and professional credentials, including an undergraduate degree from Occidental College, an MBA from Harvard Business School, and nonprofit leadership certificates from both Harvard University and the IU School of Philanthropy. Her leadership ensures that MCCOY’s programs achieve measurable outcomes aligned with the organization’s mission and goals.</w:t>
      </w:r>
    </w:p>
    <w:p w14:paraId="5B4635B0" w14:textId="3A6057D6" w:rsidR="008E0FD9" w:rsidRPr="00DA0502" w:rsidRDefault="008E0FD9" w:rsidP="008E0FD9">
      <w:pPr>
        <w:spacing w:after="0"/>
        <w:rPr>
          <w:rFonts w:eastAsia="Times New Roman" w:cs="Times New Roman"/>
          <w:kern w:val="0"/>
          <w:sz w:val="22"/>
          <w:szCs w:val="22"/>
          <w14:ligatures w14:val="none"/>
        </w:rPr>
      </w:pPr>
      <w:r w:rsidRPr="00DA0502">
        <w:rPr>
          <w:rFonts w:eastAsia="Times New Roman" w:cs="Times New Roman"/>
          <w:b/>
          <w:bCs/>
          <w:kern w:val="0"/>
          <w:sz w:val="22"/>
          <w:szCs w:val="22"/>
          <w14:ligatures w14:val="none"/>
        </w:rPr>
        <w:t>Ciera Banks (she/her), Assistant Program Manager</w:t>
      </w:r>
      <w:r w:rsidRPr="00DA0502">
        <w:rPr>
          <w:rFonts w:eastAsia="Times New Roman" w:cs="Times New Roman"/>
          <w:kern w:val="0"/>
          <w:sz w:val="22"/>
          <w:szCs w:val="22"/>
          <w14:ligatures w14:val="none"/>
        </w:rPr>
        <w:t xml:space="preserve">, provides operational and communications support across MCCOY’s training and development programs. A graduate of Eastern Michigan </w:t>
      </w:r>
      <w:r w:rsidRPr="00DA0502">
        <w:rPr>
          <w:rFonts w:eastAsia="Times New Roman" w:cs="Times New Roman"/>
          <w:kern w:val="0"/>
          <w:sz w:val="22"/>
          <w:szCs w:val="22"/>
          <w14:ligatures w14:val="none"/>
        </w:rPr>
        <w:lastRenderedPageBreak/>
        <w:t>University with a bachelor’s degree in communication, Ciera ensures effective coordination and delivery of program logistics.</w:t>
      </w:r>
    </w:p>
    <w:p w14:paraId="6A0A2D8D" w14:textId="6C2E8ACC" w:rsidR="00DA0502" w:rsidRPr="00DA0502" w:rsidRDefault="00DA0502" w:rsidP="00DA0502">
      <w:pPr>
        <w:spacing w:after="0"/>
        <w:rPr>
          <w:rFonts w:eastAsia="Times New Roman" w:cs="Times New Roman"/>
          <w:kern w:val="0"/>
          <w:sz w:val="22"/>
          <w:szCs w:val="22"/>
          <w14:ligatures w14:val="none"/>
        </w:rPr>
      </w:pPr>
      <w:r w:rsidRPr="00DA0502">
        <w:rPr>
          <w:rFonts w:eastAsia="Times New Roman" w:cs="Times New Roman"/>
          <w:b/>
          <w:bCs/>
          <w:kern w:val="0"/>
          <w:sz w:val="22"/>
          <w:szCs w:val="22"/>
          <w14:ligatures w14:val="none"/>
        </w:rPr>
        <w:t>DJ Cleveland (they/she), Director of Marketing and Communication</w:t>
      </w:r>
      <w:r w:rsidRPr="00DA0502">
        <w:rPr>
          <w:rFonts w:eastAsia="Times New Roman" w:cs="Times New Roman"/>
          <w:kern w:val="0"/>
          <w:sz w:val="22"/>
          <w:szCs w:val="22"/>
          <w14:ligatures w14:val="none"/>
        </w:rPr>
        <w:t xml:space="preserve">, leads MCCOY’s strategic communications, public relations, and social media initiatives. DJ holds a B.A. in Telecommunications Design and Production from Indiana University and an M.A. in Public Relations from Ball State </w:t>
      </w:r>
      <w:r w:rsidR="00637F2E" w:rsidRPr="00DA0502">
        <w:rPr>
          <w:rFonts w:eastAsia="Times New Roman" w:cs="Times New Roman"/>
          <w:kern w:val="0"/>
          <w:sz w:val="22"/>
          <w:szCs w:val="22"/>
          <w14:ligatures w14:val="none"/>
        </w:rPr>
        <w:t>University and</w:t>
      </w:r>
      <w:r w:rsidRPr="00DA0502">
        <w:rPr>
          <w:rFonts w:eastAsia="Times New Roman" w:cs="Times New Roman"/>
          <w:kern w:val="0"/>
          <w:sz w:val="22"/>
          <w:szCs w:val="22"/>
          <w14:ligatures w14:val="none"/>
        </w:rPr>
        <w:t xml:space="preserve"> applies both creativity and strategy to amplify MCCOY’s message and impact.</w:t>
      </w:r>
    </w:p>
    <w:p w14:paraId="0E5DB0BE" w14:textId="76B78429" w:rsidR="008E0FD9" w:rsidRPr="00DA0502" w:rsidRDefault="008E0FD9" w:rsidP="008E0FD9">
      <w:pPr>
        <w:spacing w:after="0"/>
        <w:rPr>
          <w:rFonts w:eastAsia="Times New Roman" w:cs="Times New Roman"/>
          <w:kern w:val="0"/>
          <w:sz w:val="22"/>
          <w:szCs w:val="22"/>
          <w14:ligatures w14:val="none"/>
        </w:rPr>
      </w:pPr>
      <w:r w:rsidRPr="00DA0502">
        <w:rPr>
          <w:rFonts w:eastAsia="Times New Roman" w:cs="Times New Roman"/>
          <w:b/>
          <w:bCs/>
          <w:kern w:val="0"/>
          <w:sz w:val="22"/>
          <w:szCs w:val="22"/>
          <w14:ligatures w14:val="none"/>
        </w:rPr>
        <w:t>LaMarr Davis II (he/him), Program Director</w:t>
      </w:r>
      <w:r w:rsidRPr="00DA0502">
        <w:rPr>
          <w:rFonts w:eastAsia="Times New Roman" w:cs="Times New Roman"/>
          <w:kern w:val="0"/>
          <w:sz w:val="22"/>
          <w:szCs w:val="22"/>
          <w14:ligatures w14:val="none"/>
        </w:rPr>
        <w:t xml:space="preserve">, oversees MCCOY’s </w:t>
      </w:r>
      <w:r w:rsidRPr="00190A70">
        <w:rPr>
          <w:rFonts w:eastAsia="Times New Roman" w:cs="Times New Roman"/>
          <w:i/>
          <w:iCs/>
          <w:kern w:val="0"/>
          <w:sz w:val="22"/>
          <w:szCs w:val="22"/>
          <w14:ligatures w14:val="none"/>
        </w:rPr>
        <w:t xml:space="preserve">Mayor’s Youth Leadership Council </w:t>
      </w:r>
      <w:r w:rsidRPr="00DA0502">
        <w:rPr>
          <w:rFonts w:eastAsia="Times New Roman" w:cs="Times New Roman"/>
          <w:kern w:val="0"/>
          <w:sz w:val="22"/>
          <w:szCs w:val="22"/>
          <w14:ligatures w14:val="none"/>
        </w:rPr>
        <w:t xml:space="preserve">and provides strategic guidance for the </w:t>
      </w:r>
      <w:r w:rsidRPr="00190A70">
        <w:rPr>
          <w:rFonts w:eastAsia="Times New Roman" w:cs="Times New Roman"/>
          <w:i/>
          <w:iCs/>
          <w:kern w:val="0"/>
          <w:sz w:val="22"/>
          <w:szCs w:val="22"/>
          <w14:ligatures w14:val="none"/>
        </w:rPr>
        <w:t>Juvenile Advisory Council</w:t>
      </w:r>
      <w:r w:rsidRPr="00DA0502">
        <w:rPr>
          <w:rFonts w:eastAsia="Times New Roman" w:cs="Times New Roman"/>
          <w:kern w:val="0"/>
          <w:sz w:val="22"/>
          <w:szCs w:val="22"/>
          <w14:ligatures w14:val="none"/>
        </w:rPr>
        <w:t>. His leadership strengthens youth voice and engagement in civic initiatives across Marion County.</w:t>
      </w:r>
    </w:p>
    <w:p w14:paraId="7A5E0816" w14:textId="12DC5786" w:rsidR="00DA0502" w:rsidRPr="00DA0502" w:rsidRDefault="00DA0502" w:rsidP="00DA0502">
      <w:pPr>
        <w:spacing w:after="0"/>
        <w:rPr>
          <w:rFonts w:eastAsia="Times New Roman" w:cs="Times New Roman"/>
          <w:kern w:val="0"/>
          <w:sz w:val="22"/>
          <w:szCs w:val="22"/>
          <w14:ligatures w14:val="none"/>
        </w:rPr>
      </w:pPr>
      <w:r w:rsidRPr="00DA0502">
        <w:rPr>
          <w:rFonts w:eastAsia="Times New Roman" w:cs="Times New Roman"/>
          <w:b/>
          <w:bCs/>
          <w:kern w:val="0"/>
          <w:sz w:val="22"/>
          <w:szCs w:val="22"/>
          <w14:ligatures w14:val="none"/>
        </w:rPr>
        <w:t>Fletcher Eliot (they/he), Director of Training and Development</w:t>
      </w:r>
      <w:r w:rsidRPr="00DA0502">
        <w:rPr>
          <w:rFonts w:eastAsia="Times New Roman" w:cs="Times New Roman"/>
          <w:kern w:val="0"/>
          <w:sz w:val="22"/>
          <w:szCs w:val="22"/>
          <w14:ligatures w14:val="none"/>
        </w:rPr>
        <w:t xml:space="preserve">, is an experienced educator, facilitator, and youth development specialist with more than a decade of experience. Fletcher leads several of MCCOY’s signature programs—including </w:t>
      </w:r>
      <w:r w:rsidRPr="00DA0502">
        <w:rPr>
          <w:rFonts w:eastAsia="Times New Roman" w:cs="Times New Roman"/>
          <w:i/>
          <w:iCs/>
          <w:kern w:val="0"/>
          <w:sz w:val="22"/>
          <w:szCs w:val="22"/>
          <w14:ligatures w14:val="none"/>
        </w:rPr>
        <w:t>The Resilience Project</w:t>
      </w:r>
      <w:r w:rsidRPr="00DA0502">
        <w:rPr>
          <w:rFonts w:eastAsia="Times New Roman" w:cs="Times New Roman"/>
          <w:kern w:val="0"/>
          <w:sz w:val="22"/>
          <w:szCs w:val="22"/>
          <w14:ligatures w14:val="none"/>
        </w:rPr>
        <w:t xml:space="preserve"> and </w:t>
      </w:r>
      <w:r w:rsidRPr="00DA0502">
        <w:rPr>
          <w:rFonts w:eastAsia="Times New Roman" w:cs="Times New Roman"/>
          <w:i/>
          <w:iCs/>
          <w:kern w:val="0"/>
          <w:sz w:val="22"/>
          <w:szCs w:val="22"/>
          <w14:ligatures w14:val="none"/>
        </w:rPr>
        <w:t>To Rise Above Poverty</w:t>
      </w:r>
      <w:r w:rsidRPr="00DA0502">
        <w:rPr>
          <w:rFonts w:eastAsia="Times New Roman" w:cs="Times New Roman"/>
          <w:kern w:val="0"/>
          <w:sz w:val="22"/>
          <w:szCs w:val="22"/>
          <w14:ligatures w14:val="none"/>
        </w:rPr>
        <w:t xml:space="preserve">—where they design curriculum, deliver training, and mentor participants. They hold a </w:t>
      </w:r>
      <w:r w:rsidR="00897002">
        <w:rPr>
          <w:rFonts w:eastAsia="Times New Roman" w:cs="Times New Roman"/>
          <w:kern w:val="0"/>
          <w:sz w:val="22"/>
          <w:szCs w:val="22"/>
          <w14:ligatures w14:val="none"/>
        </w:rPr>
        <w:t xml:space="preserve">bachelor’s degree from Indiana University and a </w:t>
      </w:r>
      <w:r w:rsidRPr="00DA0502">
        <w:rPr>
          <w:rFonts w:eastAsia="Times New Roman" w:cs="Times New Roman"/>
          <w:kern w:val="0"/>
          <w:sz w:val="22"/>
          <w:szCs w:val="22"/>
          <w14:ligatures w14:val="none"/>
        </w:rPr>
        <w:t>master’s degree in education from IUPUI.</w:t>
      </w:r>
    </w:p>
    <w:p w14:paraId="17CCBF33" w14:textId="77777777" w:rsidR="00DA0502" w:rsidRPr="00DA0502" w:rsidRDefault="00DA0502" w:rsidP="00DA0502">
      <w:pPr>
        <w:spacing w:after="0"/>
        <w:rPr>
          <w:rFonts w:eastAsia="Times New Roman" w:cs="Times New Roman"/>
          <w:kern w:val="0"/>
          <w:sz w:val="22"/>
          <w:szCs w:val="22"/>
          <w14:ligatures w14:val="none"/>
        </w:rPr>
      </w:pPr>
      <w:r w:rsidRPr="00DA0502">
        <w:rPr>
          <w:rFonts w:eastAsia="Times New Roman" w:cs="Times New Roman"/>
          <w:b/>
          <w:bCs/>
          <w:kern w:val="0"/>
          <w:sz w:val="22"/>
          <w:szCs w:val="22"/>
          <w14:ligatures w14:val="none"/>
        </w:rPr>
        <w:t>Lauren George (she/her), Assistant Advocacy Manager</w:t>
      </w:r>
      <w:r w:rsidRPr="00DA0502">
        <w:rPr>
          <w:rFonts w:eastAsia="Times New Roman" w:cs="Times New Roman"/>
          <w:kern w:val="0"/>
          <w:sz w:val="22"/>
          <w:szCs w:val="22"/>
          <w14:ligatures w14:val="none"/>
        </w:rPr>
        <w:t>, supports the advancement of MCCOY’s public policy initiatives, deepening the organization’s engagement and influence. Lauren holds a Master of Education in Early Childhood Education from Ball State University and a Bachelor of Science in Early Childhood Education from Purdue University.</w:t>
      </w:r>
    </w:p>
    <w:p w14:paraId="18B0D065" w14:textId="77777777" w:rsidR="00DA0502" w:rsidRPr="00DA0502" w:rsidRDefault="00DA0502" w:rsidP="00DA0502">
      <w:pPr>
        <w:spacing w:after="0"/>
        <w:rPr>
          <w:rFonts w:eastAsia="Times New Roman" w:cs="Times New Roman"/>
          <w:kern w:val="0"/>
          <w:sz w:val="22"/>
          <w:szCs w:val="22"/>
          <w14:ligatures w14:val="none"/>
        </w:rPr>
      </w:pPr>
      <w:r w:rsidRPr="00DA0502">
        <w:rPr>
          <w:rFonts w:eastAsia="Times New Roman" w:cs="Times New Roman"/>
          <w:b/>
          <w:bCs/>
          <w:kern w:val="0"/>
          <w:sz w:val="22"/>
          <w:szCs w:val="22"/>
          <w14:ligatures w14:val="none"/>
        </w:rPr>
        <w:t>Sarah Kumfer (she/her), Director of Advocacy and Public Policy</w:t>
      </w:r>
      <w:r w:rsidRPr="00DA0502">
        <w:rPr>
          <w:rFonts w:eastAsia="Times New Roman" w:cs="Times New Roman"/>
          <w:kern w:val="0"/>
          <w:sz w:val="22"/>
          <w:szCs w:val="22"/>
          <w14:ligatures w14:val="none"/>
        </w:rPr>
        <w:t>, guides MCCOY’s advocacy agenda and government relations. Since joining MCCOY in 2019, she has leveraged her experience in Washington, D.C.—including roles with U.S. Senator Joe Donnelly and the Meridian International Center—to strengthen local and state advocacy for youth. Sarah earned her master’s degree in Global Advocacy from The George Washington University and her bachelor’s degree in political science and Spanish from Indiana University. She is fluent in Spanish.</w:t>
      </w:r>
    </w:p>
    <w:p w14:paraId="7FD01387" w14:textId="77777777" w:rsidR="00DA0502" w:rsidRPr="00DA0502" w:rsidRDefault="00DA0502" w:rsidP="00DA0502">
      <w:pPr>
        <w:spacing w:after="0"/>
        <w:rPr>
          <w:rFonts w:eastAsia="Times New Roman" w:cs="Times New Roman"/>
          <w:kern w:val="0"/>
          <w:sz w:val="22"/>
          <w:szCs w:val="22"/>
          <w14:ligatures w14:val="none"/>
        </w:rPr>
      </w:pPr>
      <w:r w:rsidRPr="00DA0502">
        <w:rPr>
          <w:rFonts w:eastAsia="Times New Roman" w:cs="Times New Roman"/>
          <w:b/>
          <w:bCs/>
          <w:kern w:val="0"/>
          <w:sz w:val="22"/>
          <w:szCs w:val="22"/>
          <w14:ligatures w14:val="none"/>
        </w:rPr>
        <w:t>Amanda McGhee (she/her), Executive Assistant,</w:t>
      </w:r>
      <w:r w:rsidRPr="00DA0502">
        <w:rPr>
          <w:rFonts w:eastAsia="Times New Roman" w:cs="Times New Roman"/>
          <w:kern w:val="0"/>
          <w:sz w:val="22"/>
          <w:szCs w:val="22"/>
          <w14:ligatures w14:val="none"/>
        </w:rPr>
        <w:t xml:space="preserve"> manages MCCOY’s administrative and operational functions with precision and efficiency. A graduate of Indiana University, Amanda ensures seamless coordination across the organization and provides vital support to all programmatic and executive efforts.</w:t>
      </w:r>
    </w:p>
    <w:p w14:paraId="58FAE99B" w14:textId="77777777" w:rsidR="008E0FD9" w:rsidRPr="00DA0502" w:rsidRDefault="008E0FD9" w:rsidP="008E0FD9">
      <w:pPr>
        <w:spacing w:after="0"/>
        <w:rPr>
          <w:rFonts w:eastAsia="Times New Roman" w:cs="Times New Roman"/>
          <w:kern w:val="0"/>
          <w:sz w:val="22"/>
          <w:szCs w:val="22"/>
          <w14:ligatures w14:val="none"/>
        </w:rPr>
      </w:pPr>
    </w:p>
    <w:p w14:paraId="3B521A54" w14:textId="44750522" w:rsidR="008E0FD9" w:rsidRPr="00DA0502" w:rsidRDefault="008E0FD9" w:rsidP="008E0FD9">
      <w:pPr>
        <w:spacing w:after="0"/>
        <w:rPr>
          <w:rFonts w:eastAsia="Times New Roman" w:cs="Times New Roman"/>
          <w:kern w:val="0"/>
          <w:sz w:val="22"/>
          <w:szCs w:val="22"/>
          <w14:ligatures w14:val="none"/>
        </w:rPr>
      </w:pPr>
      <w:r w:rsidRPr="00DA0502">
        <w:rPr>
          <w:rFonts w:eastAsia="Times New Roman" w:cs="Times New Roman"/>
          <w:kern w:val="0"/>
          <w:sz w:val="22"/>
          <w:szCs w:val="22"/>
          <w14:ligatures w14:val="none"/>
        </w:rPr>
        <w:t xml:space="preserve">MCCOY supplements its in-house expertise with strategic professional partners. Human resources functions are managed through WorkSmart, a Professional Employment Organization; financial reporting and bookkeeping are </w:t>
      </w:r>
      <w:r w:rsidR="009D266C" w:rsidRPr="00DA0502">
        <w:rPr>
          <w:rFonts w:eastAsia="Times New Roman" w:cs="Times New Roman"/>
          <w:kern w:val="0"/>
          <w:sz w:val="22"/>
          <w:szCs w:val="22"/>
          <w14:ligatures w14:val="none"/>
        </w:rPr>
        <w:t>managed</w:t>
      </w:r>
      <w:r w:rsidRPr="00DA0502">
        <w:rPr>
          <w:rFonts w:eastAsia="Times New Roman" w:cs="Times New Roman"/>
          <w:kern w:val="0"/>
          <w:sz w:val="22"/>
          <w:szCs w:val="22"/>
          <w14:ligatures w14:val="none"/>
        </w:rPr>
        <w:t xml:space="preserve"> by Foster Results; </w:t>
      </w:r>
      <w:r w:rsidR="00806BEC">
        <w:rPr>
          <w:rFonts w:eastAsia="Times New Roman" w:cs="Times New Roman"/>
          <w:kern w:val="0"/>
          <w:sz w:val="22"/>
          <w:szCs w:val="22"/>
          <w14:ligatures w14:val="none"/>
        </w:rPr>
        <w:t>tax reporting and audit</w:t>
      </w:r>
      <w:r w:rsidR="00E51AAA">
        <w:rPr>
          <w:rFonts w:eastAsia="Times New Roman" w:cs="Times New Roman"/>
          <w:kern w:val="0"/>
          <w:sz w:val="22"/>
          <w:szCs w:val="22"/>
          <w14:ligatures w14:val="none"/>
        </w:rPr>
        <w:t xml:space="preserve"> are contracted to Donovan CPAs; </w:t>
      </w:r>
      <w:r w:rsidRPr="00DA0502">
        <w:rPr>
          <w:rFonts w:eastAsia="Times New Roman" w:cs="Times New Roman"/>
          <w:kern w:val="0"/>
          <w:sz w:val="22"/>
          <w:szCs w:val="22"/>
          <w14:ligatures w14:val="none"/>
        </w:rPr>
        <w:t>and professional grant writing services are provided by Toby Stark, who collaborates closely with the President on annual grant submissions.</w:t>
      </w:r>
    </w:p>
    <w:p w14:paraId="44FD8F09" w14:textId="77777777" w:rsidR="008E0FD9" w:rsidRPr="00DA0502" w:rsidRDefault="008E0FD9" w:rsidP="008E0FD9">
      <w:pPr>
        <w:spacing w:after="0"/>
        <w:rPr>
          <w:rFonts w:eastAsia="Times New Roman" w:cs="Times New Roman"/>
          <w:kern w:val="0"/>
          <w:sz w:val="22"/>
          <w:szCs w:val="22"/>
          <w14:ligatures w14:val="none"/>
        </w:rPr>
      </w:pPr>
    </w:p>
    <w:p w14:paraId="1F1D643D" w14:textId="77777777" w:rsidR="00010021" w:rsidRDefault="008E0FD9" w:rsidP="00010021">
      <w:pPr>
        <w:spacing w:after="0"/>
        <w:rPr>
          <w:rFonts w:eastAsia="Times New Roman" w:cs="Times New Roman"/>
          <w:kern w:val="0"/>
          <w:sz w:val="22"/>
          <w:szCs w:val="22"/>
          <w14:ligatures w14:val="none"/>
        </w:rPr>
      </w:pPr>
      <w:r w:rsidRPr="00DA0502">
        <w:rPr>
          <w:rFonts w:eastAsia="Times New Roman" w:cs="Times New Roman"/>
          <w:kern w:val="0"/>
          <w:sz w:val="22"/>
          <w:szCs w:val="22"/>
          <w14:ligatures w14:val="none"/>
        </w:rPr>
        <w:t xml:space="preserve">MCCOY’s work is further strengthened by its Board of Directors, a diverse and experienced body of leaders representing education, healthcare, justice, corporate, and nonprofit sectors. The Board </w:t>
      </w:r>
      <w:r w:rsidRPr="00DA0502">
        <w:rPr>
          <w:rFonts w:eastAsia="Times New Roman" w:cs="Times New Roman"/>
          <w:kern w:val="0"/>
          <w:sz w:val="22"/>
          <w:szCs w:val="22"/>
          <w14:ligatures w14:val="none"/>
        </w:rPr>
        <w:lastRenderedPageBreak/>
        <w:t>provides governance, oversight, and community insight—ensuring MCCOY’s continued accountability and alignment with the needs of Marion County’s youth.</w:t>
      </w:r>
    </w:p>
    <w:p w14:paraId="6EEB469B" w14:textId="77777777" w:rsidR="00010021" w:rsidRDefault="00010021" w:rsidP="00010021">
      <w:pPr>
        <w:spacing w:after="0"/>
        <w:rPr>
          <w:rFonts w:eastAsia="Times New Roman" w:cs="Times New Roman"/>
          <w:kern w:val="0"/>
          <w:sz w:val="22"/>
          <w:szCs w:val="22"/>
          <w14:ligatures w14:val="none"/>
        </w:rPr>
      </w:pPr>
    </w:p>
    <w:p w14:paraId="09E2764D" w14:textId="77777777" w:rsidR="00010021" w:rsidRDefault="00233B91" w:rsidP="00010021">
      <w:pPr>
        <w:spacing w:after="0"/>
        <w:rPr>
          <w:rFonts w:eastAsia="Times New Roman" w:cs="Times New Roman"/>
          <w:kern w:val="0"/>
          <w:sz w:val="22"/>
          <w:szCs w:val="22"/>
          <w14:ligatures w14:val="none"/>
        </w:rPr>
      </w:pPr>
      <w:r w:rsidRPr="00DA0502">
        <w:rPr>
          <w:rFonts w:eastAsia="Times New Roman" w:cs="Times New Roman"/>
          <w:kern w:val="0"/>
          <w:sz w:val="22"/>
          <w:szCs w:val="22"/>
          <w14:ligatures w14:val="none"/>
        </w:rPr>
        <w:t xml:space="preserve">As MCCOY continues to grow and expand its impact, strategic consideration needs to be given to deepening organizational capacity—particularly by </w:t>
      </w:r>
      <w:r w:rsidRPr="00F42B41">
        <w:rPr>
          <w:rFonts w:eastAsia="Times New Roman" w:cs="Times New Roman"/>
          <w:kern w:val="0"/>
          <w:sz w:val="22"/>
          <w:szCs w:val="22"/>
          <w14:ligatures w14:val="none"/>
        </w:rPr>
        <w:t>adding depth to the marketing and communications team and securing a full-time development professional with extensive experience in grant writing and relationship cultivation.</w:t>
      </w:r>
      <w:r w:rsidR="0093782F" w:rsidRPr="00DA0502">
        <w:rPr>
          <w:rFonts w:eastAsia="Times New Roman" w:cs="Times New Roman"/>
          <w:kern w:val="0"/>
          <w:sz w:val="22"/>
          <w:szCs w:val="22"/>
          <w14:ligatures w14:val="none"/>
        </w:rPr>
        <w:t xml:space="preserve"> </w:t>
      </w:r>
      <w:r w:rsidR="004A212E">
        <w:rPr>
          <w:rFonts w:eastAsia="Times New Roman" w:cs="Times New Roman"/>
          <w:kern w:val="0"/>
          <w:sz w:val="22"/>
          <w:szCs w:val="22"/>
          <w14:ligatures w14:val="none"/>
        </w:rPr>
        <w:t>T</w:t>
      </w:r>
      <w:r w:rsidR="004A212E" w:rsidRPr="00DA0502">
        <w:rPr>
          <w:rFonts w:eastAsia="Times New Roman" w:cs="Times New Roman"/>
          <w:kern w:val="0"/>
          <w:sz w:val="22"/>
          <w:szCs w:val="22"/>
          <w14:ligatures w14:val="none"/>
        </w:rPr>
        <w:t>hese enhancements will ensure MCCOY’s continued ability to sustain, scale, and strengthen programs that serve the community.</w:t>
      </w:r>
    </w:p>
    <w:p w14:paraId="0900E6CD" w14:textId="77777777" w:rsidR="00010021" w:rsidRDefault="00010021" w:rsidP="00010021">
      <w:pPr>
        <w:spacing w:after="0"/>
        <w:rPr>
          <w:rFonts w:eastAsia="Times New Roman" w:cs="Times New Roman"/>
          <w:kern w:val="0"/>
          <w:sz w:val="22"/>
          <w:szCs w:val="22"/>
          <w14:ligatures w14:val="none"/>
        </w:rPr>
      </w:pPr>
    </w:p>
    <w:p w14:paraId="4DD8A21F" w14:textId="41B3315C" w:rsidR="008B5617" w:rsidRPr="008B5617" w:rsidRDefault="008B5617" w:rsidP="008B5617">
      <w:pPr>
        <w:rPr>
          <w:b/>
          <w:bCs/>
          <w:i/>
          <w:iCs/>
          <w:sz w:val="22"/>
          <w:szCs w:val="22"/>
        </w:rPr>
      </w:pPr>
      <w:r w:rsidRPr="008B5617">
        <w:rPr>
          <w:b/>
          <w:bCs/>
          <w:i/>
          <w:iCs/>
          <w:sz w:val="22"/>
          <w:szCs w:val="22"/>
        </w:rPr>
        <w:drawing>
          <wp:inline distT="0" distB="0" distL="0" distR="0" wp14:anchorId="32B110A7" wp14:editId="472FB24D">
            <wp:extent cx="5943600" cy="3962400"/>
            <wp:effectExtent l="0" t="0" r="0" b="0"/>
            <wp:docPr id="821260259" name="Picture 8" descr="A person in a garment blowing bubbl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1260259" name="Picture 8" descr="A person in a garment blowing bubbles&#10;&#10;AI-generated content may be incorrect."/>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943600" cy="3962400"/>
                    </a:xfrm>
                    <a:prstGeom prst="rect">
                      <a:avLst/>
                    </a:prstGeom>
                    <a:noFill/>
                    <a:ln>
                      <a:noFill/>
                    </a:ln>
                  </pic:spPr>
                </pic:pic>
              </a:graphicData>
            </a:graphic>
          </wp:inline>
        </w:drawing>
      </w:r>
    </w:p>
    <w:p w14:paraId="239BF696" w14:textId="77777777" w:rsidR="005D5D06" w:rsidRDefault="005D5D06">
      <w:pPr>
        <w:rPr>
          <w:b/>
          <w:bCs/>
          <w:i/>
          <w:iCs/>
          <w:sz w:val="22"/>
          <w:szCs w:val="22"/>
        </w:rPr>
      </w:pPr>
      <w:r>
        <w:rPr>
          <w:b/>
          <w:bCs/>
          <w:i/>
          <w:iCs/>
          <w:sz w:val="22"/>
          <w:szCs w:val="22"/>
        </w:rPr>
        <w:br w:type="page"/>
      </w:r>
    </w:p>
    <w:tbl>
      <w:tblPr>
        <w:tblStyle w:val="TableGrid"/>
        <w:tblpPr w:leftFromText="180" w:rightFromText="180" w:vertAnchor="text" w:horzAnchor="margin" w:tblpXSpec="center" w:tblpY="2883"/>
        <w:tblW w:w="0" w:type="auto"/>
        <w:tblLook w:val="04A0" w:firstRow="1" w:lastRow="0" w:firstColumn="1" w:lastColumn="0" w:noHBand="0" w:noVBand="1"/>
      </w:tblPr>
      <w:tblGrid>
        <w:gridCol w:w="2383"/>
        <w:gridCol w:w="2245"/>
        <w:gridCol w:w="2145"/>
      </w:tblGrid>
      <w:tr w:rsidR="000E5408" w:rsidRPr="00654794" w14:paraId="71547B18" w14:textId="77777777" w:rsidTr="008B5617">
        <w:trPr>
          <w:trHeight w:val="20"/>
        </w:trPr>
        <w:tc>
          <w:tcPr>
            <w:tcW w:w="6773" w:type="dxa"/>
            <w:gridSpan w:val="3"/>
            <w:shd w:val="clear" w:color="auto" w:fill="A5C9EB" w:themeFill="text2" w:themeFillTint="40"/>
          </w:tcPr>
          <w:p w14:paraId="68D0480E"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lastRenderedPageBreak/>
              <w:t>Statement of Financial Position</w:t>
            </w:r>
          </w:p>
          <w:p w14:paraId="19692245" w14:textId="77777777" w:rsidR="000E5408" w:rsidRPr="00654794" w:rsidRDefault="000E5408" w:rsidP="008B5617">
            <w:pPr>
              <w:jc w:val="right"/>
              <w:rPr>
                <w:sz w:val="20"/>
                <w:szCs w:val="20"/>
              </w:rPr>
            </w:pPr>
            <w:r w:rsidRPr="00654794">
              <w:rPr>
                <w:b/>
                <w:bCs/>
                <w:sz w:val="20"/>
                <w:szCs w:val="20"/>
              </w:rPr>
              <w:t>Audited Financial</w:t>
            </w:r>
          </w:p>
        </w:tc>
      </w:tr>
      <w:tr w:rsidR="000E5408" w:rsidRPr="00654794" w14:paraId="32F1F524" w14:textId="77777777" w:rsidTr="008B5617">
        <w:trPr>
          <w:trHeight w:val="20"/>
        </w:trPr>
        <w:tc>
          <w:tcPr>
            <w:tcW w:w="2383" w:type="dxa"/>
          </w:tcPr>
          <w:p w14:paraId="5103333D"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Assets</w:t>
            </w:r>
          </w:p>
        </w:tc>
        <w:tc>
          <w:tcPr>
            <w:tcW w:w="2245" w:type="dxa"/>
          </w:tcPr>
          <w:p w14:paraId="02D19E2E"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2024</w:t>
            </w:r>
          </w:p>
        </w:tc>
        <w:tc>
          <w:tcPr>
            <w:tcW w:w="2145" w:type="dxa"/>
          </w:tcPr>
          <w:p w14:paraId="3EADF738"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2023</w:t>
            </w:r>
          </w:p>
        </w:tc>
      </w:tr>
      <w:tr w:rsidR="000E5408" w:rsidRPr="00654794" w14:paraId="47196764" w14:textId="77777777" w:rsidTr="008B5617">
        <w:trPr>
          <w:trHeight w:val="20"/>
        </w:trPr>
        <w:tc>
          <w:tcPr>
            <w:tcW w:w="2383" w:type="dxa"/>
          </w:tcPr>
          <w:p w14:paraId="07562FBD" w14:textId="77777777" w:rsidR="000E5408" w:rsidRPr="00654794" w:rsidRDefault="000E5408" w:rsidP="008B5617">
            <w:pPr>
              <w:pStyle w:val="Heading2"/>
              <w:jc w:val="right"/>
              <w:rPr>
                <w:i/>
                <w:iCs/>
                <w:color w:val="auto"/>
                <w:sz w:val="20"/>
                <w:szCs w:val="20"/>
              </w:rPr>
            </w:pPr>
            <w:r w:rsidRPr="00654794">
              <w:rPr>
                <w:i/>
                <w:iCs/>
                <w:color w:val="auto"/>
                <w:sz w:val="20"/>
                <w:szCs w:val="20"/>
              </w:rPr>
              <w:t>Cash</w:t>
            </w:r>
          </w:p>
        </w:tc>
        <w:tc>
          <w:tcPr>
            <w:tcW w:w="2245" w:type="dxa"/>
          </w:tcPr>
          <w:p w14:paraId="107207FB" w14:textId="77777777" w:rsidR="000E5408" w:rsidRPr="00654794" w:rsidRDefault="000E5408" w:rsidP="008B5617">
            <w:pPr>
              <w:pStyle w:val="Heading2"/>
              <w:jc w:val="right"/>
              <w:rPr>
                <w:i/>
                <w:iCs/>
                <w:color w:val="auto"/>
                <w:sz w:val="20"/>
                <w:szCs w:val="20"/>
              </w:rPr>
            </w:pPr>
            <w:r w:rsidRPr="00654794">
              <w:rPr>
                <w:i/>
                <w:iCs/>
                <w:color w:val="auto"/>
                <w:sz w:val="20"/>
                <w:szCs w:val="20"/>
              </w:rPr>
              <w:t>$1,462,764</w:t>
            </w:r>
          </w:p>
        </w:tc>
        <w:tc>
          <w:tcPr>
            <w:tcW w:w="2145" w:type="dxa"/>
          </w:tcPr>
          <w:p w14:paraId="01A8E302" w14:textId="77777777" w:rsidR="000E5408" w:rsidRPr="00654794" w:rsidRDefault="000E5408" w:rsidP="008B5617">
            <w:pPr>
              <w:pStyle w:val="Heading2"/>
              <w:jc w:val="right"/>
              <w:rPr>
                <w:i/>
                <w:iCs/>
                <w:color w:val="auto"/>
                <w:sz w:val="20"/>
                <w:szCs w:val="20"/>
              </w:rPr>
            </w:pPr>
            <w:r w:rsidRPr="00654794">
              <w:rPr>
                <w:i/>
                <w:iCs/>
                <w:color w:val="auto"/>
                <w:sz w:val="20"/>
                <w:szCs w:val="20"/>
              </w:rPr>
              <w:t>$1,371,291</w:t>
            </w:r>
          </w:p>
        </w:tc>
      </w:tr>
      <w:tr w:rsidR="000E5408" w:rsidRPr="00654794" w14:paraId="3D185291" w14:textId="77777777" w:rsidTr="008B5617">
        <w:trPr>
          <w:trHeight w:val="20"/>
        </w:trPr>
        <w:tc>
          <w:tcPr>
            <w:tcW w:w="2383" w:type="dxa"/>
          </w:tcPr>
          <w:p w14:paraId="34A052DA" w14:textId="77777777" w:rsidR="000E5408" w:rsidRPr="00654794" w:rsidRDefault="000E5408" w:rsidP="008B5617">
            <w:pPr>
              <w:pStyle w:val="Heading2"/>
              <w:jc w:val="right"/>
              <w:rPr>
                <w:i/>
                <w:iCs/>
                <w:color w:val="auto"/>
                <w:sz w:val="20"/>
                <w:szCs w:val="20"/>
              </w:rPr>
            </w:pPr>
            <w:r w:rsidRPr="00654794">
              <w:rPr>
                <w:i/>
                <w:iCs/>
                <w:color w:val="auto"/>
                <w:sz w:val="20"/>
                <w:szCs w:val="20"/>
              </w:rPr>
              <w:t>Accounts Receivable</w:t>
            </w:r>
          </w:p>
        </w:tc>
        <w:tc>
          <w:tcPr>
            <w:tcW w:w="2245" w:type="dxa"/>
          </w:tcPr>
          <w:p w14:paraId="05974D3D" w14:textId="77777777" w:rsidR="000E5408" w:rsidRPr="00654794" w:rsidRDefault="000E5408" w:rsidP="008B5617">
            <w:pPr>
              <w:pStyle w:val="Heading2"/>
              <w:jc w:val="right"/>
              <w:rPr>
                <w:i/>
                <w:iCs/>
                <w:color w:val="auto"/>
                <w:sz w:val="20"/>
                <w:szCs w:val="20"/>
              </w:rPr>
            </w:pPr>
            <w:r w:rsidRPr="00654794">
              <w:rPr>
                <w:i/>
                <w:iCs/>
                <w:color w:val="auto"/>
                <w:sz w:val="20"/>
                <w:szCs w:val="20"/>
              </w:rPr>
              <w:t>106,499</w:t>
            </w:r>
          </w:p>
        </w:tc>
        <w:tc>
          <w:tcPr>
            <w:tcW w:w="2145" w:type="dxa"/>
          </w:tcPr>
          <w:p w14:paraId="187AE10C" w14:textId="77777777" w:rsidR="000E5408" w:rsidRPr="00654794" w:rsidRDefault="000E5408" w:rsidP="008B5617">
            <w:pPr>
              <w:pStyle w:val="Heading2"/>
              <w:jc w:val="right"/>
              <w:rPr>
                <w:i/>
                <w:iCs/>
                <w:color w:val="auto"/>
                <w:sz w:val="20"/>
                <w:szCs w:val="20"/>
              </w:rPr>
            </w:pPr>
            <w:r w:rsidRPr="00654794">
              <w:rPr>
                <w:i/>
                <w:iCs/>
                <w:color w:val="auto"/>
                <w:sz w:val="20"/>
                <w:szCs w:val="20"/>
              </w:rPr>
              <w:t>36,515</w:t>
            </w:r>
          </w:p>
        </w:tc>
      </w:tr>
      <w:tr w:rsidR="000E5408" w:rsidRPr="00654794" w14:paraId="598C0C6B" w14:textId="77777777" w:rsidTr="008B5617">
        <w:trPr>
          <w:trHeight w:val="20"/>
        </w:trPr>
        <w:tc>
          <w:tcPr>
            <w:tcW w:w="2383" w:type="dxa"/>
          </w:tcPr>
          <w:p w14:paraId="692449E8" w14:textId="77777777" w:rsidR="000E5408" w:rsidRPr="00654794" w:rsidRDefault="000E5408" w:rsidP="008B5617">
            <w:pPr>
              <w:pStyle w:val="Heading2"/>
              <w:jc w:val="right"/>
              <w:rPr>
                <w:i/>
                <w:iCs/>
                <w:color w:val="auto"/>
                <w:sz w:val="20"/>
                <w:szCs w:val="20"/>
              </w:rPr>
            </w:pPr>
            <w:r w:rsidRPr="00654794">
              <w:rPr>
                <w:i/>
                <w:iCs/>
                <w:color w:val="auto"/>
                <w:sz w:val="20"/>
                <w:szCs w:val="20"/>
              </w:rPr>
              <w:t>Right of use Assets</w:t>
            </w:r>
          </w:p>
        </w:tc>
        <w:tc>
          <w:tcPr>
            <w:tcW w:w="2245" w:type="dxa"/>
          </w:tcPr>
          <w:p w14:paraId="30344331" w14:textId="77777777" w:rsidR="000E5408" w:rsidRPr="00654794" w:rsidRDefault="000E5408" w:rsidP="008B5617">
            <w:pPr>
              <w:pStyle w:val="Heading2"/>
              <w:jc w:val="right"/>
              <w:rPr>
                <w:i/>
                <w:iCs/>
                <w:color w:val="auto"/>
                <w:sz w:val="20"/>
                <w:szCs w:val="20"/>
              </w:rPr>
            </w:pPr>
            <w:r w:rsidRPr="00654794">
              <w:rPr>
                <w:i/>
                <w:iCs/>
                <w:color w:val="auto"/>
                <w:sz w:val="20"/>
                <w:szCs w:val="20"/>
              </w:rPr>
              <w:t>225,348</w:t>
            </w:r>
          </w:p>
        </w:tc>
        <w:tc>
          <w:tcPr>
            <w:tcW w:w="2145" w:type="dxa"/>
          </w:tcPr>
          <w:p w14:paraId="60027695" w14:textId="77777777" w:rsidR="000E5408" w:rsidRPr="00654794" w:rsidRDefault="000E5408" w:rsidP="008B5617">
            <w:pPr>
              <w:pStyle w:val="Heading2"/>
              <w:jc w:val="right"/>
              <w:rPr>
                <w:i/>
                <w:iCs/>
                <w:color w:val="auto"/>
                <w:sz w:val="20"/>
                <w:szCs w:val="20"/>
              </w:rPr>
            </w:pPr>
            <w:r w:rsidRPr="00654794">
              <w:rPr>
                <w:i/>
                <w:iCs/>
                <w:color w:val="auto"/>
                <w:sz w:val="20"/>
                <w:szCs w:val="20"/>
              </w:rPr>
              <w:t>183,586</w:t>
            </w:r>
          </w:p>
        </w:tc>
      </w:tr>
      <w:tr w:rsidR="000E5408" w:rsidRPr="00654794" w14:paraId="7742C840" w14:textId="77777777" w:rsidTr="008B5617">
        <w:trPr>
          <w:trHeight w:val="20"/>
        </w:trPr>
        <w:tc>
          <w:tcPr>
            <w:tcW w:w="2383" w:type="dxa"/>
          </w:tcPr>
          <w:p w14:paraId="6CC539FD" w14:textId="77777777" w:rsidR="000E5408" w:rsidRPr="00654794" w:rsidRDefault="000E5408" w:rsidP="008B5617">
            <w:pPr>
              <w:pStyle w:val="Heading2"/>
              <w:jc w:val="right"/>
              <w:rPr>
                <w:i/>
                <w:iCs/>
                <w:color w:val="auto"/>
                <w:sz w:val="20"/>
                <w:szCs w:val="20"/>
              </w:rPr>
            </w:pPr>
            <w:r w:rsidRPr="00654794">
              <w:rPr>
                <w:i/>
                <w:iCs/>
                <w:color w:val="auto"/>
                <w:sz w:val="20"/>
                <w:szCs w:val="20"/>
              </w:rPr>
              <w:t>Other</w:t>
            </w:r>
          </w:p>
        </w:tc>
        <w:tc>
          <w:tcPr>
            <w:tcW w:w="2245" w:type="dxa"/>
          </w:tcPr>
          <w:p w14:paraId="654E85EF" w14:textId="77777777" w:rsidR="000E5408" w:rsidRPr="00654794" w:rsidRDefault="000E5408" w:rsidP="008B5617">
            <w:pPr>
              <w:pStyle w:val="Heading2"/>
              <w:jc w:val="right"/>
              <w:rPr>
                <w:i/>
                <w:iCs/>
                <w:color w:val="auto"/>
                <w:sz w:val="20"/>
                <w:szCs w:val="20"/>
              </w:rPr>
            </w:pPr>
            <w:r w:rsidRPr="00654794">
              <w:rPr>
                <w:i/>
                <w:iCs/>
                <w:color w:val="auto"/>
                <w:sz w:val="20"/>
                <w:szCs w:val="20"/>
              </w:rPr>
              <w:t>13,177</w:t>
            </w:r>
          </w:p>
        </w:tc>
        <w:tc>
          <w:tcPr>
            <w:tcW w:w="2145" w:type="dxa"/>
          </w:tcPr>
          <w:p w14:paraId="107518BD" w14:textId="77777777" w:rsidR="000E5408" w:rsidRPr="00654794" w:rsidRDefault="000E5408" w:rsidP="008B5617">
            <w:pPr>
              <w:pStyle w:val="Heading2"/>
              <w:jc w:val="right"/>
              <w:rPr>
                <w:i/>
                <w:iCs/>
                <w:color w:val="auto"/>
                <w:sz w:val="20"/>
                <w:szCs w:val="20"/>
              </w:rPr>
            </w:pPr>
            <w:r w:rsidRPr="00654794">
              <w:rPr>
                <w:i/>
                <w:iCs/>
                <w:color w:val="auto"/>
                <w:sz w:val="20"/>
                <w:szCs w:val="20"/>
              </w:rPr>
              <w:t>17,971</w:t>
            </w:r>
          </w:p>
        </w:tc>
      </w:tr>
      <w:tr w:rsidR="000E5408" w:rsidRPr="00654794" w14:paraId="63499AFA" w14:textId="77777777" w:rsidTr="008B5617">
        <w:trPr>
          <w:trHeight w:val="20"/>
        </w:trPr>
        <w:tc>
          <w:tcPr>
            <w:tcW w:w="2383" w:type="dxa"/>
          </w:tcPr>
          <w:p w14:paraId="580924ED"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Total Assets</w:t>
            </w:r>
          </w:p>
        </w:tc>
        <w:tc>
          <w:tcPr>
            <w:tcW w:w="2245" w:type="dxa"/>
          </w:tcPr>
          <w:p w14:paraId="71DA84AB"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1,807,788</w:t>
            </w:r>
          </w:p>
        </w:tc>
        <w:tc>
          <w:tcPr>
            <w:tcW w:w="2145" w:type="dxa"/>
          </w:tcPr>
          <w:p w14:paraId="67207587"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1,609,363</w:t>
            </w:r>
          </w:p>
        </w:tc>
      </w:tr>
      <w:tr w:rsidR="000E5408" w:rsidRPr="00654794" w14:paraId="6AAECF4C" w14:textId="77777777" w:rsidTr="008B5617">
        <w:trPr>
          <w:trHeight w:val="20"/>
        </w:trPr>
        <w:tc>
          <w:tcPr>
            <w:tcW w:w="2383" w:type="dxa"/>
          </w:tcPr>
          <w:p w14:paraId="19CB47FB"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Liabilities</w:t>
            </w:r>
          </w:p>
        </w:tc>
        <w:tc>
          <w:tcPr>
            <w:tcW w:w="2245" w:type="dxa"/>
          </w:tcPr>
          <w:p w14:paraId="269535E3" w14:textId="77777777" w:rsidR="000E5408" w:rsidRPr="00654794" w:rsidRDefault="000E5408" w:rsidP="008B5617">
            <w:pPr>
              <w:pStyle w:val="Heading2"/>
              <w:jc w:val="right"/>
              <w:rPr>
                <w:i/>
                <w:iCs/>
                <w:color w:val="auto"/>
                <w:sz w:val="20"/>
                <w:szCs w:val="20"/>
              </w:rPr>
            </w:pPr>
            <w:r w:rsidRPr="00654794">
              <w:rPr>
                <w:b/>
                <w:bCs/>
                <w:i/>
                <w:iCs/>
                <w:color w:val="auto"/>
                <w:sz w:val="20"/>
                <w:szCs w:val="20"/>
              </w:rPr>
              <w:t>2024</w:t>
            </w:r>
          </w:p>
        </w:tc>
        <w:tc>
          <w:tcPr>
            <w:tcW w:w="2145" w:type="dxa"/>
          </w:tcPr>
          <w:p w14:paraId="454106CD" w14:textId="77777777" w:rsidR="000E5408" w:rsidRPr="00654794" w:rsidRDefault="000E5408" w:rsidP="008B5617">
            <w:pPr>
              <w:pStyle w:val="Heading2"/>
              <w:jc w:val="right"/>
              <w:rPr>
                <w:i/>
                <w:iCs/>
                <w:color w:val="auto"/>
                <w:sz w:val="20"/>
                <w:szCs w:val="20"/>
              </w:rPr>
            </w:pPr>
            <w:r w:rsidRPr="00654794">
              <w:rPr>
                <w:b/>
                <w:bCs/>
                <w:i/>
                <w:iCs/>
                <w:color w:val="auto"/>
                <w:sz w:val="20"/>
                <w:szCs w:val="20"/>
              </w:rPr>
              <w:t>2023</w:t>
            </w:r>
          </w:p>
        </w:tc>
      </w:tr>
      <w:tr w:rsidR="000E5408" w:rsidRPr="00654794" w14:paraId="6807C1CF" w14:textId="77777777" w:rsidTr="008B5617">
        <w:trPr>
          <w:trHeight w:val="20"/>
        </w:trPr>
        <w:tc>
          <w:tcPr>
            <w:tcW w:w="2383" w:type="dxa"/>
          </w:tcPr>
          <w:p w14:paraId="4F5374DE" w14:textId="77777777" w:rsidR="000E5408" w:rsidRPr="00654794" w:rsidRDefault="000E5408" w:rsidP="008B5617">
            <w:pPr>
              <w:pStyle w:val="Heading2"/>
              <w:jc w:val="right"/>
              <w:rPr>
                <w:i/>
                <w:iCs/>
                <w:color w:val="auto"/>
                <w:sz w:val="20"/>
                <w:szCs w:val="20"/>
              </w:rPr>
            </w:pPr>
            <w:r w:rsidRPr="00654794">
              <w:rPr>
                <w:i/>
                <w:iCs/>
                <w:color w:val="auto"/>
                <w:sz w:val="20"/>
                <w:szCs w:val="20"/>
              </w:rPr>
              <w:t>Deferred Revenue</w:t>
            </w:r>
          </w:p>
        </w:tc>
        <w:tc>
          <w:tcPr>
            <w:tcW w:w="2245" w:type="dxa"/>
          </w:tcPr>
          <w:p w14:paraId="4FB755D1" w14:textId="77777777" w:rsidR="000E5408" w:rsidRPr="00654794" w:rsidRDefault="000E5408" w:rsidP="008B5617">
            <w:pPr>
              <w:pStyle w:val="Heading2"/>
              <w:jc w:val="right"/>
              <w:rPr>
                <w:i/>
                <w:iCs/>
                <w:color w:val="auto"/>
                <w:sz w:val="20"/>
                <w:szCs w:val="20"/>
              </w:rPr>
            </w:pPr>
            <w:r w:rsidRPr="00654794">
              <w:rPr>
                <w:i/>
                <w:iCs/>
                <w:color w:val="auto"/>
                <w:sz w:val="20"/>
                <w:szCs w:val="20"/>
              </w:rPr>
              <w:t>619,083</w:t>
            </w:r>
          </w:p>
        </w:tc>
        <w:tc>
          <w:tcPr>
            <w:tcW w:w="2145" w:type="dxa"/>
          </w:tcPr>
          <w:p w14:paraId="476425B7" w14:textId="77777777" w:rsidR="000E5408" w:rsidRPr="00654794" w:rsidRDefault="000E5408" w:rsidP="008B5617">
            <w:pPr>
              <w:pStyle w:val="Heading2"/>
              <w:jc w:val="right"/>
              <w:rPr>
                <w:i/>
                <w:iCs/>
                <w:color w:val="auto"/>
                <w:sz w:val="20"/>
                <w:szCs w:val="20"/>
              </w:rPr>
            </w:pPr>
            <w:r w:rsidRPr="00654794">
              <w:rPr>
                <w:i/>
                <w:iCs/>
                <w:color w:val="auto"/>
                <w:sz w:val="20"/>
                <w:szCs w:val="20"/>
              </w:rPr>
              <w:t>600,342</w:t>
            </w:r>
          </w:p>
        </w:tc>
      </w:tr>
      <w:tr w:rsidR="000E5408" w:rsidRPr="00654794" w14:paraId="0C98BE4E" w14:textId="77777777" w:rsidTr="008B5617">
        <w:trPr>
          <w:trHeight w:val="20"/>
        </w:trPr>
        <w:tc>
          <w:tcPr>
            <w:tcW w:w="2383" w:type="dxa"/>
          </w:tcPr>
          <w:p w14:paraId="0CA3045C" w14:textId="77777777" w:rsidR="000E5408" w:rsidRPr="00654794" w:rsidRDefault="000E5408" w:rsidP="008B5617">
            <w:pPr>
              <w:pStyle w:val="Heading2"/>
              <w:jc w:val="right"/>
              <w:rPr>
                <w:i/>
                <w:iCs/>
                <w:color w:val="auto"/>
                <w:sz w:val="20"/>
                <w:szCs w:val="20"/>
              </w:rPr>
            </w:pPr>
            <w:r w:rsidRPr="00654794">
              <w:rPr>
                <w:i/>
                <w:iCs/>
                <w:color w:val="auto"/>
                <w:sz w:val="20"/>
                <w:szCs w:val="20"/>
              </w:rPr>
              <w:t>Lease Liability</w:t>
            </w:r>
          </w:p>
        </w:tc>
        <w:tc>
          <w:tcPr>
            <w:tcW w:w="2245" w:type="dxa"/>
          </w:tcPr>
          <w:p w14:paraId="64EAEEF3" w14:textId="77777777" w:rsidR="000E5408" w:rsidRPr="00654794" w:rsidRDefault="000E5408" w:rsidP="008B5617">
            <w:pPr>
              <w:pStyle w:val="Heading2"/>
              <w:jc w:val="right"/>
              <w:rPr>
                <w:i/>
                <w:iCs/>
                <w:color w:val="auto"/>
                <w:sz w:val="20"/>
                <w:szCs w:val="20"/>
              </w:rPr>
            </w:pPr>
            <w:r w:rsidRPr="00654794">
              <w:rPr>
                <w:i/>
                <w:iCs/>
                <w:color w:val="auto"/>
                <w:sz w:val="20"/>
                <w:szCs w:val="20"/>
              </w:rPr>
              <w:t>175,746</w:t>
            </w:r>
          </w:p>
        </w:tc>
        <w:tc>
          <w:tcPr>
            <w:tcW w:w="2145" w:type="dxa"/>
          </w:tcPr>
          <w:p w14:paraId="23DDBC97" w14:textId="77777777" w:rsidR="000E5408" w:rsidRPr="00654794" w:rsidRDefault="000E5408" w:rsidP="008B5617">
            <w:pPr>
              <w:pStyle w:val="Heading2"/>
              <w:jc w:val="right"/>
              <w:rPr>
                <w:i/>
                <w:iCs/>
                <w:color w:val="auto"/>
                <w:sz w:val="20"/>
                <w:szCs w:val="20"/>
              </w:rPr>
            </w:pPr>
            <w:r w:rsidRPr="00654794">
              <w:rPr>
                <w:i/>
                <w:iCs/>
                <w:color w:val="auto"/>
                <w:sz w:val="20"/>
                <w:szCs w:val="20"/>
              </w:rPr>
              <w:t>135,754</w:t>
            </w:r>
          </w:p>
        </w:tc>
      </w:tr>
      <w:tr w:rsidR="000E5408" w:rsidRPr="00654794" w14:paraId="59E1EAB0" w14:textId="77777777" w:rsidTr="008B5617">
        <w:trPr>
          <w:trHeight w:val="20"/>
        </w:trPr>
        <w:tc>
          <w:tcPr>
            <w:tcW w:w="2383" w:type="dxa"/>
          </w:tcPr>
          <w:p w14:paraId="5AC97AD2" w14:textId="77777777" w:rsidR="000E5408" w:rsidRPr="00654794" w:rsidRDefault="000E5408" w:rsidP="008B5617">
            <w:pPr>
              <w:pStyle w:val="Heading2"/>
              <w:jc w:val="right"/>
              <w:rPr>
                <w:i/>
                <w:iCs/>
                <w:color w:val="auto"/>
                <w:sz w:val="20"/>
                <w:szCs w:val="20"/>
              </w:rPr>
            </w:pPr>
            <w:r w:rsidRPr="00654794">
              <w:rPr>
                <w:i/>
                <w:iCs/>
                <w:color w:val="auto"/>
                <w:sz w:val="20"/>
                <w:szCs w:val="20"/>
              </w:rPr>
              <w:t>Other Liabilities</w:t>
            </w:r>
          </w:p>
        </w:tc>
        <w:tc>
          <w:tcPr>
            <w:tcW w:w="2245" w:type="dxa"/>
          </w:tcPr>
          <w:p w14:paraId="7E79A4E0" w14:textId="77777777" w:rsidR="000E5408" w:rsidRPr="00654794" w:rsidRDefault="000E5408" w:rsidP="008B5617">
            <w:pPr>
              <w:pStyle w:val="Heading2"/>
              <w:jc w:val="right"/>
              <w:rPr>
                <w:i/>
                <w:iCs/>
                <w:color w:val="auto"/>
                <w:sz w:val="20"/>
                <w:szCs w:val="20"/>
              </w:rPr>
            </w:pPr>
            <w:r w:rsidRPr="00654794">
              <w:rPr>
                <w:i/>
                <w:iCs/>
                <w:color w:val="auto"/>
                <w:sz w:val="20"/>
                <w:szCs w:val="20"/>
              </w:rPr>
              <w:t>67,927</w:t>
            </w:r>
          </w:p>
        </w:tc>
        <w:tc>
          <w:tcPr>
            <w:tcW w:w="2145" w:type="dxa"/>
          </w:tcPr>
          <w:p w14:paraId="1BB7165F" w14:textId="77777777" w:rsidR="000E5408" w:rsidRPr="00654794" w:rsidRDefault="000E5408" w:rsidP="008B5617">
            <w:pPr>
              <w:pStyle w:val="Heading2"/>
              <w:jc w:val="right"/>
              <w:rPr>
                <w:i/>
                <w:iCs/>
                <w:color w:val="auto"/>
                <w:sz w:val="20"/>
                <w:szCs w:val="20"/>
              </w:rPr>
            </w:pPr>
            <w:r w:rsidRPr="00654794">
              <w:rPr>
                <w:i/>
                <w:iCs/>
                <w:color w:val="auto"/>
                <w:sz w:val="20"/>
                <w:szCs w:val="20"/>
              </w:rPr>
              <w:t>60,185</w:t>
            </w:r>
          </w:p>
        </w:tc>
      </w:tr>
      <w:tr w:rsidR="000E5408" w:rsidRPr="00654794" w14:paraId="3B036103" w14:textId="77777777" w:rsidTr="008B5617">
        <w:trPr>
          <w:trHeight w:val="20"/>
        </w:trPr>
        <w:tc>
          <w:tcPr>
            <w:tcW w:w="2383" w:type="dxa"/>
          </w:tcPr>
          <w:p w14:paraId="4AF55A46"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Total Liabilities</w:t>
            </w:r>
          </w:p>
        </w:tc>
        <w:tc>
          <w:tcPr>
            <w:tcW w:w="2245" w:type="dxa"/>
          </w:tcPr>
          <w:p w14:paraId="4194FE54"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862,756</w:t>
            </w:r>
          </w:p>
        </w:tc>
        <w:tc>
          <w:tcPr>
            <w:tcW w:w="2145" w:type="dxa"/>
          </w:tcPr>
          <w:p w14:paraId="0BEDC0A0"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796,281</w:t>
            </w:r>
          </w:p>
        </w:tc>
      </w:tr>
      <w:tr w:rsidR="000E5408" w:rsidRPr="00654794" w14:paraId="45EC696F" w14:textId="77777777" w:rsidTr="008B5617">
        <w:trPr>
          <w:trHeight w:val="20"/>
        </w:trPr>
        <w:tc>
          <w:tcPr>
            <w:tcW w:w="2383" w:type="dxa"/>
          </w:tcPr>
          <w:p w14:paraId="0BAD9459"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Total Equity</w:t>
            </w:r>
          </w:p>
        </w:tc>
        <w:tc>
          <w:tcPr>
            <w:tcW w:w="2245" w:type="dxa"/>
          </w:tcPr>
          <w:p w14:paraId="1D20CF29"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945,032</w:t>
            </w:r>
          </w:p>
        </w:tc>
        <w:tc>
          <w:tcPr>
            <w:tcW w:w="2145" w:type="dxa"/>
          </w:tcPr>
          <w:p w14:paraId="0EB80D8C" w14:textId="77777777" w:rsidR="000E5408" w:rsidRPr="00654794" w:rsidRDefault="000E5408" w:rsidP="008B5617">
            <w:pPr>
              <w:pStyle w:val="Heading2"/>
              <w:jc w:val="right"/>
              <w:rPr>
                <w:b/>
                <w:bCs/>
                <w:i/>
                <w:iCs/>
                <w:color w:val="auto"/>
                <w:sz w:val="20"/>
                <w:szCs w:val="20"/>
              </w:rPr>
            </w:pPr>
            <w:r w:rsidRPr="00654794">
              <w:rPr>
                <w:b/>
                <w:bCs/>
                <w:i/>
                <w:iCs/>
                <w:color w:val="auto"/>
                <w:sz w:val="20"/>
                <w:szCs w:val="20"/>
              </w:rPr>
              <w:t>813,082</w:t>
            </w:r>
          </w:p>
        </w:tc>
      </w:tr>
      <w:tr w:rsidR="008B5617" w:rsidRPr="00654794" w14:paraId="05812A17" w14:textId="77777777" w:rsidTr="008B5617">
        <w:trPr>
          <w:trHeight w:val="20"/>
        </w:trPr>
        <w:tc>
          <w:tcPr>
            <w:tcW w:w="2383" w:type="dxa"/>
          </w:tcPr>
          <w:p w14:paraId="2F9DFB21" w14:textId="7F5D149A" w:rsidR="008B5617" w:rsidRPr="00654794" w:rsidRDefault="008B5617" w:rsidP="008B5617">
            <w:pPr>
              <w:pStyle w:val="Heading2"/>
              <w:jc w:val="right"/>
              <w:rPr>
                <w:b/>
                <w:bCs/>
                <w:i/>
                <w:iCs/>
                <w:color w:val="auto"/>
                <w:sz w:val="20"/>
                <w:szCs w:val="20"/>
              </w:rPr>
            </w:pPr>
            <w:r>
              <w:rPr>
                <w:b/>
                <w:bCs/>
                <w:i/>
                <w:iCs/>
                <w:color w:val="auto"/>
                <w:sz w:val="20"/>
                <w:szCs w:val="20"/>
              </w:rPr>
              <w:t>Total Liabilities &amp; Equity</w:t>
            </w:r>
          </w:p>
        </w:tc>
        <w:tc>
          <w:tcPr>
            <w:tcW w:w="2245" w:type="dxa"/>
          </w:tcPr>
          <w:p w14:paraId="5AB7F0B6" w14:textId="31DFDE79" w:rsidR="008B5617" w:rsidRPr="00654794" w:rsidRDefault="008B5617" w:rsidP="008B5617">
            <w:pPr>
              <w:pStyle w:val="Heading2"/>
              <w:jc w:val="right"/>
              <w:rPr>
                <w:b/>
                <w:bCs/>
                <w:i/>
                <w:iCs/>
                <w:color w:val="auto"/>
                <w:sz w:val="20"/>
                <w:szCs w:val="20"/>
              </w:rPr>
            </w:pPr>
            <w:r>
              <w:rPr>
                <w:b/>
                <w:bCs/>
                <w:i/>
                <w:iCs/>
                <w:color w:val="auto"/>
                <w:sz w:val="20"/>
                <w:szCs w:val="20"/>
              </w:rPr>
              <w:t>1,807,788</w:t>
            </w:r>
          </w:p>
        </w:tc>
        <w:tc>
          <w:tcPr>
            <w:tcW w:w="2145" w:type="dxa"/>
          </w:tcPr>
          <w:p w14:paraId="5D9A5A25" w14:textId="1B7DA82A" w:rsidR="008B5617" w:rsidRPr="00654794" w:rsidRDefault="008B5617" w:rsidP="008B5617">
            <w:pPr>
              <w:pStyle w:val="Heading2"/>
              <w:jc w:val="right"/>
              <w:rPr>
                <w:b/>
                <w:bCs/>
                <w:i/>
                <w:iCs/>
                <w:color w:val="auto"/>
                <w:sz w:val="20"/>
                <w:szCs w:val="20"/>
              </w:rPr>
            </w:pPr>
            <w:r>
              <w:rPr>
                <w:b/>
                <w:bCs/>
                <w:i/>
                <w:iCs/>
                <w:color w:val="auto"/>
                <w:sz w:val="20"/>
                <w:szCs w:val="20"/>
              </w:rPr>
              <w:t>1,609,363</w:t>
            </w:r>
          </w:p>
        </w:tc>
      </w:tr>
    </w:tbl>
    <w:p w14:paraId="610C21FB" w14:textId="77777777" w:rsidR="008B5617" w:rsidRDefault="00010021" w:rsidP="00010021">
      <w:pPr>
        <w:pStyle w:val="ListParagraph"/>
        <w:numPr>
          <w:ilvl w:val="1"/>
          <w:numId w:val="6"/>
        </w:numPr>
        <w:spacing w:after="0"/>
        <w:ind w:left="360"/>
        <w:rPr>
          <w:b/>
          <w:bCs/>
          <w:i/>
          <w:iCs/>
          <w:sz w:val="22"/>
          <w:szCs w:val="22"/>
        </w:rPr>
      </w:pPr>
      <w:r w:rsidRPr="00010021">
        <w:rPr>
          <w:b/>
          <w:bCs/>
          <w:i/>
          <w:iCs/>
          <w:sz w:val="22"/>
          <w:szCs w:val="22"/>
        </w:rPr>
        <w:t>MCCOY’s Financial Position</w:t>
      </w:r>
      <w:r w:rsidR="008B5617">
        <w:rPr>
          <w:b/>
          <w:bCs/>
          <w:i/>
          <w:iCs/>
          <w:sz w:val="22"/>
          <w:szCs w:val="22"/>
        </w:rPr>
        <w:t xml:space="preserve"> </w:t>
      </w:r>
    </w:p>
    <w:p w14:paraId="1A9E4DEC" w14:textId="2A1775BA" w:rsidR="00010021" w:rsidRPr="005D5D06" w:rsidRDefault="00010021" w:rsidP="008B5617">
      <w:pPr>
        <w:pStyle w:val="ListParagraph"/>
        <w:spacing w:after="0"/>
        <w:ind w:left="360"/>
        <w:rPr>
          <w:b/>
          <w:bCs/>
          <w:i/>
          <w:iCs/>
          <w:sz w:val="22"/>
          <w:szCs w:val="22"/>
        </w:rPr>
      </w:pPr>
      <w:r w:rsidRPr="005D5D06">
        <w:rPr>
          <w:sz w:val="22"/>
          <w:szCs w:val="22"/>
        </w:rPr>
        <w:t xml:space="preserve">MCCOY’s financial position remains strong, with reserves equal to approximately eight months of operating expenses. In 2025, our balance sheet was further strengthened through </w:t>
      </w:r>
      <w:r w:rsidR="008D4D81" w:rsidRPr="005D5D06">
        <w:rPr>
          <w:sz w:val="22"/>
          <w:szCs w:val="22"/>
        </w:rPr>
        <w:t>significant</w:t>
      </w:r>
      <w:r w:rsidRPr="005D5D06">
        <w:rPr>
          <w:sz w:val="22"/>
          <w:szCs w:val="22"/>
        </w:rPr>
        <w:t xml:space="preserve"> capital investment in our leased office space. A combined $5</w:t>
      </w:r>
      <w:r w:rsidR="00E51AAA" w:rsidRPr="005D5D06">
        <w:rPr>
          <w:sz w:val="22"/>
          <w:szCs w:val="22"/>
        </w:rPr>
        <w:t>2</w:t>
      </w:r>
      <w:r w:rsidRPr="005D5D06">
        <w:rPr>
          <w:sz w:val="22"/>
          <w:szCs w:val="22"/>
        </w:rPr>
        <w:t>0,000</w:t>
      </w:r>
      <w:r w:rsidR="008D4D81" w:rsidRPr="005D5D06">
        <w:rPr>
          <w:sz w:val="22"/>
          <w:szCs w:val="22"/>
        </w:rPr>
        <w:t xml:space="preserve"> in</w:t>
      </w:r>
      <w:r w:rsidRPr="005D5D06">
        <w:rPr>
          <w:sz w:val="22"/>
          <w:szCs w:val="22"/>
        </w:rPr>
        <w:t xml:space="preserve"> grant</w:t>
      </w:r>
      <w:r w:rsidR="008D4D81" w:rsidRPr="005D5D06">
        <w:rPr>
          <w:sz w:val="22"/>
          <w:szCs w:val="22"/>
        </w:rPr>
        <w:t>s</w:t>
      </w:r>
      <w:r w:rsidRPr="005D5D06">
        <w:rPr>
          <w:sz w:val="22"/>
          <w:szCs w:val="22"/>
        </w:rPr>
        <w:t xml:space="preserve"> from two funding sources enabled us to complete a full renovation of our outdated office and to replace aging computer and technology equipment</w:t>
      </w:r>
      <w:r w:rsidR="008D4D81" w:rsidRPr="005D5D06">
        <w:rPr>
          <w:sz w:val="22"/>
          <w:szCs w:val="22"/>
        </w:rPr>
        <w:t xml:space="preserve"> during the first half of the year</w:t>
      </w:r>
      <w:r w:rsidRPr="005D5D06">
        <w:rPr>
          <w:sz w:val="22"/>
          <w:szCs w:val="22"/>
        </w:rPr>
        <w:t>. This investment ensures that MCCOY’s physical and operational infrastructure are well-positioned to support our growing programs and strategic initiatives in the years ahead.</w:t>
      </w:r>
    </w:p>
    <w:p w14:paraId="35C43D0F" w14:textId="77777777" w:rsidR="00010021" w:rsidRDefault="00010021" w:rsidP="00295EBF">
      <w:pPr>
        <w:pStyle w:val="Heading2"/>
        <w:rPr>
          <w:rFonts w:asciiTheme="minorHAnsi" w:hAnsiTheme="minorHAnsi"/>
          <w:color w:val="auto"/>
          <w:sz w:val="22"/>
          <w:szCs w:val="22"/>
        </w:rPr>
      </w:pPr>
    </w:p>
    <w:p w14:paraId="0CEAD946" w14:textId="640FEB27" w:rsidR="0059440B" w:rsidRPr="0036746B" w:rsidRDefault="00256E5D" w:rsidP="00295EBF">
      <w:pPr>
        <w:pStyle w:val="Heading2"/>
        <w:rPr>
          <w:rFonts w:asciiTheme="minorHAnsi" w:hAnsiTheme="minorHAnsi"/>
          <w:color w:val="auto"/>
          <w:sz w:val="22"/>
          <w:szCs w:val="22"/>
        </w:rPr>
      </w:pPr>
      <w:r w:rsidRPr="0036746B">
        <w:rPr>
          <w:rFonts w:asciiTheme="minorHAnsi" w:hAnsiTheme="minorHAnsi"/>
          <w:color w:val="auto"/>
          <w:sz w:val="22"/>
          <w:szCs w:val="22"/>
        </w:rPr>
        <w:t xml:space="preserve">Our funding sources remain highly concentrated with a few large grantors dominating. </w:t>
      </w:r>
      <w:r w:rsidR="00C21F34" w:rsidRPr="0036746B">
        <w:rPr>
          <w:rFonts w:asciiTheme="minorHAnsi" w:hAnsiTheme="minorHAnsi"/>
          <w:color w:val="auto"/>
          <w:sz w:val="22"/>
          <w:szCs w:val="22"/>
        </w:rPr>
        <w:t xml:space="preserve">The following chart represents our current </w:t>
      </w:r>
      <w:r w:rsidR="000F1D18" w:rsidRPr="0036746B">
        <w:rPr>
          <w:rFonts w:asciiTheme="minorHAnsi" w:hAnsiTheme="minorHAnsi"/>
          <w:color w:val="auto"/>
          <w:sz w:val="22"/>
          <w:szCs w:val="22"/>
        </w:rPr>
        <w:t>funding mix:</w:t>
      </w:r>
    </w:p>
    <w:p w14:paraId="5B3522C6" w14:textId="108E72FC" w:rsidR="000F1D18" w:rsidRPr="000F1D18" w:rsidRDefault="003B1906" w:rsidP="000F1D18">
      <w:r>
        <w:rPr>
          <w:noProof/>
        </w:rPr>
        <w:drawing>
          <wp:anchor distT="0" distB="0" distL="114300" distR="114300" simplePos="0" relativeHeight="251673600" behindDoc="0" locked="0" layoutInCell="1" allowOverlap="1" wp14:anchorId="41DC6C64" wp14:editId="484D8455">
            <wp:simplePos x="0" y="0"/>
            <wp:positionH relativeFrom="column">
              <wp:posOffset>406400</wp:posOffset>
            </wp:positionH>
            <wp:positionV relativeFrom="paragraph">
              <wp:posOffset>107315</wp:posOffset>
            </wp:positionV>
            <wp:extent cx="5364480" cy="3088640"/>
            <wp:effectExtent l="0" t="0" r="7620" b="0"/>
            <wp:wrapSquare wrapText="bothSides"/>
            <wp:docPr id="26303384" name="Chart 3"/>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14:sizeRelH relativeFrom="margin">
              <wp14:pctWidth>0</wp14:pctWidth>
            </wp14:sizeRelH>
            <wp14:sizeRelV relativeFrom="margin">
              <wp14:pctHeight>0</wp14:pctHeight>
            </wp14:sizeRelV>
          </wp:anchor>
        </w:drawing>
      </w:r>
    </w:p>
    <w:p w14:paraId="6C4C0181" w14:textId="2F51E177" w:rsidR="00BF0316" w:rsidRDefault="00BF0316" w:rsidP="00256E5D"/>
    <w:p w14:paraId="14C3454C" w14:textId="77777777" w:rsidR="006527CF" w:rsidRDefault="006527CF" w:rsidP="00256E5D"/>
    <w:p w14:paraId="7ADE0A3E" w14:textId="77777777" w:rsidR="006527CF" w:rsidRDefault="006527CF" w:rsidP="00256E5D"/>
    <w:p w14:paraId="1E319F18" w14:textId="77777777" w:rsidR="006527CF" w:rsidRDefault="006527CF" w:rsidP="00256E5D"/>
    <w:p w14:paraId="55A90B6D" w14:textId="66BDACB1" w:rsidR="006527CF" w:rsidRDefault="006527CF" w:rsidP="00256E5D"/>
    <w:p w14:paraId="10AF2C27" w14:textId="389AD876" w:rsidR="006527CF" w:rsidRDefault="006527CF" w:rsidP="00256E5D"/>
    <w:p w14:paraId="72055C8F" w14:textId="79496DC2" w:rsidR="006527CF" w:rsidRDefault="006527CF" w:rsidP="00256E5D"/>
    <w:p w14:paraId="31A26092" w14:textId="2F7DA136" w:rsidR="006527CF" w:rsidRDefault="006527CF" w:rsidP="00256E5D"/>
    <w:p w14:paraId="17FC18F5" w14:textId="74FFE42D" w:rsidR="006527CF" w:rsidRDefault="006527CF" w:rsidP="00256E5D"/>
    <w:p w14:paraId="44F95942" w14:textId="2B9418FB" w:rsidR="00256E5D" w:rsidRPr="00E7199D" w:rsidRDefault="00333069" w:rsidP="00256E5D">
      <w:pPr>
        <w:rPr>
          <w:sz w:val="22"/>
          <w:szCs w:val="22"/>
        </w:rPr>
      </w:pPr>
      <w:r>
        <w:rPr>
          <w:noProof/>
        </w:rPr>
        <w:drawing>
          <wp:anchor distT="0" distB="0" distL="114300" distR="114300" simplePos="0" relativeHeight="251665408" behindDoc="0" locked="0" layoutInCell="1" allowOverlap="1" wp14:anchorId="5961FB09" wp14:editId="5B7F0C06">
            <wp:simplePos x="0" y="0"/>
            <wp:positionH relativeFrom="column">
              <wp:posOffset>470535</wp:posOffset>
            </wp:positionH>
            <wp:positionV relativeFrom="paragraph">
              <wp:posOffset>443865</wp:posOffset>
            </wp:positionV>
            <wp:extent cx="4994910" cy="3166110"/>
            <wp:effectExtent l="0" t="0" r="0" b="0"/>
            <wp:wrapSquare wrapText="bothSides"/>
            <wp:docPr id="1597737113" name="Chart 3"/>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14:sizeRelH relativeFrom="margin">
              <wp14:pctWidth>0</wp14:pctWidth>
            </wp14:sizeRelH>
            <wp14:sizeRelV relativeFrom="margin">
              <wp14:pctHeight>0</wp14:pctHeight>
            </wp14:sizeRelV>
          </wp:anchor>
        </w:drawing>
      </w:r>
      <w:r>
        <w:rPr>
          <w:sz w:val="22"/>
          <w:szCs w:val="22"/>
        </w:rPr>
        <w:t xml:space="preserve">   Our </w:t>
      </w:r>
      <w:r w:rsidR="00CD2A6B" w:rsidRPr="00E7199D">
        <w:rPr>
          <w:sz w:val="22"/>
          <w:szCs w:val="22"/>
        </w:rPr>
        <w:t>current grant sources include:</w:t>
      </w:r>
    </w:p>
    <w:p w14:paraId="33B186F5" w14:textId="0670674B" w:rsidR="00CD2A6B" w:rsidRPr="00256E5D" w:rsidRDefault="00CD2A6B" w:rsidP="00256E5D"/>
    <w:p w14:paraId="1E1902AF" w14:textId="1F043743" w:rsidR="00B93C52" w:rsidRDefault="00B93C52" w:rsidP="00295EBF">
      <w:pPr>
        <w:pStyle w:val="Heading2"/>
        <w:rPr>
          <w:rFonts w:asciiTheme="minorHAnsi" w:hAnsiTheme="minorHAnsi"/>
          <w:color w:val="auto"/>
          <w:sz w:val="22"/>
          <w:szCs w:val="22"/>
        </w:rPr>
      </w:pPr>
      <w:r w:rsidRPr="00B93C52">
        <w:rPr>
          <w:rFonts w:asciiTheme="minorHAnsi" w:hAnsiTheme="minorHAnsi"/>
          <w:color w:val="auto"/>
          <w:sz w:val="22"/>
          <w:szCs w:val="22"/>
        </w:rPr>
        <w:lastRenderedPageBreak/>
        <w:t>MCCOY continues to strengthen and diversify its funding sources to reduce reliance on any single contributor and ensure continued compliance with IRS public support test requirements. In 202</w:t>
      </w:r>
      <w:r w:rsidR="00160336">
        <w:rPr>
          <w:rFonts w:asciiTheme="minorHAnsi" w:hAnsiTheme="minorHAnsi"/>
          <w:color w:val="auto"/>
          <w:sz w:val="22"/>
          <w:szCs w:val="22"/>
        </w:rPr>
        <w:t xml:space="preserve">3 </w:t>
      </w:r>
      <w:r w:rsidRPr="00B93C52">
        <w:rPr>
          <w:rFonts w:asciiTheme="minorHAnsi" w:hAnsiTheme="minorHAnsi"/>
          <w:color w:val="auto"/>
          <w:sz w:val="22"/>
          <w:szCs w:val="22"/>
        </w:rPr>
        <w:t>and 202</w:t>
      </w:r>
      <w:r w:rsidR="00160336">
        <w:rPr>
          <w:rFonts w:asciiTheme="minorHAnsi" w:hAnsiTheme="minorHAnsi"/>
          <w:color w:val="auto"/>
          <w:sz w:val="22"/>
          <w:szCs w:val="22"/>
        </w:rPr>
        <w:t>4</w:t>
      </w:r>
      <w:r w:rsidRPr="00B93C52">
        <w:rPr>
          <w:rFonts w:asciiTheme="minorHAnsi" w:hAnsiTheme="minorHAnsi"/>
          <w:color w:val="auto"/>
          <w:sz w:val="22"/>
          <w:szCs w:val="22"/>
        </w:rPr>
        <w:t>, the organization</w:t>
      </w:r>
      <w:r w:rsidR="00872809">
        <w:rPr>
          <w:rFonts w:asciiTheme="minorHAnsi" w:hAnsiTheme="minorHAnsi"/>
          <w:color w:val="auto"/>
          <w:sz w:val="22"/>
          <w:szCs w:val="22"/>
        </w:rPr>
        <w:t xml:space="preserve">’s public support test results were 35.47% and 36.73% respectively. </w:t>
      </w:r>
    </w:p>
    <w:p w14:paraId="54D996C4" w14:textId="77777777" w:rsidR="00B93C52" w:rsidRDefault="00B93C52" w:rsidP="00295EBF">
      <w:pPr>
        <w:pStyle w:val="Heading2"/>
        <w:rPr>
          <w:rFonts w:asciiTheme="minorHAnsi" w:hAnsiTheme="minorHAnsi"/>
          <w:color w:val="auto"/>
          <w:sz w:val="22"/>
          <w:szCs w:val="22"/>
        </w:rPr>
      </w:pPr>
      <w:r w:rsidRPr="00B93C52">
        <w:rPr>
          <w:rFonts w:asciiTheme="minorHAnsi" w:hAnsiTheme="minorHAnsi"/>
          <w:color w:val="auto"/>
          <w:sz w:val="22"/>
          <w:szCs w:val="22"/>
        </w:rPr>
        <w:t xml:space="preserve">To further enhance fiscal stewardship and accountability, MCCOY’s Board approved two key governance documents in 2025: a </w:t>
      </w:r>
      <w:r w:rsidRPr="001A0787">
        <w:rPr>
          <w:rFonts w:asciiTheme="minorHAnsi" w:hAnsiTheme="minorHAnsi"/>
          <w:i/>
          <w:iCs/>
          <w:color w:val="auto"/>
          <w:sz w:val="22"/>
          <w:szCs w:val="22"/>
        </w:rPr>
        <w:t>Gift Acceptance Policy</w:t>
      </w:r>
      <w:r w:rsidRPr="00B93C52">
        <w:rPr>
          <w:rFonts w:asciiTheme="minorHAnsi" w:hAnsiTheme="minorHAnsi"/>
          <w:color w:val="auto"/>
          <w:sz w:val="22"/>
          <w:szCs w:val="22"/>
        </w:rPr>
        <w:t xml:space="preserve">, which ensures that all contributions align with MCCOY’s mission, values, and donor intent; and a </w:t>
      </w:r>
      <w:r w:rsidRPr="001A0787">
        <w:rPr>
          <w:rFonts w:asciiTheme="minorHAnsi" w:hAnsiTheme="minorHAnsi"/>
          <w:i/>
          <w:iCs/>
          <w:color w:val="auto"/>
          <w:sz w:val="22"/>
          <w:szCs w:val="22"/>
        </w:rPr>
        <w:t>Financial Policies and Procedures Manual</w:t>
      </w:r>
      <w:r w:rsidRPr="00B93C52">
        <w:rPr>
          <w:rFonts w:asciiTheme="minorHAnsi" w:hAnsiTheme="minorHAnsi"/>
          <w:color w:val="auto"/>
          <w:sz w:val="22"/>
          <w:szCs w:val="22"/>
        </w:rPr>
        <w:t>, which establishes clear standards for financial reporting, transactions, and audit practices.</w:t>
      </w:r>
    </w:p>
    <w:p w14:paraId="6509FC8E" w14:textId="0B77F9C1" w:rsidR="004E7721" w:rsidRPr="00007479" w:rsidRDefault="004E7721" w:rsidP="00007479">
      <w:pPr>
        <w:pStyle w:val="Heading2"/>
        <w:numPr>
          <w:ilvl w:val="0"/>
          <w:numId w:val="43"/>
        </w:numPr>
        <w:ind w:left="720"/>
        <w:rPr>
          <w:i/>
          <w:iCs/>
          <w:color w:val="215E99" w:themeColor="text2" w:themeTint="BF"/>
        </w:rPr>
      </w:pPr>
      <w:r w:rsidRPr="00007479">
        <w:rPr>
          <w:i/>
          <w:iCs/>
          <w:color w:val="215E99" w:themeColor="text2" w:themeTint="BF"/>
        </w:rPr>
        <w:t>Summary of Needs and Priorities</w:t>
      </w:r>
    </w:p>
    <w:p w14:paraId="420960B7" w14:textId="7C99EE5C" w:rsidR="004E7721" w:rsidRDefault="004E7721" w:rsidP="004E7721">
      <w:pPr>
        <w:rPr>
          <w:sz w:val="22"/>
          <w:szCs w:val="22"/>
        </w:rPr>
      </w:pPr>
      <w:r w:rsidRPr="004A212E">
        <w:rPr>
          <w:sz w:val="22"/>
          <w:szCs w:val="22"/>
        </w:rPr>
        <w:t>Children in Marion County face a complex mix of progress and persistent inequities. While poverty and graduation rates are improving, one in four children still live in poverty, and mental health challenges are at crisis levels. Many neighborhoods remain unsafe or under-resourced, limiting young people’s ability to learn, grow, and thrive. To achieve equity, Marion County must layer support across schools, families, and communities.</w:t>
      </w:r>
    </w:p>
    <w:p w14:paraId="76D50B10" w14:textId="77777777" w:rsidR="00007479" w:rsidRPr="004A212E" w:rsidRDefault="00007479" w:rsidP="004E7721">
      <w:pPr>
        <w:rPr>
          <w:sz w:val="22"/>
          <w:szCs w:val="22"/>
        </w:rPr>
      </w:pPr>
    </w:p>
    <w:p w14:paraId="7CD01DC6" w14:textId="77777777" w:rsidR="004E7721" w:rsidRPr="004A212E" w:rsidRDefault="004E7721" w:rsidP="004E7721">
      <w:pPr>
        <w:jc w:val="center"/>
        <w:rPr>
          <w:sz w:val="22"/>
          <w:szCs w:val="22"/>
        </w:rPr>
      </w:pPr>
      <w:r>
        <w:rPr>
          <w:b/>
          <w:bCs/>
          <w:noProof/>
          <w:sz w:val="22"/>
          <w:szCs w:val="22"/>
        </w:rPr>
        <mc:AlternateContent>
          <mc:Choice Requires="wps">
            <w:drawing>
              <wp:anchor distT="0" distB="0" distL="114300" distR="114300" simplePos="0" relativeHeight="251686912" behindDoc="0" locked="0" layoutInCell="1" allowOverlap="1" wp14:anchorId="5308EB7E" wp14:editId="183F281A">
                <wp:simplePos x="0" y="0"/>
                <wp:positionH relativeFrom="column">
                  <wp:posOffset>60960</wp:posOffset>
                </wp:positionH>
                <wp:positionV relativeFrom="paragraph">
                  <wp:posOffset>-80645</wp:posOffset>
                </wp:positionV>
                <wp:extent cx="5923280" cy="487680"/>
                <wp:effectExtent l="0" t="0" r="20320" b="26670"/>
                <wp:wrapNone/>
                <wp:docPr id="440559963" name="Rectangle 2"/>
                <wp:cNvGraphicFramePr/>
                <a:graphic xmlns:a="http://schemas.openxmlformats.org/drawingml/2006/main">
                  <a:graphicData uri="http://schemas.microsoft.com/office/word/2010/wordprocessingShape">
                    <wps:wsp>
                      <wps:cNvSpPr/>
                      <wps:spPr>
                        <a:xfrm>
                          <a:off x="0" y="0"/>
                          <a:ext cx="5923280" cy="487680"/>
                        </a:xfrm>
                        <a:prstGeom prst="rect">
                          <a:avLst/>
                        </a:prstGeom>
                        <a:no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353AD0CA" id="Rectangle 2" o:spid="_x0000_s1026" style="position:absolute;margin-left:4.8pt;margin-top:-6.35pt;width:466.4pt;height:38.4pt;z-index:25168691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fj/aYQIAAB4FAAAOAAAAZHJzL2Uyb0RvYy54bWysVE1v2zAMvQ/YfxB0X+1k6VcQpwhadBhQ&#10;tMHaoWdFlmIDsqhRSpzs14+SHSdoix2GXWRKJB+p50fNbnaNYVuFvgZb8NFZzpmyEsrargv+8+X+&#10;yxVnPghbCgNWFXyvPL+Zf/40a91UjaECUypkBGL9tHUFr0Jw0yzzslKN8GfglCWnBmxEoC2usxJF&#10;S+iNycZ5fpG1gKVDkMp7Or3rnHye8LVWMjxp7VVgpuDUW0grpnUV12w+E9M1ClfVsm9D/EMXjagt&#10;FR2g7kQQbIP1O6imlggedDiT0GSgdS1VugPdZpS/uc1zJZxKdyFyvBto8v8PVj5un90SiYbW+akn&#10;M95ip7GJX+qP7RJZ+4EstQtM0uH59fjr+Io4leSbXF1ekE0w2THboQ/fFDQsGgVH+hmJI7F98KEL&#10;PYTEYhbua2Pi+bGVZIW9UTHA2B9Ks7qk4uMElFSibg2yraD/K6RUNow6VyVK1R2PzvP80NqQkRpN&#10;gBFZU+EBuweICnyP3bXdx8dUlUQ2JOd/a6xLHjJSZbBhSG5qC/gRgKFb9ZW7+ANJHTWRpRWU+yUy&#10;hE7i3sn7mmh/ED4sBZKm6U/RnIYnWrSBtuDQW5xVgL8/Oo/xJDXyctbSjBTc/9oIVJyZ75ZEeD2a&#10;TOJQpc3k/HJMGzz1rE49dtPcAv2mEb0ITiYzxgdzMDVC80rjvIhVySWspNoFlwEPm9vQzS49CFIt&#10;FimMBsmJ8GCfnYzgkdUoq5fdq0DXay+Qah/hME9i+kaCXWzMtLDYBNB10ueR155vGsIknP7BiFN+&#10;uk9Rx2dt/gcAAP//AwBQSwMEFAAGAAgAAAAhAFirverdAAAACAEAAA8AAABkcnMvZG93bnJldi54&#10;bWxMjzFPwzAUhHck/oP1kNhaJ1EUSIhTARIMRQwtlVid+GFHxM/Bdtvw7zETjKc73X3XbhY7sRP6&#10;MDoSkK8zYEiDUyNpAYe3p9UtsBAlKTk5QgHfGGDTXV60slHuTDs87aNmqYRCIwWYGOeG8zAYtDKs&#10;3YyUvA/nrYxJes2Vl+dUbideZFnFrRwpLRg546PB4XN/tAJ6/bDUtNVba56jdof3l9cv64W4vlru&#10;74BFXOJfGH7xEzp0ial3R1KBTQLqKgUFrPLiBljy67IogfUCqjIH3rX8/4HuBwAA//8DAFBLAQIt&#10;ABQABgAIAAAAIQC2gziS/gAAAOEBAAATAAAAAAAAAAAAAAAAAAAAAABbQ29udGVudF9UeXBlc10u&#10;eG1sUEsBAi0AFAAGAAgAAAAhADj9If/WAAAAlAEAAAsAAAAAAAAAAAAAAAAALwEAAF9yZWxzLy5y&#10;ZWxzUEsBAi0AFAAGAAgAAAAhALF+P9phAgAAHgUAAA4AAAAAAAAAAAAAAAAALgIAAGRycy9lMm9E&#10;b2MueG1sUEsBAi0AFAAGAAgAAAAhAFirverdAAAACAEAAA8AAAAAAAAAAAAAAAAAuwQAAGRycy9k&#10;b3ducmV2LnhtbFBLBQYAAAAABAAEAPMAAADFBQAAAAA=&#10;" filled="f" strokecolor="#030e13 [484]" strokeweight="1pt"/>
            </w:pict>
          </mc:Fallback>
        </mc:AlternateContent>
      </w:r>
      <w:r w:rsidRPr="004A212E">
        <w:rPr>
          <w:b/>
          <w:bCs/>
          <w:sz w:val="22"/>
          <w:szCs w:val="22"/>
        </w:rPr>
        <w:t>Every child’s future is shaped not only by family and school, but by the strength of their community.</w:t>
      </w:r>
    </w:p>
    <w:p w14:paraId="01CF976B" w14:textId="77777777" w:rsidR="00007479" w:rsidRDefault="00007479" w:rsidP="004E7721">
      <w:pPr>
        <w:rPr>
          <w:b/>
          <w:bCs/>
          <w:sz w:val="22"/>
          <w:szCs w:val="22"/>
        </w:rPr>
      </w:pPr>
    </w:p>
    <w:p w14:paraId="176005B9" w14:textId="66165534" w:rsidR="004E7721" w:rsidRPr="00007479" w:rsidRDefault="004E7721" w:rsidP="004E7721">
      <w:pPr>
        <w:rPr>
          <w:b/>
          <w:bCs/>
        </w:rPr>
      </w:pPr>
      <w:r w:rsidRPr="00007479">
        <w:rPr>
          <w:b/>
          <w:bCs/>
        </w:rPr>
        <w:t>Key Dimensions of Wellbeing</w:t>
      </w:r>
    </w:p>
    <w:p w14:paraId="59C85416" w14:textId="77777777" w:rsidR="004E7721" w:rsidRPr="004A212E" w:rsidRDefault="004E7721" w:rsidP="004E7721">
      <w:pPr>
        <w:spacing w:after="0"/>
        <w:rPr>
          <w:b/>
          <w:bCs/>
          <w:sz w:val="22"/>
          <w:szCs w:val="22"/>
        </w:rPr>
      </w:pPr>
      <w:r w:rsidRPr="004A212E">
        <w:rPr>
          <w:b/>
          <w:bCs/>
          <w:sz w:val="22"/>
          <w:szCs w:val="22"/>
        </w:rPr>
        <w:t>Economic Stability</w:t>
      </w:r>
    </w:p>
    <w:p w14:paraId="754EAD93" w14:textId="77777777" w:rsidR="004E7721" w:rsidRPr="000647E3" w:rsidRDefault="004E7721" w:rsidP="004E7721">
      <w:pPr>
        <w:numPr>
          <w:ilvl w:val="0"/>
          <w:numId w:val="9"/>
        </w:numPr>
        <w:spacing w:after="0"/>
        <w:rPr>
          <w:sz w:val="22"/>
          <w:szCs w:val="22"/>
        </w:rPr>
      </w:pPr>
      <w:r w:rsidRPr="000647E3">
        <w:rPr>
          <w:sz w:val="22"/>
          <w:szCs w:val="22"/>
        </w:rPr>
        <w:t>Child poverty has declined from nearly 29% to about 21%, yet Black, Latino, and immigrant families remain disproportionately affected.</w:t>
      </w:r>
    </w:p>
    <w:p w14:paraId="6665DB95" w14:textId="77777777" w:rsidR="004E7721" w:rsidRPr="000647E3" w:rsidRDefault="004E7721" w:rsidP="004E7721">
      <w:pPr>
        <w:numPr>
          <w:ilvl w:val="0"/>
          <w:numId w:val="9"/>
        </w:numPr>
        <w:spacing w:after="0"/>
        <w:rPr>
          <w:sz w:val="22"/>
          <w:szCs w:val="22"/>
        </w:rPr>
      </w:pPr>
      <w:r w:rsidRPr="000647E3">
        <w:rPr>
          <w:sz w:val="22"/>
          <w:szCs w:val="22"/>
        </w:rPr>
        <w:t>Housing instability, food insecurity, and high-cost burdens undermine family well-being.</w:t>
      </w:r>
    </w:p>
    <w:p w14:paraId="6CA5D4A5" w14:textId="77777777" w:rsidR="004E7721" w:rsidRPr="004A212E" w:rsidRDefault="004E7721" w:rsidP="004E7721">
      <w:pPr>
        <w:numPr>
          <w:ilvl w:val="0"/>
          <w:numId w:val="9"/>
        </w:numPr>
        <w:spacing w:after="0"/>
        <w:rPr>
          <w:sz w:val="22"/>
          <w:szCs w:val="22"/>
        </w:rPr>
      </w:pPr>
      <w:r w:rsidRPr="000647E3">
        <w:rPr>
          <w:sz w:val="22"/>
          <w:szCs w:val="22"/>
        </w:rPr>
        <w:t>Need: Expand family supports — rental aid, food access, employment pathways, and</w:t>
      </w:r>
      <w:r w:rsidRPr="004A212E">
        <w:rPr>
          <w:sz w:val="22"/>
          <w:szCs w:val="22"/>
        </w:rPr>
        <w:t xml:space="preserve"> wraparound school services.</w:t>
      </w:r>
    </w:p>
    <w:p w14:paraId="30DB9EE6" w14:textId="77777777" w:rsidR="004E7721" w:rsidRPr="004A212E" w:rsidRDefault="004E7721" w:rsidP="004E7721">
      <w:pPr>
        <w:spacing w:after="0"/>
        <w:rPr>
          <w:b/>
          <w:bCs/>
          <w:sz w:val="22"/>
          <w:szCs w:val="22"/>
        </w:rPr>
      </w:pPr>
      <w:r w:rsidRPr="004A212E">
        <w:rPr>
          <w:b/>
          <w:bCs/>
          <w:sz w:val="22"/>
          <w:szCs w:val="22"/>
        </w:rPr>
        <w:t>Education</w:t>
      </w:r>
    </w:p>
    <w:p w14:paraId="746BB930" w14:textId="77777777" w:rsidR="004E7721" w:rsidRPr="000647E3" w:rsidRDefault="004E7721" w:rsidP="004E7721">
      <w:pPr>
        <w:numPr>
          <w:ilvl w:val="0"/>
          <w:numId w:val="10"/>
        </w:numPr>
        <w:spacing w:after="0"/>
        <w:rPr>
          <w:sz w:val="22"/>
          <w:szCs w:val="22"/>
        </w:rPr>
      </w:pPr>
      <w:r w:rsidRPr="000647E3">
        <w:rPr>
          <w:sz w:val="22"/>
          <w:szCs w:val="22"/>
        </w:rPr>
        <w:t>Graduation rates (~82%) are rising, but 30% of schools remain underperforming.</w:t>
      </w:r>
    </w:p>
    <w:p w14:paraId="63AC6C42" w14:textId="77777777" w:rsidR="004E7721" w:rsidRPr="000647E3" w:rsidRDefault="004E7721" w:rsidP="004E7721">
      <w:pPr>
        <w:numPr>
          <w:ilvl w:val="0"/>
          <w:numId w:val="10"/>
        </w:numPr>
        <w:spacing w:after="0"/>
        <w:rPr>
          <w:sz w:val="22"/>
          <w:szCs w:val="22"/>
        </w:rPr>
      </w:pPr>
      <w:r w:rsidRPr="000647E3">
        <w:rPr>
          <w:sz w:val="22"/>
          <w:szCs w:val="22"/>
        </w:rPr>
        <w:t>Post-pandemic learning loss, chronic absenteeism, and lack of early learning access persist.</w:t>
      </w:r>
    </w:p>
    <w:p w14:paraId="68C209B3" w14:textId="77777777" w:rsidR="004E7721" w:rsidRPr="000647E3" w:rsidRDefault="004E7721" w:rsidP="004E7721">
      <w:pPr>
        <w:numPr>
          <w:ilvl w:val="0"/>
          <w:numId w:val="10"/>
        </w:numPr>
        <w:spacing w:after="0"/>
        <w:rPr>
          <w:sz w:val="22"/>
          <w:szCs w:val="22"/>
        </w:rPr>
      </w:pPr>
      <w:r w:rsidRPr="000647E3">
        <w:rPr>
          <w:sz w:val="22"/>
          <w:szCs w:val="22"/>
        </w:rPr>
        <w:t>Need: Invest in early childhood education, tutoring, counseling, and neighborhood-based academic support.</w:t>
      </w:r>
    </w:p>
    <w:p w14:paraId="3F4DB301" w14:textId="77777777" w:rsidR="00007479" w:rsidRDefault="00007479">
      <w:pPr>
        <w:rPr>
          <w:b/>
          <w:bCs/>
          <w:sz w:val="22"/>
          <w:szCs w:val="22"/>
        </w:rPr>
      </w:pPr>
      <w:r>
        <w:rPr>
          <w:b/>
          <w:bCs/>
          <w:sz w:val="22"/>
          <w:szCs w:val="22"/>
        </w:rPr>
        <w:br w:type="page"/>
      </w:r>
    </w:p>
    <w:p w14:paraId="76FAFD2D" w14:textId="43EEE82C" w:rsidR="004E7721" w:rsidRPr="004A212E" w:rsidRDefault="004E7721" w:rsidP="004E7721">
      <w:pPr>
        <w:spacing w:after="0"/>
        <w:rPr>
          <w:b/>
          <w:bCs/>
          <w:sz w:val="22"/>
          <w:szCs w:val="22"/>
        </w:rPr>
      </w:pPr>
      <w:r w:rsidRPr="004A212E">
        <w:rPr>
          <w:b/>
          <w:bCs/>
          <w:sz w:val="22"/>
          <w:szCs w:val="22"/>
        </w:rPr>
        <w:lastRenderedPageBreak/>
        <w:t>Health &amp; Mental Health</w:t>
      </w:r>
    </w:p>
    <w:p w14:paraId="15CFAFCC" w14:textId="77777777" w:rsidR="004E7721" w:rsidRPr="009F487D" w:rsidRDefault="004E7721" w:rsidP="004E7721">
      <w:pPr>
        <w:numPr>
          <w:ilvl w:val="0"/>
          <w:numId w:val="11"/>
        </w:numPr>
        <w:spacing w:after="0"/>
        <w:rPr>
          <w:sz w:val="22"/>
          <w:szCs w:val="22"/>
        </w:rPr>
      </w:pPr>
      <w:r w:rsidRPr="004A212E">
        <w:rPr>
          <w:sz w:val="22"/>
          <w:szCs w:val="22"/>
        </w:rPr>
        <w:t xml:space="preserve">Over </w:t>
      </w:r>
      <w:r w:rsidRPr="009F487D">
        <w:rPr>
          <w:sz w:val="22"/>
          <w:szCs w:val="22"/>
        </w:rPr>
        <w:t>30% of youth report persistent sadness or hopelessness; nearly 1 in 4 faces a mental, emotional, or behavioral challenge.</w:t>
      </w:r>
    </w:p>
    <w:p w14:paraId="5B97CFBE" w14:textId="77777777" w:rsidR="004E7721" w:rsidRPr="009F487D" w:rsidRDefault="004E7721" w:rsidP="004E7721">
      <w:pPr>
        <w:numPr>
          <w:ilvl w:val="0"/>
          <w:numId w:val="11"/>
        </w:numPr>
        <w:spacing w:after="0"/>
        <w:rPr>
          <w:sz w:val="22"/>
          <w:szCs w:val="22"/>
        </w:rPr>
      </w:pPr>
      <w:r w:rsidRPr="009F487D">
        <w:rPr>
          <w:sz w:val="22"/>
          <w:szCs w:val="22"/>
        </w:rPr>
        <w:t>Chronic conditions (asthma, dental issues) and overburdened care systems compound risks.</w:t>
      </w:r>
    </w:p>
    <w:p w14:paraId="6A09936C" w14:textId="77777777" w:rsidR="004E7721" w:rsidRPr="004A212E" w:rsidRDefault="004E7721" w:rsidP="004E7721">
      <w:pPr>
        <w:numPr>
          <w:ilvl w:val="0"/>
          <w:numId w:val="11"/>
        </w:numPr>
        <w:spacing w:after="0"/>
        <w:rPr>
          <w:sz w:val="22"/>
          <w:szCs w:val="22"/>
        </w:rPr>
      </w:pPr>
      <w:r w:rsidRPr="009F487D">
        <w:rPr>
          <w:sz w:val="22"/>
          <w:szCs w:val="22"/>
        </w:rPr>
        <w:t>Need: Integrate mental health and primary care in</w:t>
      </w:r>
      <w:r w:rsidRPr="004A212E">
        <w:rPr>
          <w:sz w:val="22"/>
          <w:szCs w:val="22"/>
        </w:rPr>
        <w:t xml:space="preserve"> schools; expand trauma-informed, preventive health supports.</w:t>
      </w:r>
    </w:p>
    <w:p w14:paraId="0C69898D" w14:textId="77777777" w:rsidR="004E7721" w:rsidRPr="004A212E" w:rsidRDefault="004E7721" w:rsidP="004E7721">
      <w:pPr>
        <w:spacing w:after="0"/>
        <w:rPr>
          <w:b/>
          <w:bCs/>
          <w:sz w:val="22"/>
          <w:szCs w:val="22"/>
        </w:rPr>
      </w:pPr>
      <w:r w:rsidRPr="004A212E">
        <w:rPr>
          <w:b/>
          <w:bCs/>
          <w:sz w:val="22"/>
          <w:szCs w:val="22"/>
        </w:rPr>
        <w:t>Family &amp; Community</w:t>
      </w:r>
    </w:p>
    <w:p w14:paraId="47CEAE9A" w14:textId="77777777" w:rsidR="004E7721" w:rsidRPr="009F487D" w:rsidRDefault="004E7721" w:rsidP="004E7721">
      <w:pPr>
        <w:numPr>
          <w:ilvl w:val="0"/>
          <w:numId w:val="12"/>
        </w:numPr>
        <w:spacing w:after="0"/>
        <w:rPr>
          <w:sz w:val="22"/>
          <w:szCs w:val="22"/>
        </w:rPr>
      </w:pPr>
      <w:r w:rsidRPr="009F487D">
        <w:rPr>
          <w:sz w:val="22"/>
          <w:szCs w:val="22"/>
        </w:rPr>
        <w:t>Neighborhood disinvestment, unsafe spaces, and lack of youth-friendly infrastructure heighten family stress.</w:t>
      </w:r>
    </w:p>
    <w:p w14:paraId="5F0D359E" w14:textId="77777777" w:rsidR="004E7721" w:rsidRPr="00CD0401" w:rsidRDefault="004E7721" w:rsidP="004E7721">
      <w:pPr>
        <w:numPr>
          <w:ilvl w:val="0"/>
          <w:numId w:val="12"/>
        </w:numPr>
        <w:spacing w:after="0"/>
        <w:rPr>
          <w:sz w:val="22"/>
          <w:szCs w:val="22"/>
        </w:rPr>
      </w:pPr>
      <w:r w:rsidRPr="009F487D">
        <w:rPr>
          <w:sz w:val="22"/>
          <w:szCs w:val="22"/>
        </w:rPr>
        <w:t>Need</w:t>
      </w:r>
      <w:r w:rsidRPr="004A212E">
        <w:rPr>
          <w:b/>
          <w:bCs/>
          <w:sz w:val="22"/>
          <w:szCs w:val="22"/>
        </w:rPr>
        <w:t>:</w:t>
      </w:r>
      <w:r w:rsidRPr="004A212E">
        <w:rPr>
          <w:sz w:val="22"/>
          <w:szCs w:val="22"/>
        </w:rPr>
        <w:t xml:space="preserve"> Revitalize neighborhoods, expand safe recreation, and strengthen family and social support.</w:t>
      </w:r>
    </w:p>
    <w:p w14:paraId="18CEC8EA" w14:textId="77777777" w:rsidR="004E7721" w:rsidRPr="004A212E" w:rsidRDefault="004E7721" w:rsidP="004E7721">
      <w:pPr>
        <w:rPr>
          <w:b/>
          <w:bCs/>
          <w:sz w:val="22"/>
          <w:szCs w:val="22"/>
        </w:rPr>
      </w:pPr>
      <w:r w:rsidRPr="004A212E">
        <w:rPr>
          <w:b/>
          <w:bCs/>
          <w:sz w:val="22"/>
          <w:szCs w:val="22"/>
        </w:rPr>
        <w:t>Community Voice: 2025 Needs Assessment</w:t>
      </w:r>
    </w:p>
    <w:p w14:paraId="4FFE7CAB" w14:textId="77777777" w:rsidR="004E7721" w:rsidRPr="004A212E" w:rsidRDefault="004E7721" w:rsidP="004E7721">
      <w:pPr>
        <w:rPr>
          <w:sz w:val="22"/>
          <w:szCs w:val="22"/>
        </w:rPr>
      </w:pPr>
      <w:r w:rsidRPr="004A212E">
        <w:rPr>
          <w:b/>
          <w:bCs/>
          <w:sz w:val="22"/>
          <w:szCs w:val="22"/>
        </w:rPr>
        <w:t>Top Youth Needs:</w:t>
      </w:r>
      <w:r w:rsidRPr="004A212E">
        <w:rPr>
          <w:sz w:val="22"/>
          <w:szCs w:val="22"/>
        </w:rPr>
        <w:br/>
        <w:t>• Mental wellness &amp; trauma-informed care</w:t>
      </w:r>
      <w:r w:rsidRPr="004A212E">
        <w:rPr>
          <w:sz w:val="22"/>
          <w:szCs w:val="22"/>
        </w:rPr>
        <w:br/>
        <w:t>• Violence prevention &amp; conflict resolution</w:t>
      </w:r>
      <w:r w:rsidRPr="004A212E">
        <w:rPr>
          <w:sz w:val="22"/>
          <w:szCs w:val="22"/>
        </w:rPr>
        <w:br/>
        <w:t>• Community engagement opportunities</w:t>
      </w:r>
      <w:r w:rsidRPr="004A212E">
        <w:rPr>
          <w:sz w:val="22"/>
          <w:szCs w:val="22"/>
        </w:rPr>
        <w:br/>
        <w:t>• Career readiness &amp; life skills development</w:t>
      </w:r>
    </w:p>
    <w:p w14:paraId="710186C8" w14:textId="77777777" w:rsidR="004E7721" w:rsidRDefault="004E7721" w:rsidP="004E7721">
      <w:pPr>
        <w:rPr>
          <w:sz w:val="22"/>
          <w:szCs w:val="22"/>
        </w:rPr>
      </w:pPr>
      <w:r w:rsidRPr="004A212E">
        <w:rPr>
          <w:b/>
          <w:bCs/>
          <w:sz w:val="22"/>
          <w:szCs w:val="22"/>
        </w:rPr>
        <w:t>Top Organizational Challenges:</w:t>
      </w:r>
      <w:r w:rsidRPr="004A212E">
        <w:rPr>
          <w:sz w:val="22"/>
          <w:szCs w:val="22"/>
        </w:rPr>
        <w:br/>
        <w:t>• Funding and staffing shortages</w:t>
      </w:r>
      <w:r w:rsidRPr="004A212E">
        <w:rPr>
          <w:sz w:val="22"/>
          <w:szCs w:val="22"/>
        </w:rPr>
        <w:br/>
        <w:t>• Policy barriers (DEIB restrictions, limited resources)</w:t>
      </w:r>
      <w:r w:rsidRPr="004A212E">
        <w:rPr>
          <w:sz w:val="22"/>
          <w:szCs w:val="22"/>
        </w:rPr>
        <w:br/>
        <w:t>• Burnout and workforce turnover</w:t>
      </w:r>
    </w:p>
    <w:p w14:paraId="629C9E9D" w14:textId="77777777" w:rsidR="004E7721" w:rsidRPr="004A212E" w:rsidRDefault="004E7721" w:rsidP="004E7721">
      <w:pPr>
        <w:rPr>
          <w:b/>
          <w:bCs/>
          <w:sz w:val="22"/>
          <w:szCs w:val="22"/>
        </w:rPr>
      </w:pPr>
      <w:r w:rsidRPr="004A212E">
        <w:rPr>
          <w:b/>
          <w:bCs/>
          <w:sz w:val="22"/>
          <w:szCs w:val="22"/>
        </w:rPr>
        <w:t>MCCOY’s Distinct Role</w:t>
      </w:r>
    </w:p>
    <w:p w14:paraId="2D7DE5E5" w14:textId="77777777" w:rsidR="004E7721" w:rsidRPr="004A212E" w:rsidRDefault="004E7721" w:rsidP="004E7721">
      <w:pPr>
        <w:rPr>
          <w:sz w:val="22"/>
          <w:szCs w:val="22"/>
        </w:rPr>
      </w:pPr>
      <w:r w:rsidRPr="004A212E">
        <w:rPr>
          <w:sz w:val="22"/>
          <w:szCs w:val="22"/>
        </w:rPr>
        <w:t>Among Indiana’s youth-focused intermediary organizations, MCCOY stands out as the only entity dedicated exclusively to Marion County, bridging the fields of education, health, advocacy, and family systems to improve outcomes for all young people.</w:t>
      </w:r>
    </w:p>
    <w:p w14:paraId="51E95B81" w14:textId="77777777" w:rsidR="004E7721" w:rsidRPr="004A212E" w:rsidRDefault="004E7721" w:rsidP="004E7721">
      <w:pPr>
        <w:numPr>
          <w:ilvl w:val="0"/>
          <w:numId w:val="13"/>
        </w:numPr>
        <w:rPr>
          <w:sz w:val="22"/>
          <w:szCs w:val="22"/>
        </w:rPr>
      </w:pPr>
      <w:r w:rsidRPr="004A212E">
        <w:rPr>
          <w:sz w:val="22"/>
          <w:szCs w:val="22"/>
        </w:rPr>
        <w:t>Neutral Convener: Brings together schools, nonprofits, policymakers, and funders to align efforts and resources.</w:t>
      </w:r>
    </w:p>
    <w:p w14:paraId="0068517D" w14:textId="77777777" w:rsidR="004E7721" w:rsidRPr="004A212E" w:rsidRDefault="004E7721" w:rsidP="004E7721">
      <w:pPr>
        <w:numPr>
          <w:ilvl w:val="0"/>
          <w:numId w:val="13"/>
        </w:numPr>
        <w:rPr>
          <w:sz w:val="22"/>
          <w:szCs w:val="22"/>
        </w:rPr>
      </w:pPr>
      <w:r w:rsidRPr="004A212E">
        <w:rPr>
          <w:sz w:val="22"/>
          <w:szCs w:val="22"/>
        </w:rPr>
        <w:t>Systems-Level Leader: Advances policies and practices that strengthen the full ecosystem of youth services through advocacy, capacity building, and data-informed collaboration.</w:t>
      </w:r>
    </w:p>
    <w:p w14:paraId="3D0AD1EC" w14:textId="77777777" w:rsidR="004E7721" w:rsidRPr="004A212E" w:rsidRDefault="004E7721" w:rsidP="004E7721">
      <w:pPr>
        <w:numPr>
          <w:ilvl w:val="0"/>
          <w:numId w:val="13"/>
        </w:numPr>
        <w:rPr>
          <w:sz w:val="22"/>
          <w:szCs w:val="22"/>
        </w:rPr>
      </w:pPr>
      <w:r w:rsidRPr="004A212E">
        <w:rPr>
          <w:sz w:val="22"/>
          <w:szCs w:val="22"/>
        </w:rPr>
        <w:t>Equity Champion: Works to ensure that every child in Marion County has access to opportunity and support—regardless of their neighborhood or circumstances.</w:t>
      </w:r>
    </w:p>
    <w:p w14:paraId="63241656" w14:textId="77777777" w:rsidR="004E7721" w:rsidRPr="00CD0401" w:rsidRDefault="004E7721" w:rsidP="004E7721">
      <w:pPr>
        <w:rPr>
          <w:sz w:val="22"/>
          <w:szCs w:val="22"/>
        </w:rPr>
      </w:pPr>
      <w:r w:rsidRPr="004A212E">
        <w:rPr>
          <w:sz w:val="22"/>
          <w:szCs w:val="22"/>
        </w:rPr>
        <w:t>MCCOY serves as Marion County’s coordinating hub for youth development and wellbeing.</w:t>
      </w:r>
    </w:p>
    <w:p w14:paraId="7A79D407" w14:textId="77777777" w:rsidR="004E7721" w:rsidRPr="004A212E" w:rsidRDefault="004E7721" w:rsidP="004E7721">
      <w:pPr>
        <w:rPr>
          <w:b/>
          <w:bCs/>
          <w:sz w:val="22"/>
          <w:szCs w:val="22"/>
        </w:rPr>
      </w:pPr>
      <w:r w:rsidRPr="004A212E">
        <w:rPr>
          <w:b/>
          <w:bCs/>
          <w:sz w:val="22"/>
          <w:szCs w:val="22"/>
        </w:rPr>
        <w:lastRenderedPageBreak/>
        <w:t>Organizational Investment Needs</w:t>
      </w:r>
    </w:p>
    <w:p w14:paraId="2EC81B3D" w14:textId="77777777" w:rsidR="004E7721" w:rsidRPr="004A212E" w:rsidRDefault="004E7721" w:rsidP="004E7721">
      <w:pPr>
        <w:rPr>
          <w:sz w:val="22"/>
          <w:szCs w:val="22"/>
        </w:rPr>
      </w:pPr>
      <w:r w:rsidRPr="004A212E">
        <w:rPr>
          <w:sz w:val="22"/>
          <w:szCs w:val="22"/>
        </w:rPr>
        <w:t>To sustain and expand this impact, MCCOY’s operations would be significantly enhanced by:</w:t>
      </w:r>
    </w:p>
    <w:p w14:paraId="4DC9AF07" w14:textId="77777777" w:rsidR="004E7721" w:rsidRPr="004A212E" w:rsidRDefault="004E7721" w:rsidP="004E7721">
      <w:pPr>
        <w:numPr>
          <w:ilvl w:val="0"/>
          <w:numId w:val="14"/>
        </w:numPr>
        <w:rPr>
          <w:sz w:val="22"/>
          <w:szCs w:val="22"/>
        </w:rPr>
      </w:pPr>
      <w:r w:rsidRPr="004A212E">
        <w:rPr>
          <w:sz w:val="22"/>
          <w:szCs w:val="22"/>
        </w:rPr>
        <w:t>Expanded staffing capacity, particularly in fundraising and marketing, to strengthen organizational visibility and sustainability.</w:t>
      </w:r>
    </w:p>
    <w:p w14:paraId="4D4C7E67" w14:textId="77777777" w:rsidR="004E7721" w:rsidRDefault="004E7721" w:rsidP="004E7721">
      <w:pPr>
        <w:numPr>
          <w:ilvl w:val="0"/>
          <w:numId w:val="14"/>
        </w:numPr>
        <w:rPr>
          <w:sz w:val="22"/>
          <w:szCs w:val="22"/>
        </w:rPr>
      </w:pPr>
      <w:r w:rsidRPr="004A212E">
        <w:rPr>
          <w:sz w:val="22"/>
          <w:szCs w:val="22"/>
        </w:rPr>
        <w:t>Continued diversification of funding sources to reduce dependency on a small group of grantors and ensure long-term fiscal resilience.</w:t>
      </w:r>
    </w:p>
    <w:p w14:paraId="0A9A0D9D" w14:textId="77777777" w:rsidR="004E7721" w:rsidRPr="00701776" w:rsidRDefault="004E7721" w:rsidP="004E7721">
      <w:pPr>
        <w:numPr>
          <w:ilvl w:val="0"/>
          <w:numId w:val="14"/>
        </w:numPr>
        <w:rPr>
          <w:sz w:val="22"/>
          <w:szCs w:val="22"/>
        </w:rPr>
      </w:pPr>
      <w:r>
        <w:rPr>
          <w:sz w:val="22"/>
          <w:szCs w:val="22"/>
        </w:rPr>
        <w:t>Larger source of unrestricted funding to support the continuity of programs initiated through restricted grants and allow for continued investment in systems-level impact not readily funded through restricted funding.</w:t>
      </w:r>
    </w:p>
    <w:p w14:paraId="2AE66DAB" w14:textId="77777777" w:rsidR="004E7721" w:rsidRPr="004E7721" w:rsidRDefault="004E7721" w:rsidP="004E7721"/>
    <w:p w14:paraId="35F6CED8" w14:textId="7DFFEED7" w:rsidR="0009606A" w:rsidRPr="003034FC" w:rsidRDefault="00295EBF" w:rsidP="00124875">
      <w:pPr>
        <w:pStyle w:val="Heading2"/>
        <w:numPr>
          <w:ilvl w:val="0"/>
          <w:numId w:val="43"/>
        </w:numPr>
        <w:ind w:left="720"/>
        <w:rPr>
          <w:i/>
          <w:iCs/>
          <w:color w:val="215E99" w:themeColor="text2" w:themeTint="BF"/>
        </w:rPr>
      </w:pPr>
      <w:r w:rsidRPr="00D46399">
        <w:rPr>
          <w:i/>
          <w:iCs/>
          <w:color w:val="215E99" w:themeColor="text2" w:themeTint="BF"/>
        </w:rPr>
        <w:t xml:space="preserve">MCCOY’s </w:t>
      </w:r>
      <w:r w:rsidR="008E2CB3" w:rsidRPr="00D46399">
        <w:rPr>
          <w:i/>
          <w:iCs/>
          <w:color w:val="215E99" w:themeColor="text2" w:themeTint="BF"/>
        </w:rPr>
        <w:t xml:space="preserve">Strategic </w:t>
      </w:r>
      <w:r w:rsidR="00A62890" w:rsidRPr="00D46399">
        <w:rPr>
          <w:i/>
          <w:iCs/>
          <w:color w:val="215E99" w:themeColor="text2" w:themeTint="BF"/>
        </w:rPr>
        <w:t xml:space="preserve">Framework -- </w:t>
      </w:r>
      <w:r w:rsidR="008E2CB3" w:rsidRPr="00D46399">
        <w:rPr>
          <w:i/>
          <w:iCs/>
          <w:color w:val="215E99" w:themeColor="text2" w:themeTint="BF"/>
        </w:rPr>
        <w:t>Pillars and Priorities</w:t>
      </w:r>
    </w:p>
    <w:p w14:paraId="46003C32" w14:textId="77777777" w:rsidR="00EB7E03" w:rsidRPr="004A212E" w:rsidRDefault="00EB7E03" w:rsidP="007B570A">
      <w:pPr>
        <w:spacing w:after="0"/>
        <w:rPr>
          <w:b/>
          <w:bCs/>
          <w:sz w:val="22"/>
          <w:szCs w:val="22"/>
        </w:rPr>
      </w:pPr>
    </w:p>
    <w:p w14:paraId="4D764255" w14:textId="28C4734F" w:rsidR="007E77FA" w:rsidRPr="00C04AA0" w:rsidRDefault="003034FC" w:rsidP="007B570A">
      <w:pPr>
        <w:spacing w:after="0"/>
        <w:rPr>
          <w:sz w:val="22"/>
          <w:szCs w:val="22"/>
        </w:rPr>
      </w:pPr>
      <w:r w:rsidRPr="004A212E">
        <w:rPr>
          <w:noProof/>
          <w:sz w:val="22"/>
          <w:szCs w:val="22"/>
        </w:rPr>
        <w:drawing>
          <wp:anchor distT="0" distB="0" distL="114300" distR="114300" simplePos="0" relativeHeight="251677696" behindDoc="0" locked="0" layoutInCell="1" allowOverlap="1" wp14:anchorId="05C42C2A" wp14:editId="40E59EA5">
            <wp:simplePos x="0" y="0"/>
            <wp:positionH relativeFrom="column">
              <wp:posOffset>-53340</wp:posOffset>
            </wp:positionH>
            <wp:positionV relativeFrom="paragraph">
              <wp:posOffset>1387475</wp:posOffset>
            </wp:positionV>
            <wp:extent cx="5943600" cy="3317240"/>
            <wp:effectExtent l="0" t="0" r="0" b="0"/>
            <wp:wrapSquare wrapText="bothSides"/>
            <wp:docPr id="4740800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080012" name=""/>
                    <pic:cNvPicPr/>
                  </pic:nvPicPr>
                  <pic:blipFill>
                    <a:blip r:embed="rId30">
                      <a:extLst>
                        <a:ext uri="{28A0092B-C50C-407E-A947-70E740481C1C}">
                          <a14:useLocalDpi xmlns:a14="http://schemas.microsoft.com/office/drawing/2010/main" val="0"/>
                        </a:ext>
                      </a:extLst>
                    </a:blip>
                    <a:stretch>
                      <a:fillRect/>
                    </a:stretch>
                  </pic:blipFill>
                  <pic:spPr>
                    <a:xfrm>
                      <a:off x="0" y="0"/>
                      <a:ext cx="5943600" cy="3317240"/>
                    </a:xfrm>
                    <a:prstGeom prst="rect">
                      <a:avLst/>
                    </a:prstGeom>
                  </pic:spPr>
                </pic:pic>
              </a:graphicData>
            </a:graphic>
          </wp:anchor>
        </w:drawing>
      </w:r>
      <w:r w:rsidR="007B570A" w:rsidRPr="004A212E">
        <w:rPr>
          <w:sz w:val="22"/>
          <w:szCs w:val="22"/>
        </w:rPr>
        <w:t xml:space="preserve">Marion County Commission on Youth’s (MCCOY’s) strategic framework connects its vision, mission, and core strategies to drive measurable improvements in youth outcomes across Marion County. </w:t>
      </w:r>
      <w:r w:rsidR="007B570A" w:rsidRPr="00035EBF">
        <w:rPr>
          <w:b/>
          <w:bCs/>
          <w:i/>
          <w:iCs/>
          <w:sz w:val="22"/>
          <w:szCs w:val="22"/>
        </w:rPr>
        <w:t xml:space="preserve">MCCOY’s vision </w:t>
      </w:r>
      <w:r w:rsidR="00035EBF" w:rsidRPr="00035EBF">
        <w:rPr>
          <w:b/>
          <w:bCs/>
          <w:i/>
          <w:iCs/>
          <w:sz w:val="22"/>
          <w:szCs w:val="22"/>
        </w:rPr>
        <w:t>is</w:t>
      </w:r>
      <w:r w:rsidR="007B570A" w:rsidRPr="00035EBF">
        <w:rPr>
          <w:b/>
          <w:bCs/>
          <w:i/>
          <w:iCs/>
          <w:sz w:val="22"/>
          <w:szCs w:val="22"/>
        </w:rPr>
        <w:t xml:space="preserve"> a community where every young person has equitable opportunities to learn, grow, and thrive</w:t>
      </w:r>
      <w:r w:rsidR="007B570A" w:rsidRPr="004A212E">
        <w:rPr>
          <w:sz w:val="22"/>
          <w:szCs w:val="22"/>
        </w:rPr>
        <w:t xml:space="preserve">. Its mission captures the organization’s purpose: </w:t>
      </w:r>
      <w:r w:rsidR="007B570A" w:rsidRPr="00035EBF">
        <w:rPr>
          <w:b/>
          <w:bCs/>
          <w:i/>
          <w:iCs/>
          <w:sz w:val="22"/>
          <w:szCs w:val="22"/>
        </w:rPr>
        <w:t>to champion the positive development of youth through systemic and community change.</w:t>
      </w:r>
      <w:r>
        <w:rPr>
          <w:sz w:val="22"/>
          <w:szCs w:val="22"/>
        </w:rPr>
        <w:t xml:space="preserve"> </w:t>
      </w:r>
      <w:r w:rsidR="007B570A" w:rsidRPr="004A212E">
        <w:rPr>
          <w:sz w:val="22"/>
          <w:szCs w:val="22"/>
        </w:rPr>
        <w:t xml:space="preserve">Rather </w:t>
      </w:r>
      <w:r w:rsidR="007B570A" w:rsidRPr="004A212E">
        <w:rPr>
          <w:sz w:val="22"/>
          <w:szCs w:val="22"/>
        </w:rPr>
        <w:lastRenderedPageBreak/>
        <w:t>than serving youth directly, MCCOY strengthens the systems, organizations, and professionals that serve them.</w:t>
      </w:r>
    </w:p>
    <w:p w14:paraId="49653370" w14:textId="77777777" w:rsidR="00CF7AD6" w:rsidRDefault="00CF7AD6" w:rsidP="007B570A">
      <w:pPr>
        <w:spacing w:after="0"/>
        <w:rPr>
          <w:b/>
          <w:bCs/>
          <w:sz w:val="22"/>
          <w:szCs w:val="22"/>
        </w:rPr>
      </w:pPr>
    </w:p>
    <w:p w14:paraId="72CA33DE" w14:textId="2CFEE35D" w:rsidR="007B570A" w:rsidRPr="004A212E" w:rsidRDefault="007B570A" w:rsidP="007B570A">
      <w:pPr>
        <w:spacing w:after="0"/>
        <w:rPr>
          <w:b/>
          <w:bCs/>
          <w:sz w:val="22"/>
          <w:szCs w:val="22"/>
        </w:rPr>
      </w:pPr>
      <w:r w:rsidRPr="004A212E">
        <w:rPr>
          <w:b/>
          <w:bCs/>
          <w:sz w:val="22"/>
          <w:szCs w:val="22"/>
        </w:rPr>
        <w:t>Strategic Pillars</w:t>
      </w:r>
    </w:p>
    <w:p w14:paraId="5234CB2D" w14:textId="044B46AF" w:rsidR="007B570A" w:rsidRPr="004A212E" w:rsidRDefault="007B570A" w:rsidP="007B570A">
      <w:pPr>
        <w:spacing w:after="0"/>
        <w:rPr>
          <w:sz w:val="22"/>
          <w:szCs w:val="22"/>
        </w:rPr>
      </w:pPr>
      <w:r w:rsidRPr="004A212E">
        <w:rPr>
          <w:sz w:val="22"/>
          <w:szCs w:val="22"/>
        </w:rPr>
        <w:t>The framework is anchored by three pillars that guide MCCOY’s work:</w:t>
      </w:r>
    </w:p>
    <w:p w14:paraId="4E635D2E" w14:textId="374E6333" w:rsidR="007B570A" w:rsidRPr="004A212E" w:rsidRDefault="007B570A" w:rsidP="00271EC3">
      <w:pPr>
        <w:numPr>
          <w:ilvl w:val="0"/>
          <w:numId w:val="15"/>
        </w:numPr>
        <w:spacing w:after="0"/>
        <w:rPr>
          <w:sz w:val="22"/>
          <w:szCs w:val="22"/>
        </w:rPr>
      </w:pPr>
      <w:r w:rsidRPr="004A212E">
        <w:rPr>
          <w:b/>
          <w:bCs/>
          <w:sz w:val="22"/>
          <w:szCs w:val="22"/>
        </w:rPr>
        <w:t>Strengthen Systems</w:t>
      </w:r>
      <w:r w:rsidRPr="004A212E">
        <w:rPr>
          <w:b/>
          <w:bCs/>
          <w:sz w:val="22"/>
          <w:szCs w:val="22"/>
        </w:rPr>
        <w:br/>
      </w:r>
      <w:r w:rsidRPr="004A212E">
        <w:rPr>
          <w:sz w:val="22"/>
          <w:szCs w:val="22"/>
        </w:rPr>
        <w:t>Improve coordination and effectiveness across the youth-serving ecosystem to better meet young people’s needs.</w:t>
      </w:r>
    </w:p>
    <w:p w14:paraId="54FA93C3" w14:textId="77777777" w:rsidR="007B570A" w:rsidRPr="004A212E" w:rsidRDefault="007B570A" w:rsidP="00271EC3">
      <w:pPr>
        <w:numPr>
          <w:ilvl w:val="0"/>
          <w:numId w:val="15"/>
        </w:numPr>
        <w:spacing w:after="0"/>
        <w:rPr>
          <w:sz w:val="22"/>
          <w:szCs w:val="22"/>
        </w:rPr>
      </w:pPr>
      <w:r w:rsidRPr="004A212E">
        <w:rPr>
          <w:b/>
          <w:bCs/>
          <w:sz w:val="22"/>
          <w:szCs w:val="22"/>
        </w:rPr>
        <w:t>Build Organizational Capacity</w:t>
      </w:r>
      <w:r w:rsidRPr="004A212E">
        <w:rPr>
          <w:sz w:val="22"/>
          <w:szCs w:val="22"/>
        </w:rPr>
        <w:br/>
        <w:t>Equip agencies with the tools, training, and partnerships required for long-term effectiveness and sustainability.</w:t>
      </w:r>
    </w:p>
    <w:p w14:paraId="14BD5900" w14:textId="6F9B9B83" w:rsidR="00832076" w:rsidRPr="00A22437" w:rsidRDefault="007B570A" w:rsidP="007B570A">
      <w:pPr>
        <w:numPr>
          <w:ilvl w:val="0"/>
          <w:numId w:val="15"/>
        </w:numPr>
        <w:spacing w:after="0"/>
        <w:rPr>
          <w:b/>
          <w:bCs/>
          <w:sz w:val="22"/>
          <w:szCs w:val="22"/>
        </w:rPr>
      </w:pPr>
      <w:r w:rsidRPr="00A22437">
        <w:rPr>
          <w:b/>
          <w:bCs/>
          <w:sz w:val="22"/>
          <w:szCs w:val="22"/>
        </w:rPr>
        <w:t>Empower the Workforce</w:t>
      </w:r>
      <w:r w:rsidRPr="00A22437">
        <w:rPr>
          <w:sz w:val="22"/>
          <w:szCs w:val="22"/>
        </w:rPr>
        <w:br/>
        <w:t>Enhance the capacity of professionals who serve youth through training, professional development, and continuous support.</w:t>
      </w:r>
      <w:r w:rsidR="00B86F7B" w:rsidRPr="00A22437">
        <w:rPr>
          <w:sz w:val="22"/>
          <w:szCs w:val="22"/>
        </w:rPr>
        <w:t xml:space="preserve"> </w:t>
      </w:r>
    </w:p>
    <w:p w14:paraId="7405EAD7" w14:textId="77777777" w:rsidR="00A22437" w:rsidRPr="00A22437" w:rsidRDefault="00A22437" w:rsidP="00A22437">
      <w:pPr>
        <w:spacing w:after="0"/>
        <w:ind w:left="720"/>
        <w:rPr>
          <w:b/>
          <w:bCs/>
          <w:sz w:val="22"/>
          <w:szCs w:val="22"/>
        </w:rPr>
      </w:pPr>
    </w:p>
    <w:p w14:paraId="27C61A68" w14:textId="1FEAFB74" w:rsidR="007B570A" w:rsidRPr="004A212E" w:rsidRDefault="007B570A" w:rsidP="007B570A">
      <w:pPr>
        <w:spacing w:after="0"/>
        <w:rPr>
          <w:b/>
          <w:bCs/>
          <w:sz w:val="22"/>
          <w:szCs w:val="22"/>
        </w:rPr>
      </w:pPr>
      <w:r w:rsidRPr="004A212E">
        <w:rPr>
          <w:b/>
          <w:bCs/>
          <w:sz w:val="22"/>
          <w:szCs w:val="22"/>
        </w:rPr>
        <w:t>Strategic Approaches</w:t>
      </w:r>
    </w:p>
    <w:p w14:paraId="75EFD4F4" w14:textId="77777777" w:rsidR="007B570A" w:rsidRPr="004A212E" w:rsidRDefault="007B570A" w:rsidP="007B570A">
      <w:pPr>
        <w:spacing w:after="0"/>
        <w:rPr>
          <w:sz w:val="22"/>
          <w:szCs w:val="22"/>
        </w:rPr>
      </w:pPr>
      <w:r w:rsidRPr="004A212E">
        <w:rPr>
          <w:sz w:val="22"/>
          <w:szCs w:val="22"/>
        </w:rPr>
        <w:t>MCCOY achieves its mission through three interrelated approaches:</w:t>
      </w:r>
    </w:p>
    <w:p w14:paraId="0CC9984B" w14:textId="77777777" w:rsidR="007B570A" w:rsidRPr="004A212E" w:rsidRDefault="007B570A" w:rsidP="00271EC3">
      <w:pPr>
        <w:numPr>
          <w:ilvl w:val="0"/>
          <w:numId w:val="16"/>
        </w:numPr>
        <w:spacing w:after="0"/>
        <w:rPr>
          <w:b/>
          <w:bCs/>
          <w:sz w:val="22"/>
          <w:szCs w:val="22"/>
        </w:rPr>
      </w:pPr>
      <w:r w:rsidRPr="004A212E">
        <w:rPr>
          <w:b/>
          <w:bCs/>
          <w:sz w:val="22"/>
          <w:szCs w:val="22"/>
        </w:rPr>
        <w:t>Advocacy</w:t>
      </w:r>
      <w:r w:rsidRPr="004A212E">
        <w:rPr>
          <w:b/>
          <w:bCs/>
          <w:sz w:val="22"/>
          <w:szCs w:val="22"/>
        </w:rPr>
        <w:br/>
      </w:r>
      <w:r w:rsidRPr="004A212E">
        <w:rPr>
          <w:sz w:val="22"/>
          <w:szCs w:val="22"/>
        </w:rPr>
        <w:t>Drives systemic change by shaping public policy, building coalitions, and equipping community leaders with data and insight to improve outcomes for youth.</w:t>
      </w:r>
    </w:p>
    <w:p w14:paraId="2CE42E45" w14:textId="77777777" w:rsidR="007B570A" w:rsidRPr="004A212E" w:rsidRDefault="007B570A" w:rsidP="00271EC3">
      <w:pPr>
        <w:numPr>
          <w:ilvl w:val="0"/>
          <w:numId w:val="16"/>
        </w:numPr>
        <w:spacing w:after="0"/>
        <w:rPr>
          <w:sz w:val="22"/>
          <w:szCs w:val="22"/>
        </w:rPr>
      </w:pPr>
      <w:r w:rsidRPr="004A212E">
        <w:rPr>
          <w:b/>
          <w:bCs/>
          <w:sz w:val="22"/>
          <w:szCs w:val="22"/>
        </w:rPr>
        <w:t>Education &amp; Research</w:t>
      </w:r>
      <w:r w:rsidRPr="004A212E">
        <w:rPr>
          <w:b/>
          <w:bCs/>
          <w:sz w:val="22"/>
          <w:szCs w:val="22"/>
        </w:rPr>
        <w:br/>
      </w:r>
      <w:r w:rsidRPr="004A212E">
        <w:rPr>
          <w:sz w:val="22"/>
          <w:szCs w:val="22"/>
        </w:rPr>
        <w:t>Strengthens community understanding through data dissemination, awareness campaigns, and convenings that spotlight the issues facing children and youth in Marion County. These efforts create shared understanding and inform collective action.</w:t>
      </w:r>
    </w:p>
    <w:p w14:paraId="738C4059" w14:textId="2F152B6A" w:rsidR="00A22437" w:rsidRPr="004A212E" w:rsidRDefault="007B570A" w:rsidP="007E68CE">
      <w:pPr>
        <w:numPr>
          <w:ilvl w:val="1"/>
          <w:numId w:val="15"/>
        </w:numPr>
        <w:spacing w:after="0"/>
        <w:ind w:left="720"/>
        <w:rPr>
          <w:sz w:val="22"/>
          <w:szCs w:val="22"/>
        </w:rPr>
      </w:pPr>
      <w:r w:rsidRPr="004A212E">
        <w:rPr>
          <w:b/>
          <w:bCs/>
          <w:sz w:val="22"/>
          <w:szCs w:val="22"/>
        </w:rPr>
        <w:t>Training &amp; Development</w:t>
      </w:r>
      <w:r w:rsidRPr="004A212E">
        <w:rPr>
          <w:b/>
          <w:bCs/>
          <w:sz w:val="22"/>
          <w:szCs w:val="22"/>
        </w:rPr>
        <w:br/>
      </w:r>
      <w:r w:rsidRPr="004A212E">
        <w:rPr>
          <w:sz w:val="22"/>
          <w:szCs w:val="22"/>
        </w:rPr>
        <w:t>Builds and strengthens capacity across the youth ecosystem through professional development, technical assistance, and strategic partnerships</w:t>
      </w:r>
      <w:r w:rsidR="00A22437">
        <w:rPr>
          <w:sz w:val="22"/>
          <w:szCs w:val="22"/>
        </w:rPr>
        <w:t xml:space="preserve">. MCCOY also achieves this by investing </w:t>
      </w:r>
      <w:r w:rsidR="007E68CE">
        <w:rPr>
          <w:sz w:val="22"/>
          <w:szCs w:val="22"/>
        </w:rPr>
        <w:t>in creating</w:t>
      </w:r>
      <w:r w:rsidR="00A22437">
        <w:rPr>
          <w:sz w:val="22"/>
          <w:szCs w:val="22"/>
        </w:rPr>
        <w:t xml:space="preserve"> innovative approaches breaking perceived barriers to </w:t>
      </w:r>
      <w:r w:rsidR="007E68CE">
        <w:rPr>
          <w:sz w:val="22"/>
          <w:szCs w:val="22"/>
        </w:rPr>
        <w:t>progress.</w:t>
      </w:r>
    </w:p>
    <w:p w14:paraId="48CFC94F" w14:textId="668D9B2E" w:rsidR="007B570A" w:rsidRPr="004A212E" w:rsidRDefault="007B570A" w:rsidP="00A22437">
      <w:pPr>
        <w:spacing w:after="0"/>
        <w:ind w:left="720"/>
        <w:rPr>
          <w:sz w:val="22"/>
          <w:szCs w:val="22"/>
        </w:rPr>
      </w:pPr>
      <w:r w:rsidRPr="004A212E">
        <w:rPr>
          <w:sz w:val="22"/>
          <w:szCs w:val="22"/>
        </w:rPr>
        <w:t>—ultimately improving the effectiveness of youth-serving organizations.</w:t>
      </w:r>
    </w:p>
    <w:p w14:paraId="7319BA0E" w14:textId="77777777" w:rsidR="00832076" w:rsidRPr="004A212E" w:rsidRDefault="00832076" w:rsidP="007B570A">
      <w:pPr>
        <w:spacing w:after="0"/>
        <w:rPr>
          <w:b/>
          <w:bCs/>
          <w:sz w:val="22"/>
          <w:szCs w:val="22"/>
        </w:rPr>
      </w:pPr>
    </w:p>
    <w:p w14:paraId="26FCBE38" w14:textId="12CA39D7" w:rsidR="007B570A" w:rsidRPr="004A212E" w:rsidRDefault="007B570A" w:rsidP="007B570A">
      <w:pPr>
        <w:spacing w:after="0"/>
        <w:rPr>
          <w:b/>
          <w:bCs/>
          <w:sz w:val="22"/>
          <w:szCs w:val="22"/>
        </w:rPr>
      </w:pPr>
      <w:r w:rsidRPr="004A212E">
        <w:rPr>
          <w:b/>
          <w:bCs/>
          <w:sz w:val="22"/>
          <w:szCs w:val="22"/>
        </w:rPr>
        <w:t>Priority Outcomes</w:t>
      </w:r>
    </w:p>
    <w:p w14:paraId="491A3E0A" w14:textId="77777777" w:rsidR="007B570A" w:rsidRPr="004A212E" w:rsidRDefault="007B570A" w:rsidP="007B570A">
      <w:pPr>
        <w:spacing w:after="0"/>
        <w:rPr>
          <w:sz w:val="22"/>
          <w:szCs w:val="22"/>
        </w:rPr>
      </w:pPr>
      <w:r w:rsidRPr="004A212E">
        <w:rPr>
          <w:sz w:val="22"/>
          <w:szCs w:val="22"/>
        </w:rPr>
        <w:t>Grounded in current community needs, MCCOY’s strategic framework prioritizes three outcomes to create lasting change across Marion County:</w:t>
      </w:r>
    </w:p>
    <w:p w14:paraId="0ECADB5B" w14:textId="77777777" w:rsidR="007B570A" w:rsidRPr="004A212E" w:rsidRDefault="007B570A" w:rsidP="00271EC3">
      <w:pPr>
        <w:numPr>
          <w:ilvl w:val="0"/>
          <w:numId w:val="17"/>
        </w:numPr>
        <w:spacing w:after="0"/>
        <w:rPr>
          <w:b/>
          <w:bCs/>
          <w:sz w:val="22"/>
          <w:szCs w:val="22"/>
        </w:rPr>
      </w:pPr>
      <w:r w:rsidRPr="004A212E">
        <w:rPr>
          <w:b/>
          <w:bCs/>
          <w:sz w:val="22"/>
          <w:szCs w:val="22"/>
        </w:rPr>
        <w:t xml:space="preserve">Advance Mental Wellness – </w:t>
      </w:r>
      <w:r w:rsidRPr="004A212E">
        <w:rPr>
          <w:sz w:val="22"/>
          <w:szCs w:val="22"/>
        </w:rPr>
        <w:t>Strengthen community capacity to support youth mental health and resilience.</w:t>
      </w:r>
    </w:p>
    <w:p w14:paraId="174DDDBF" w14:textId="77777777" w:rsidR="007B570A" w:rsidRPr="004A212E" w:rsidRDefault="007B570A" w:rsidP="00271EC3">
      <w:pPr>
        <w:numPr>
          <w:ilvl w:val="0"/>
          <w:numId w:val="17"/>
        </w:numPr>
        <w:spacing w:after="0"/>
        <w:rPr>
          <w:sz w:val="22"/>
          <w:szCs w:val="22"/>
        </w:rPr>
      </w:pPr>
      <w:r w:rsidRPr="004A212E">
        <w:rPr>
          <w:b/>
          <w:bCs/>
          <w:sz w:val="22"/>
          <w:szCs w:val="22"/>
        </w:rPr>
        <w:t xml:space="preserve">Reduce the Impact of Violence – </w:t>
      </w:r>
      <w:r w:rsidRPr="004A212E">
        <w:rPr>
          <w:sz w:val="22"/>
          <w:szCs w:val="22"/>
        </w:rPr>
        <w:t>Support safe, connected neighborhoods and reduce youth exposure to trauma.</w:t>
      </w:r>
    </w:p>
    <w:p w14:paraId="460FE5D0" w14:textId="4826A0C9" w:rsidR="007B570A" w:rsidRPr="004A212E" w:rsidRDefault="007B570A" w:rsidP="00271EC3">
      <w:pPr>
        <w:numPr>
          <w:ilvl w:val="0"/>
          <w:numId w:val="17"/>
        </w:numPr>
        <w:spacing w:after="0"/>
        <w:rPr>
          <w:sz w:val="22"/>
          <w:szCs w:val="22"/>
        </w:rPr>
      </w:pPr>
      <w:r w:rsidRPr="004A212E">
        <w:rPr>
          <w:b/>
          <w:bCs/>
          <w:sz w:val="22"/>
          <w:szCs w:val="22"/>
        </w:rPr>
        <w:lastRenderedPageBreak/>
        <w:t xml:space="preserve">Elevate Youth Voice – </w:t>
      </w:r>
      <w:r w:rsidRPr="004A212E">
        <w:rPr>
          <w:sz w:val="22"/>
          <w:szCs w:val="22"/>
        </w:rPr>
        <w:t xml:space="preserve">Empower young people to help shape the decisions that affect their lives through programs like the </w:t>
      </w:r>
      <w:r w:rsidRPr="004A212E">
        <w:rPr>
          <w:i/>
          <w:iCs/>
          <w:sz w:val="22"/>
          <w:szCs w:val="22"/>
        </w:rPr>
        <w:t>Mayor’s Youth Leadership Council</w:t>
      </w:r>
      <w:r w:rsidRPr="004A212E">
        <w:rPr>
          <w:sz w:val="22"/>
          <w:szCs w:val="22"/>
        </w:rPr>
        <w:t xml:space="preserve"> and </w:t>
      </w:r>
      <w:r w:rsidRPr="004A212E">
        <w:rPr>
          <w:i/>
          <w:iCs/>
          <w:sz w:val="22"/>
          <w:szCs w:val="22"/>
        </w:rPr>
        <w:t>Fever Confidence</w:t>
      </w:r>
      <w:r w:rsidRPr="004A212E">
        <w:rPr>
          <w:sz w:val="22"/>
          <w:szCs w:val="22"/>
        </w:rPr>
        <w:t>.</w:t>
      </w:r>
      <w:r w:rsidR="00073506" w:rsidRPr="004A212E">
        <w:rPr>
          <w:b/>
          <w:bCs/>
          <w:sz w:val="22"/>
          <w:szCs w:val="22"/>
        </w:rPr>
        <w:t xml:space="preserve"> </w:t>
      </w:r>
      <w:r w:rsidRPr="004A212E">
        <w:rPr>
          <w:sz w:val="22"/>
          <w:szCs w:val="22"/>
        </w:rPr>
        <w:t xml:space="preserve">Youth engagement ensures young people are </w:t>
      </w:r>
      <w:r w:rsidR="00B15A7D">
        <w:rPr>
          <w:sz w:val="22"/>
          <w:szCs w:val="22"/>
        </w:rPr>
        <w:t>both</w:t>
      </w:r>
      <w:r w:rsidRPr="004A212E">
        <w:rPr>
          <w:sz w:val="22"/>
          <w:szCs w:val="22"/>
        </w:rPr>
        <w:t xml:space="preserve"> </w:t>
      </w:r>
      <w:r w:rsidR="00BA160F" w:rsidRPr="004A212E">
        <w:rPr>
          <w:sz w:val="22"/>
          <w:szCs w:val="22"/>
        </w:rPr>
        <w:t xml:space="preserve">served </w:t>
      </w:r>
      <w:r w:rsidR="00B15A7D">
        <w:rPr>
          <w:sz w:val="22"/>
          <w:szCs w:val="22"/>
        </w:rPr>
        <w:t>and</w:t>
      </w:r>
      <w:r w:rsidRPr="004A212E">
        <w:rPr>
          <w:sz w:val="22"/>
          <w:szCs w:val="22"/>
        </w:rPr>
        <w:t xml:space="preserve"> heard.</w:t>
      </w:r>
    </w:p>
    <w:p w14:paraId="714FFD78" w14:textId="77777777" w:rsidR="00073506" w:rsidRPr="004A212E" w:rsidRDefault="00073506" w:rsidP="007B570A">
      <w:pPr>
        <w:spacing w:after="0"/>
        <w:rPr>
          <w:b/>
          <w:bCs/>
          <w:sz w:val="22"/>
          <w:szCs w:val="22"/>
        </w:rPr>
      </w:pPr>
    </w:p>
    <w:p w14:paraId="1A8F542C" w14:textId="24BBDF07" w:rsidR="007B570A" w:rsidRPr="00125786" w:rsidRDefault="007B570A" w:rsidP="007B570A">
      <w:pPr>
        <w:spacing w:after="0"/>
        <w:rPr>
          <w:b/>
          <w:bCs/>
          <w:sz w:val="22"/>
          <w:szCs w:val="22"/>
        </w:rPr>
      </w:pPr>
      <w:r w:rsidRPr="00125786">
        <w:rPr>
          <w:b/>
          <w:bCs/>
          <w:sz w:val="22"/>
          <w:szCs w:val="22"/>
        </w:rPr>
        <w:t>Summary</w:t>
      </w:r>
    </w:p>
    <w:p w14:paraId="079CE2A5" w14:textId="70153E3E" w:rsidR="007B570A" w:rsidRPr="00125786" w:rsidRDefault="007B570A" w:rsidP="007B570A">
      <w:pPr>
        <w:spacing w:after="0"/>
        <w:rPr>
          <w:sz w:val="22"/>
          <w:szCs w:val="22"/>
        </w:rPr>
      </w:pPr>
      <w:r w:rsidRPr="00125786">
        <w:rPr>
          <w:sz w:val="22"/>
          <w:szCs w:val="22"/>
        </w:rPr>
        <w:t>MCCOY’s strategic framework translates mission into measurable, community-level impact—linking vision to strategy to outcomes.</w:t>
      </w:r>
      <w:r w:rsidR="004B4AE4" w:rsidRPr="00125786">
        <w:rPr>
          <w:sz w:val="22"/>
          <w:szCs w:val="22"/>
        </w:rPr>
        <w:t xml:space="preserve"> </w:t>
      </w:r>
      <w:r w:rsidRPr="00125786">
        <w:rPr>
          <w:sz w:val="22"/>
          <w:szCs w:val="22"/>
        </w:rPr>
        <w:t>By aligning systems, empowering professionals, and amplifying youth voice, MCCOY builds a stronger, more supportive environment for every child in Marion County.</w:t>
      </w:r>
    </w:p>
    <w:p w14:paraId="6085521F" w14:textId="77777777" w:rsidR="004B4AE4" w:rsidRDefault="004B4AE4" w:rsidP="00751928">
      <w:pPr>
        <w:spacing w:after="0"/>
        <w:rPr>
          <w:rFonts w:asciiTheme="majorHAnsi" w:hAnsiTheme="majorHAnsi"/>
          <w:color w:val="215E99" w:themeColor="text2" w:themeTint="BF"/>
          <w:sz w:val="32"/>
          <w:szCs w:val="32"/>
        </w:rPr>
      </w:pPr>
    </w:p>
    <w:p w14:paraId="288ADB19" w14:textId="4BD6A13F" w:rsidR="00327603" w:rsidRPr="00010021" w:rsidRDefault="00327603" w:rsidP="00124875">
      <w:pPr>
        <w:pStyle w:val="ListParagraph"/>
        <w:numPr>
          <w:ilvl w:val="0"/>
          <w:numId w:val="43"/>
        </w:numPr>
        <w:spacing w:after="0"/>
        <w:ind w:left="720"/>
        <w:rPr>
          <w:rFonts w:asciiTheme="majorHAnsi" w:hAnsiTheme="majorHAnsi"/>
          <w:color w:val="215E99" w:themeColor="text2" w:themeTint="BF"/>
          <w:sz w:val="32"/>
          <w:szCs w:val="32"/>
        </w:rPr>
      </w:pPr>
      <w:r w:rsidRPr="00010021">
        <w:rPr>
          <w:rFonts w:asciiTheme="majorHAnsi" w:hAnsiTheme="majorHAnsi"/>
          <w:color w:val="215E99" w:themeColor="text2" w:themeTint="BF"/>
          <w:sz w:val="32"/>
          <w:szCs w:val="32"/>
        </w:rPr>
        <w:t xml:space="preserve">MCCOY’s </w:t>
      </w:r>
      <w:r w:rsidR="004B4AE4" w:rsidRPr="00010021">
        <w:rPr>
          <w:rFonts w:asciiTheme="majorHAnsi" w:hAnsiTheme="majorHAnsi"/>
          <w:color w:val="215E99" w:themeColor="text2" w:themeTint="BF"/>
          <w:sz w:val="32"/>
          <w:szCs w:val="32"/>
        </w:rPr>
        <w:t>C</w:t>
      </w:r>
      <w:r w:rsidRPr="00010021">
        <w:rPr>
          <w:rFonts w:asciiTheme="majorHAnsi" w:hAnsiTheme="majorHAnsi"/>
          <w:color w:val="215E99" w:themeColor="text2" w:themeTint="BF"/>
          <w:sz w:val="32"/>
          <w:szCs w:val="32"/>
        </w:rPr>
        <w:t xml:space="preserve">urrent </w:t>
      </w:r>
      <w:r w:rsidR="004B4AE4" w:rsidRPr="00010021">
        <w:rPr>
          <w:rFonts w:asciiTheme="majorHAnsi" w:hAnsiTheme="majorHAnsi"/>
          <w:color w:val="215E99" w:themeColor="text2" w:themeTint="BF"/>
          <w:sz w:val="32"/>
          <w:szCs w:val="32"/>
        </w:rPr>
        <w:t>P</w:t>
      </w:r>
      <w:r w:rsidRPr="00010021">
        <w:rPr>
          <w:rFonts w:asciiTheme="majorHAnsi" w:hAnsiTheme="majorHAnsi"/>
          <w:color w:val="215E99" w:themeColor="text2" w:themeTint="BF"/>
          <w:sz w:val="32"/>
          <w:szCs w:val="32"/>
        </w:rPr>
        <w:t xml:space="preserve">rograms </w:t>
      </w:r>
      <w:r w:rsidR="004B4AE4" w:rsidRPr="00010021">
        <w:rPr>
          <w:rFonts w:asciiTheme="majorHAnsi" w:hAnsiTheme="majorHAnsi"/>
          <w:color w:val="215E99" w:themeColor="text2" w:themeTint="BF"/>
          <w:sz w:val="32"/>
          <w:szCs w:val="32"/>
        </w:rPr>
        <w:t>Alignment w</w:t>
      </w:r>
      <w:r w:rsidRPr="00010021">
        <w:rPr>
          <w:rFonts w:asciiTheme="majorHAnsi" w:hAnsiTheme="majorHAnsi"/>
          <w:color w:val="215E99" w:themeColor="text2" w:themeTint="BF"/>
          <w:sz w:val="32"/>
          <w:szCs w:val="32"/>
        </w:rPr>
        <w:t xml:space="preserve">ith the </w:t>
      </w:r>
      <w:r w:rsidR="004B4AE4" w:rsidRPr="00010021">
        <w:rPr>
          <w:rFonts w:asciiTheme="majorHAnsi" w:hAnsiTheme="majorHAnsi"/>
          <w:color w:val="215E99" w:themeColor="text2" w:themeTint="BF"/>
          <w:sz w:val="32"/>
          <w:szCs w:val="32"/>
        </w:rPr>
        <w:t>F</w:t>
      </w:r>
      <w:r w:rsidRPr="00010021">
        <w:rPr>
          <w:rFonts w:asciiTheme="majorHAnsi" w:hAnsiTheme="majorHAnsi"/>
          <w:color w:val="215E99" w:themeColor="text2" w:themeTint="BF"/>
          <w:sz w:val="32"/>
          <w:szCs w:val="32"/>
        </w:rPr>
        <w:t>ramework</w:t>
      </w:r>
    </w:p>
    <w:p w14:paraId="2B436579" w14:textId="4F18C087" w:rsidR="001A3789" w:rsidRDefault="001369C1" w:rsidP="00751928">
      <w:pPr>
        <w:spacing w:after="0"/>
        <w:rPr>
          <w:rFonts w:asciiTheme="majorHAnsi" w:hAnsiTheme="majorHAnsi"/>
          <w:color w:val="215E99" w:themeColor="text2" w:themeTint="BF"/>
          <w:sz w:val="32"/>
          <w:szCs w:val="32"/>
        </w:rPr>
      </w:pPr>
      <w:r w:rsidRPr="001369C1">
        <w:rPr>
          <w:rFonts w:asciiTheme="majorHAnsi" w:hAnsiTheme="majorHAnsi"/>
          <w:noProof/>
          <w:color w:val="215E99" w:themeColor="text2" w:themeTint="BF"/>
          <w:sz w:val="32"/>
          <w:szCs w:val="32"/>
        </w:rPr>
        <w:drawing>
          <wp:anchor distT="0" distB="0" distL="114300" distR="114300" simplePos="0" relativeHeight="251668480" behindDoc="0" locked="0" layoutInCell="1" allowOverlap="1" wp14:anchorId="003D800E" wp14:editId="07DE6674">
            <wp:simplePos x="0" y="0"/>
            <wp:positionH relativeFrom="column">
              <wp:posOffset>0</wp:posOffset>
            </wp:positionH>
            <wp:positionV relativeFrom="paragraph">
              <wp:posOffset>306705</wp:posOffset>
            </wp:positionV>
            <wp:extent cx="5943600" cy="3319145"/>
            <wp:effectExtent l="0" t="0" r="0" b="0"/>
            <wp:wrapSquare wrapText="bothSides"/>
            <wp:docPr id="1146887642" name="Picture 1" descr="A diagram of a strategic pill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6887642" name="Picture 1" descr="A diagram of a strategic pillars&#10;&#10;AI-generated content may be incorrect."/>
                    <pic:cNvPicPr/>
                  </pic:nvPicPr>
                  <pic:blipFill>
                    <a:blip r:embed="rId31">
                      <a:extLst>
                        <a:ext uri="{28A0092B-C50C-407E-A947-70E740481C1C}">
                          <a14:useLocalDpi xmlns:a14="http://schemas.microsoft.com/office/drawing/2010/main" val="0"/>
                        </a:ext>
                      </a:extLst>
                    </a:blip>
                    <a:stretch>
                      <a:fillRect/>
                    </a:stretch>
                  </pic:blipFill>
                  <pic:spPr>
                    <a:xfrm>
                      <a:off x="0" y="0"/>
                      <a:ext cx="5943600" cy="3319145"/>
                    </a:xfrm>
                    <a:prstGeom prst="rect">
                      <a:avLst/>
                    </a:prstGeom>
                  </pic:spPr>
                </pic:pic>
              </a:graphicData>
            </a:graphic>
          </wp:anchor>
        </w:drawing>
      </w:r>
    </w:p>
    <w:p w14:paraId="11DC1434" w14:textId="77777777" w:rsidR="00F42AA8" w:rsidRDefault="00F42AA8" w:rsidP="00B25498">
      <w:pPr>
        <w:spacing w:after="0"/>
        <w:rPr>
          <w:rFonts w:asciiTheme="majorHAnsi" w:hAnsiTheme="majorHAnsi"/>
          <w:b/>
          <w:bCs/>
        </w:rPr>
      </w:pPr>
    </w:p>
    <w:p w14:paraId="6451C4B4" w14:textId="11BD88BC" w:rsidR="00B25498" w:rsidRPr="00406311" w:rsidRDefault="00B25498" w:rsidP="00B25498">
      <w:pPr>
        <w:spacing w:after="0"/>
        <w:rPr>
          <w:rFonts w:asciiTheme="majorHAnsi" w:hAnsiTheme="majorHAnsi"/>
          <w:sz w:val="22"/>
          <w:szCs w:val="22"/>
        </w:rPr>
      </w:pPr>
      <w:r w:rsidRPr="00991826">
        <w:rPr>
          <w:rFonts w:asciiTheme="majorHAnsi" w:hAnsiTheme="majorHAnsi"/>
          <w:b/>
          <w:bCs/>
          <w:sz w:val="22"/>
          <w:szCs w:val="22"/>
        </w:rPr>
        <w:t>Current Program Alignment</w:t>
      </w:r>
      <w:r w:rsidRPr="00991826">
        <w:rPr>
          <w:rFonts w:asciiTheme="majorHAnsi" w:hAnsiTheme="majorHAnsi"/>
          <w:sz w:val="22"/>
          <w:szCs w:val="22"/>
        </w:rPr>
        <w:br/>
      </w:r>
      <w:r w:rsidRPr="00406311">
        <w:rPr>
          <w:rFonts w:asciiTheme="majorHAnsi" w:hAnsiTheme="majorHAnsi"/>
          <w:sz w:val="22"/>
          <w:szCs w:val="22"/>
        </w:rPr>
        <w:t xml:space="preserve">MCCOY’s current programs align strongly with our mission to champion the positive development of youth in Marion County by supporting, connecting, and amplifying the work of organizations that serve them. Each program contributes to a key pillar of our strategic framework: </w:t>
      </w:r>
      <w:r w:rsidR="003D4E17" w:rsidRPr="00406311">
        <w:rPr>
          <w:rFonts w:asciiTheme="majorHAnsi" w:hAnsiTheme="majorHAnsi"/>
          <w:sz w:val="22"/>
          <w:szCs w:val="22"/>
        </w:rPr>
        <w:t>Strengthening Systems; Building Organizational Capacity; Empowering the Workforce</w:t>
      </w:r>
      <w:r w:rsidR="008050B7" w:rsidRPr="00406311">
        <w:rPr>
          <w:rFonts w:asciiTheme="majorHAnsi" w:hAnsiTheme="majorHAnsi"/>
          <w:sz w:val="22"/>
          <w:szCs w:val="22"/>
        </w:rPr>
        <w:t xml:space="preserve">. And each engages one or more of </w:t>
      </w:r>
      <w:r w:rsidR="00BB1431" w:rsidRPr="00406311">
        <w:rPr>
          <w:rFonts w:asciiTheme="majorHAnsi" w:hAnsiTheme="majorHAnsi"/>
          <w:sz w:val="22"/>
          <w:szCs w:val="22"/>
        </w:rPr>
        <w:t xml:space="preserve">MCCOY’s </w:t>
      </w:r>
      <w:r w:rsidR="008050B7" w:rsidRPr="00406311">
        <w:rPr>
          <w:rFonts w:asciiTheme="majorHAnsi" w:hAnsiTheme="majorHAnsi"/>
          <w:sz w:val="22"/>
          <w:szCs w:val="22"/>
        </w:rPr>
        <w:t xml:space="preserve">three </w:t>
      </w:r>
      <w:r w:rsidR="008050B7" w:rsidRPr="00406311">
        <w:rPr>
          <w:rFonts w:asciiTheme="majorHAnsi" w:hAnsiTheme="majorHAnsi"/>
          <w:sz w:val="22"/>
          <w:szCs w:val="22"/>
        </w:rPr>
        <w:lastRenderedPageBreak/>
        <w:t>strategic approaches:</w:t>
      </w:r>
      <w:r w:rsidR="00BB1431" w:rsidRPr="00406311">
        <w:rPr>
          <w:rFonts w:asciiTheme="majorHAnsi" w:hAnsiTheme="majorHAnsi"/>
          <w:sz w:val="22"/>
          <w:szCs w:val="22"/>
        </w:rPr>
        <w:t xml:space="preserve"> Advocacy; Education &amp; Research; Training &amp; Development. </w:t>
      </w:r>
      <w:r w:rsidR="00937F18" w:rsidRPr="00406311">
        <w:rPr>
          <w:rFonts w:asciiTheme="majorHAnsi" w:hAnsiTheme="majorHAnsi"/>
          <w:sz w:val="22"/>
          <w:szCs w:val="22"/>
        </w:rPr>
        <w:t>Foundational programs from this chart include the following:</w:t>
      </w:r>
    </w:p>
    <w:p w14:paraId="49B17541" w14:textId="77777777" w:rsidR="00937F18" w:rsidRPr="00406311" w:rsidRDefault="00937F18" w:rsidP="00B25498">
      <w:pPr>
        <w:spacing w:after="0"/>
        <w:rPr>
          <w:rFonts w:asciiTheme="majorHAnsi" w:hAnsiTheme="majorHAnsi"/>
          <w:sz w:val="22"/>
          <w:szCs w:val="22"/>
        </w:rPr>
      </w:pPr>
    </w:p>
    <w:p w14:paraId="5969233D" w14:textId="4CD9DFB3" w:rsidR="00E75925" w:rsidRPr="00EA0D2C" w:rsidRDefault="00937F18" w:rsidP="00EA0D2C">
      <w:pPr>
        <w:pStyle w:val="ListParagraph"/>
        <w:numPr>
          <w:ilvl w:val="1"/>
          <w:numId w:val="16"/>
        </w:numPr>
        <w:spacing w:after="0" w:line="240" w:lineRule="auto"/>
        <w:ind w:left="360"/>
        <w:rPr>
          <w:rFonts w:asciiTheme="majorHAnsi" w:hAnsiTheme="majorHAnsi"/>
          <w:b/>
          <w:bCs/>
          <w:sz w:val="22"/>
          <w:szCs w:val="22"/>
        </w:rPr>
      </w:pPr>
      <w:r w:rsidRPr="00EA0D2C">
        <w:rPr>
          <w:rFonts w:asciiTheme="majorHAnsi" w:hAnsiTheme="majorHAnsi"/>
          <w:b/>
          <w:bCs/>
          <w:sz w:val="22"/>
          <w:szCs w:val="22"/>
        </w:rPr>
        <w:t>Summer Youth Program</w:t>
      </w:r>
      <w:r w:rsidR="00CE2CE7" w:rsidRPr="00EA0D2C">
        <w:rPr>
          <w:rFonts w:asciiTheme="majorHAnsi" w:hAnsiTheme="majorHAnsi"/>
          <w:b/>
          <w:bCs/>
          <w:sz w:val="22"/>
          <w:szCs w:val="22"/>
        </w:rPr>
        <w:t xml:space="preserve"> (SYP)</w:t>
      </w:r>
    </w:p>
    <w:p w14:paraId="293010A6" w14:textId="331F78C6" w:rsidR="00933B77" w:rsidRPr="00E75925" w:rsidRDefault="00933B77" w:rsidP="00E75925">
      <w:pPr>
        <w:spacing w:after="0" w:line="240" w:lineRule="auto"/>
        <w:rPr>
          <w:rFonts w:asciiTheme="majorHAnsi" w:hAnsiTheme="majorHAnsi"/>
          <w:b/>
          <w:bCs/>
          <w:sz w:val="22"/>
          <w:szCs w:val="22"/>
        </w:rPr>
      </w:pPr>
      <w:r w:rsidRPr="00A97D65">
        <w:rPr>
          <w:sz w:val="22"/>
          <w:szCs w:val="22"/>
        </w:rPr>
        <w:t>Each year,</w:t>
      </w:r>
      <w:r w:rsidRPr="00A97D65">
        <w:rPr>
          <w:b/>
          <w:bCs/>
          <w:sz w:val="22"/>
          <w:szCs w:val="22"/>
        </w:rPr>
        <w:t xml:space="preserve"> </w:t>
      </w:r>
      <w:r w:rsidRPr="00A97D65">
        <w:rPr>
          <w:rStyle w:val="Strong"/>
          <w:b w:val="0"/>
          <w:bCs w:val="0"/>
          <w:sz w:val="22"/>
          <w:szCs w:val="22"/>
        </w:rPr>
        <w:t>MCCOY provides technical and capacity-building support to more than 260 summer youth programs across Marion County</w:t>
      </w:r>
      <w:r w:rsidRPr="00A97D65">
        <w:rPr>
          <w:b/>
          <w:bCs/>
          <w:sz w:val="22"/>
          <w:szCs w:val="22"/>
        </w:rPr>
        <w:t xml:space="preserve"> </w:t>
      </w:r>
      <w:r w:rsidRPr="00A97D65">
        <w:rPr>
          <w:sz w:val="22"/>
          <w:szCs w:val="22"/>
        </w:rPr>
        <w:t xml:space="preserve">in alignment with the strategies and investments of the </w:t>
      </w:r>
      <w:r w:rsidRPr="00A97D65">
        <w:rPr>
          <w:rStyle w:val="Strong"/>
          <w:b w:val="0"/>
          <w:bCs w:val="0"/>
          <w:sz w:val="22"/>
          <w:szCs w:val="22"/>
        </w:rPr>
        <w:t>Summer Youth Program Fund (SYPF)</w:t>
      </w:r>
      <w:r w:rsidRPr="00A97D65">
        <w:rPr>
          <w:b/>
          <w:bCs/>
          <w:sz w:val="22"/>
          <w:szCs w:val="22"/>
        </w:rPr>
        <w:t>.</w:t>
      </w:r>
      <w:r w:rsidRPr="00A97D65">
        <w:rPr>
          <w:sz w:val="22"/>
          <w:szCs w:val="22"/>
        </w:rPr>
        <w:t xml:space="preserve"> This work ensures that thousands of young people have</w:t>
      </w:r>
      <w:r w:rsidRPr="00A97D65">
        <w:rPr>
          <w:b/>
          <w:bCs/>
          <w:sz w:val="22"/>
          <w:szCs w:val="22"/>
        </w:rPr>
        <w:t xml:space="preserve"> </w:t>
      </w:r>
      <w:r w:rsidRPr="00933B77">
        <w:rPr>
          <w:sz w:val="22"/>
          <w:szCs w:val="22"/>
        </w:rPr>
        <w:t>access to safe, engaging, and enriching summer experiences that promote learning, growth, and connection.</w:t>
      </w:r>
    </w:p>
    <w:p w14:paraId="5D9CE00F" w14:textId="77777777" w:rsidR="00141616" w:rsidRDefault="00141616" w:rsidP="005603C6">
      <w:pPr>
        <w:spacing w:after="0"/>
        <w:rPr>
          <w:rFonts w:eastAsia="Times New Roman" w:cs="Times New Roman"/>
          <w:kern w:val="0"/>
          <w:sz w:val="22"/>
          <w:szCs w:val="22"/>
          <w14:ligatures w14:val="none"/>
        </w:rPr>
      </w:pPr>
    </w:p>
    <w:p w14:paraId="18F000E6" w14:textId="2F04938A" w:rsidR="005603C6" w:rsidRPr="005603C6" w:rsidRDefault="005603C6" w:rsidP="005603C6">
      <w:pPr>
        <w:spacing w:after="0"/>
        <w:rPr>
          <w:rFonts w:eastAsia="Times New Roman" w:cs="Times New Roman"/>
          <w:kern w:val="0"/>
          <w:sz w:val="22"/>
          <w:szCs w:val="22"/>
          <w14:ligatures w14:val="none"/>
        </w:rPr>
      </w:pPr>
      <w:r w:rsidRPr="005603C6">
        <w:rPr>
          <w:rFonts w:eastAsia="Times New Roman" w:cs="Times New Roman"/>
          <w:kern w:val="0"/>
          <w:sz w:val="22"/>
          <w:szCs w:val="22"/>
          <w14:ligatures w14:val="none"/>
        </w:rPr>
        <w:t>MCCOY’s role is to strengthen and connect the network of summer programs so that every organization—regardless of size or budget—has the tools, knowledge, and community relationships needed to deliver high-quality youth experiences. Through communication, coordination, and training, MCCOY helps build a sustainable, collaborative ecosystem of summer learning providers.</w:t>
      </w:r>
    </w:p>
    <w:p w14:paraId="1A4EB873" w14:textId="77777777" w:rsidR="003D4E17" w:rsidRDefault="003D4E17" w:rsidP="00B25498">
      <w:pPr>
        <w:spacing w:after="0"/>
        <w:rPr>
          <w:rFonts w:asciiTheme="majorHAnsi" w:hAnsiTheme="majorHAnsi"/>
        </w:rPr>
      </w:pPr>
    </w:p>
    <w:p w14:paraId="1465DAFE" w14:textId="6C14E136" w:rsidR="0044125A" w:rsidRPr="00152170" w:rsidRDefault="0044125A" w:rsidP="0044125A">
      <w:pPr>
        <w:pStyle w:val="ListParagraph"/>
        <w:numPr>
          <w:ilvl w:val="1"/>
          <w:numId w:val="16"/>
        </w:numPr>
        <w:spacing w:after="0"/>
        <w:ind w:left="360"/>
        <w:rPr>
          <w:rFonts w:asciiTheme="majorHAnsi" w:hAnsiTheme="majorHAnsi"/>
          <w:b/>
          <w:bCs/>
          <w:sz w:val="22"/>
          <w:szCs w:val="22"/>
        </w:rPr>
      </w:pPr>
      <w:r w:rsidRPr="00152170">
        <w:rPr>
          <w:rFonts w:asciiTheme="majorHAnsi" w:hAnsiTheme="majorHAnsi"/>
          <w:b/>
          <w:bCs/>
          <w:sz w:val="22"/>
          <w:szCs w:val="22"/>
        </w:rPr>
        <w:t xml:space="preserve">The Resilience Project </w:t>
      </w:r>
    </w:p>
    <w:p w14:paraId="228F01E4" w14:textId="335AE28B" w:rsidR="0044125A" w:rsidRPr="007C4295" w:rsidRDefault="0044125A" w:rsidP="0044125A">
      <w:pPr>
        <w:spacing w:after="0"/>
        <w:rPr>
          <w:rFonts w:asciiTheme="majorHAnsi" w:hAnsiTheme="majorHAnsi"/>
          <w:sz w:val="22"/>
          <w:szCs w:val="22"/>
        </w:rPr>
      </w:pPr>
      <w:r w:rsidRPr="007C4295">
        <w:rPr>
          <w:rFonts w:asciiTheme="majorHAnsi" w:hAnsiTheme="majorHAnsi"/>
          <w:sz w:val="22"/>
          <w:szCs w:val="22"/>
        </w:rPr>
        <w:t>MCCOY’s school-based mental wellness initiative is designed to build emotional resilience, strengthen educator capacity, and create supportive learning environments for children. Developed in partnership with local school districts, the program equips teachers and staff with the knowledge, tools, and confidence to recognize and respond to students’ mental health needs while also caring for their own wellbeing.</w:t>
      </w:r>
      <w:r>
        <w:rPr>
          <w:rFonts w:asciiTheme="majorHAnsi" w:hAnsiTheme="majorHAnsi"/>
          <w:sz w:val="22"/>
          <w:szCs w:val="22"/>
        </w:rPr>
        <w:t xml:space="preserve"> </w:t>
      </w:r>
      <w:r w:rsidRPr="007C4295">
        <w:rPr>
          <w:rFonts w:asciiTheme="majorHAnsi" w:hAnsiTheme="majorHAnsi"/>
          <w:sz w:val="22"/>
          <w:szCs w:val="22"/>
        </w:rPr>
        <w:t xml:space="preserve">Intended </w:t>
      </w:r>
      <w:r w:rsidR="00B10C1D">
        <w:rPr>
          <w:rFonts w:asciiTheme="majorHAnsi" w:hAnsiTheme="majorHAnsi"/>
          <w:sz w:val="22"/>
          <w:szCs w:val="22"/>
        </w:rPr>
        <w:t>o</w:t>
      </w:r>
      <w:r w:rsidRPr="007C4295">
        <w:rPr>
          <w:rFonts w:asciiTheme="majorHAnsi" w:hAnsiTheme="majorHAnsi"/>
          <w:sz w:val="22"/>
          <w:szCs w:val="22"/>
        </w:rPr>
        <w:t>utcomes</w:t>
      </w:r>
      <w:r>
        <w:rPr>
          <w:rFonts w:asciiTheme="majorHAnsi" w:hAnsiTheme="majorHAnsi"/>
          <w:sz w:val="22"/>
          <w:szCs w:val="22"/>
        </w:rPr>
        <w:t xml:space="preserve"> include</w:t>
      </w:r>
    </w:p>
    <w:p w14:paraId="63484378" w14:textId="77777777" w:rsidR="0044125A" w:rsidRPr="007C4295" w:rsidRDefault="0044125A" w:rsidP="0044125A">
      <w:pPr>
        <w:numPr>
          <w:ilvl w:val="0"/>
          <w:numId w:val="18"/>
        </w:numPr>
        <w:spacing w:after="0"/>
        <w:rPr>
          <w:rFonts w:asciiTheme="majorHAnsi" w:hAnsiTheme="majorHAnsi"/>
          <w:sz w:val="22"/>
          <w:szCs w:val="22"/>
        </w:rPr>
      </w:pPr>
      <w:r w:rsidRPr="007C4295">
        <w:rPr>
          <w:rFonts w:asciiTheme="majorHAnsi" w:hAnsiTheme="majorHAnsi"/>
          <w:sz w:val="22"/>
          <w:szCs w:val="22"/>
        </w:rPr>
        <w:t>Increased educator understanding of mental health and resilience.</w:t>
      </w:r>
    </w:p>
    <w:p w14:paraId="665142E9" w14:textId="77777777" w:rsidR="0044125A" w:rsidRPr="007C4295" w:rsidRDefault="0044125A" w:rsidP="0044125A">
      <w:pPr>
        <w:numPr>
          <w:ilvl w:val="0"/>
          <w:numId w:val="18"/>
        </w:numPr>
        <w:spacing w:after="0"/>
        <w:rPr>
          <w:rFonts w:asciiTheme="majorHAnsi" w:hAnsiTheme="majorHAnsi"/>
          <w:sz w:val="22"/>
          <w:szCs w:val="22"/>
        </w:rPr>
      </w:pPr>
      <w:r w:rsidRPr="007C4295">
        <w:rPr>
          <w:rFonts w:asciiTheme="majorHAnsi" w:hAnsiTheme="majorHAnsi"/>
          <w:sz w:val="22"/>
          <w:szCs w:val="22"/>
        </w:rPr>
        <w:t>Improved school climate and teacher-student relationships.</w:t>
      </w:r>
    </w:p>
    <w:p w14:paraId="5680C932" w14:textId="77777777" w:rsidR="0044125A" w:rsidRPr="007C4295" w:rsidRDefault="0044125A" w:rsidP="0044125A">
      <w:pPr>
        <w:numPr>
          <w:ilvl w:val="0"/>
          <w:numId w:val="18"/>
        </w:numPr>
        <w:spacing w:after="0"/>
        <w:rPr>
          <w:rFonts w:asciiTheme="majorHAnsi" w:hAnsiTheme="majorHAnsi"/>
          <w:sz w:val="22"/>
          <w:szCs w:val="22"/>
        </w:rPr>
      </w:pPr>
      <w:r w:rsidRPr="007C4295">
        <w:rPr>
          <w:rFonts w:asciiTheme="majorHAnsi" w:hAnsiTheme="majorHAnsi"/>
          <w:sz w:val="22"/>
          <w:szCs w:val="22"/>
        </w:rPr>
        <w:t>Reduced stress and burnout among teachers.</w:t>
      </w:r>
    </w:p>
    <w:p w14:paraId="25B37A3A" w14:textId="77777777" w:rsidR="0044125A" w:rsidRDefault="0044125A" w:rsidP="0044125A">
      <w:pPr>
        <w:numPr>
          <w:ilvl w:val="0"/>
          <w:numId w:val="18"/>
        </w:numPr>
        <w:spacing w:after="0"/>
        <w:rPr>
          <w:rFonts w:asciiTheme="majorHAnsi" w:hAnsiTheme="majorHAnsi"/>
          <w:sz w:val="22"/>
          <w:szCs w:val="22"/>
        </w:rPr>
      </w:pPr>
      <w:r w:rsidRPr="007C4295">
        <w:rPr>
          <w:rFonts w:asciiTheme="majorHAnsi" w:hAnsiTheme="majorHAnsi"/>
          <w:sz w:val="22"/>
          <w:szCs w:val="22"/>
        </w:rPr>
        <w:t>Greater student engagement, self-regulation, and connectedness.</w:t>
      </w:r>
    </w:p>
    <w:p w14:paraId="29FA43EB" w14:textId="7BE9C51C" w:rsidR="00BA01F7" w:rsidRPr="007C4295" w:rsidRDefault="00BA01F7" w:rsidP="0044125A">
      <w:pPr>
        <w:numPr>
          <w:ilvl w:val="0"/>
          <w:numId w:val="18"/>
        </w:numPr>
        <w:spacing w:after="0"/>
        <w:rPr>
          <w:rFonts w:asciiTheme="majorHAnsi" w:hAnsiTheme="majorHAnsi"/>
          <w:sz w:val="22"/>
          <w:szCs w:val="22"/>
        </w:rPr>
      </w:pPr>
      <w:r>
        <w:rPr>
          <w:rFonts w:asciiTheme="majorHAnsi" w:hAnsiTheme="majorHAnsi"/>
          <w:sz w:val="22"/>
          <w:szCs w:val="22"/>
        </w:rPr>
        <w:t>Stronger family-school-child connection</w:t>
      </w:r>
      <w:r w:rsidR="00291D52">
        <w:rPr>
          <w:rFonts w:asciiTheme="majorHAnsi" w:hAnsiTheme="majorHAnsi"/>
          <w:sz w:val="22"/>
          <w:szCs w:val="22"/>
        </w:rPr>
        <w:t>s</w:t>
      </w:r>
      <w:r>
        <w:rPr>
          <w:rFonts w:asciiTheme="majorHAnsi" w:hAnsiTheme="majorHAnsi"/>
          <w:sz w:val="22"/>
          <w:szCs w:val="22"/>
        </w:rPr>
        <w:t xml:space="preserve"> to support</w:t>
      </w:r>
      <w:r w:rsidR="00291D52">
        <w:rPr>
          <w:rFonts w:asciiTheme="majorHAnsi" w:hAnsiTheme="majorHAnsi"/>
          <w:sz w:val="22"/>
          <w:szCs w:val="22"/>
        </w:rPr>
        <w:t xml:space="preserve"> youth</w:t>
      </w:r>
      <w:r>
        <w:rPr>
          <w:rFonts w:asciiTheme="majorHAnsi" w:hAnsiTheme="majorHAnsi"/>
          <w:sz w:val="22"/>
          <w:szCs w:val="22"/>
        </w:rPr>
        <w:t xml:space="preserve"> resilience</w:t>
      </w:r>
      <w:r w:rsidR="00291D52">
        <w:rPr>
          <w:rFonts w:asciiTheme="majorHAnsi" w:hAnsiTheme="majorHAnsi"/>
          <w:sz w:val="22"/>
          <w:szCs w:val="22"/>
        </w:rPr>
        <w:t>.</w:t>
      </w:r>
    </w:p>
    <w:p w14:paraId="2492F839" w14:textId="77777777" w:rsidR="0044125A" w:rsidRDefault="0044125A" w:rsidP="00B25498">
      <w:pPr>
        <w:spacing w:after="0"/>
        <w:rPr>
          <w:rFonts w:asciiTheme="majorHAnsi" w:hAnsiTheme="majorHAnsi"/>
          <w:b/>
          <w:bCs/>
          <w:sz w:val="22"/>
          <w:szCs w:val="22"/>
        </w:rPr>
      </w:pPr>
    </w:p>
    <w:p w14:paraId="3FD7E20B" w14:textId="32F1F60A" w:rsidR="009A0C49" w:rsidRPr="0044125A" w:rsidRDefault="009A0C49" w:rsidP="0044125A">
      <w:pPr>
        <w:pStyle w:val="ListParagraph"/>
        <w:numPr>
          <w:ilvl w:val="1"/>
          <w:numId w:val="16"/>
        </w:numPr>
        <w:spacing w:after="0"/>
        <w:ind w:left="360"/>
        <w:rPr>
          <w:rFonts w:asciiTheme="majorHAnsi" w:hAnsiTheme="majorHAnsi"/>
          <w:b/>
          <w:bCs/>
          <w:sz w:val="22"/>
          <w:szCs w:val="22"/>
        </w:rPr>
      </w:pPr>
      <w:r w:rsidRPr="0044125A">
        <w:rPr>
          <w:rFonts w:asciiTheme="majorHAnsi" w:hAnsiTheme="majorHAnsi"/>
          <w:b/>
          <w:bCs/>
          <w:sz w:val="22"/>
          <w:szCs w:val="22"/>
        </w:rPr>
        <w:t>Youth Worker Well-being Project</w:t>
      </w:r>
      <w:r w:rsidR="00ED6009" w:rsidRPr="0044125A">
        <w:rPr>
          <w:rFonts w:asciiTheme="majorHAnsi" w:hAnsiTheme="majorHAnsi"/>
          <w:b/>
          <w:bCs/>
          <w:sz w:val="22"/>
          <w:szCs w:val="22"/>
        </w:rPr>
        <w:t xml:space="preserve"> (YWWB)</w:t>
      </w:r>
    </w:p>
    <w:p w14:paraId="20BB7A07" w14:textId="596CCF80" w:rsidR="000D081E" w:rsidRDefault="00BE7EA8" w:rsidP="00B25498">
      <w:pPr>
        <w:spacing w:after="0"/>
        <w:rPr>
          <w:rFonts w:asciiTheme="majorHAnsi" w:hAnsiTheme="majorHAnsi"/>
          <w:sz w:val="22"/>
          <w:szCs w:val="22"/>
        </w:rPr>
      </w:pPr>
      <w:r w:rsidRPr="00314201">
        <w:rPr>
          <w:rFonts w:asciiTheme="majorHAnsi" w:hAnsiTheme="majorHAnsi"/>
          <w:sz w:val="22"/>
          <w:szCs w:val="22"/>
        </w:rPr>
        <w:t xml:space="preserve">MCCOY along with the four other </w:t>
      </w:r>
      <w:r w:rsidR="00886186" w:rsidRPr="00314201">
        <w:rPr>
          <w:rFonts w:asciiTheme="majorHAnsi" w:hAnsiTheme="majorHAnsi"/>
          <w:sz w:val="22"/>
          <w:szCs w:val="22"/>
        </w:rPr>
        <w:t>intermediaries</w:t>
      </w:r>
      <w:r w:rsidRPr="00314201">
        <w:rPr>
          <w:rFonts w:asciiTheme="majorHAnsi" w:hAnsiTheme="majorHAnsi"/>
          <w:sz w:val="22"/>
          <w:szCs w:val="22"/>
        </w:rPr>
        <w:t xml:space="preserve"> serving youth organizations in Indiana (Indiana Youth Institute, Indiana Afterschool Network, Indiana Youth Services Association, and Indiana </w:t>
      </w:r>
      <w:r w:rsidR="00886186" w:rsidRPr="00314201">
        <w:rPr>
          <w:rFonts w:asciiTheme="majorHAnsi" w:hAnsiTheme="majorHAnsi"/>
          <w:sz w:val="22"/>
          <w:szCs w:val="22"/>
        </w:rPr>
        <w:t xml:space="preserve">Association of Resources and Child Advocacy) </w:t>
      </w:r>
      <w:r w:rsidR="00ED6009">
        <w:rPr>
          <w:rFonts w:asciiTheme="majorHAnsi" w:hAnsiTheme="majorHAnsi"/>
          <w:sz w:val="22"/>
          <w:szCs w:val="22"/>
        </w:rPr>
        <w:t xml:space="preserve">created and are implementing the YWWB </w:t>
      </w:r>
      <w:r w:rsidR="00503132" w:rsidRPr="00503132">
        <w:rPr>
          <w:rFonts w:asciiTheme="majorHAnsi" w:hAnsiTheme="majorHAnsi"/>
          <w:sz w:val="22"/>
          <w:szCs w:val="22"/>
        </w:rPr>
        <w:t>initiative</w:t>
      </w:r>
      <w:r w:rsidR="00291D52">
        <w:rPr>
          <w:rFonts w:asciiTheme="majorHAnsi" w:hAnsiTheme="majorHAnsi"/>
          <w:sz w:val="22"/>
          <w:szCs w:val="22"/>
        </w:rPr>
        <w:t>.</w:t>
      </w:r>
      <w:r w:rsidR="00ED6009">
        <w:rPr>
          <w:rFonts w:asciiTheme="majorHAnsi" w:hAnsiTheme="majorHAnsi"/>
          <w:sz w:val="22"/>
          <w:szCs w:val="22"/>
        </w:rPr>
        <w:t xml:space="preserve"> The program</w:t>
      </w:r>
      <w:r w:rsidR="00503132" w:rsidRPr="00503132">
        <w:rPr>
          <w:rFonts w:asciiTheme="majorHAnsi" w:hAnsiTheme="majorHAnsi"/>
          <w:sz w:val="22"/>
          <w:szCs w:val="22"/>
        </w:rPr>
        <w:t xml:space="preserve"> </w:t>
      </w:r>
      <w:r w:rsidR="00503132">
        <w:rPr>
          <w:rFonts w:asciiTheme="majorHAnsi" w:hAnsiTheme="majorHAnsi"/>
          <w:sz w:val="22"/>
          <w:szCs w:val="22"/>
        </w:rPr>
        <w:t xml:space="preserve">is designed </w:t>
      </w:r>
      <w:r w:rsidR="00503132" w:rsidRPr="00503132">
        <w:rPr>
          <w:rFonts w:asciiTheme="majorHAnsi" w:hAnsiTheme="majorHAnsi"/>
          <w:sz w:val="22"/>
          <w:szCs w:val="22"/>
        </w:rPr>
        <w:t>to strengthen the mental health, resilience, and professional sustainability of the adults who serve young people across Marion County. Recognizing that youth workers are the backbone of the youth development ecosystem—and that their own wellbeing directly affects program quality and youth outcomes—</w:t>
      </w:r>
      <w:r w:rsidR="00E720EB">
        <w:rPr>
          <w:rFonts w:asciiTheme="majorHAnsi" w:hAnsiTheme="majorHAnsi"/>
          <w:sz w:val="22"/>
          <w:szCs w:val="22"/>
        </w:rPr>
        <w:t>the five managing committee members</w:t>
      </w:r>
      <w:r w:rsidR="00503132" w:rsidRPr="00503132">
        <w:rPr>
          <w:rFonts w:asciiTheme="majorHAnsi" w:hAnsiTheme="majorHAnsi"/>
          <w:sz w:val="22"/>
          <w:szCs w:val="22"/>
        </w:rPr>
        <w:t xml:space="preserve"> designed this project to provide both immediate supports and long-term system improvements.</w:t>
      </w:r>
    </w:p>
    <w:p w14:paraId="2F71AA1D" w14:textId="77777777" w:rsidR="00DB7523" w:rsidRDefault="00DB7523" w:rsidP="00B25498">
      <w:pPr>
        <w:spacing w:after="0"/>
        <w:rPr>
          <w:rFonts w:asciiTheme="majorHAnsi" w:hAnsiTheme="majorHAnsi"/>
          <w:sz w:val="22"/>
          <w:szCs w:val="22"/>
        </w:rPr>
      </w:pPr>
    </w:p>
    <w:p w14:paraId="6CAB3006" w14:textId="12713821" w:rsidR="00AE1DD1" w:rsidRPr="0079358C" w:rsidRDefault="00AE1DD1" w:rsidP="00DB7523">
      <w:pPr>
        <w:pStyle w:val="ListParagraph"/>
        <w:numPr>
          <w:ilvl w:val="1"/>
          <w:numId w:val="16"/>
        </w:numPr>
        <w:spacing w:after="0"/>
        <w:ind w:left="360"/>
        <w:rPr>
          <w:rFonts w:asciiTheme="majorHAnsi" w:hAnsiTheme="majorHAnsi"/>
          <w:sz w:val="22"/>
          <w:szCs w:val="22"/>
        </w:rPr>
      </w:pPr>
      <w:r>
        <w:rPr>
          <w:rFonts w:asciiTheme="majorHAnsi" w:hAnsiTheme="majorHAnsi"/>
          <w:b/>
          <w:bCs/>
          <w:sz w:val="22"/>
          <w:szCs w:val="22"/>
        </w:rPr>
        <w:lastRenderedPageBreak/>
        <w:t>Learning Network</w:t>
      </w:r>
    </w:p>
    <w:p w14:paraId="68519BB6" w14:textId="28B9C437" w:rsidR="00C52334" w:rsidRPr="0079358C" w:rsidRDefault="00766EB7" w:rsidP="002117C1">
      <w:pPr>
        <w:spacing w:after="0"/>
        <w:rPr>
          <w:rFonts w:asciiTheme="majorHAnsi" w:hAnsiTheme="majorHAnsi"/>
          <w:sz w:val="22"/>
          <w:szCs w:val="22"/>
        </w:rPr>
      </w:pPr>
      <w:r w:rsidRPr="00766EB7">
        <w:rPr>
          <w:rFonts w:asciiTheme="majorHAnsi" w:hAnsiTheme="majorHAnsi"/>
          <w:sz w:val="22"/>
          <w:szCs w:val="22"/>
        </w:rPr>
        <w:t xml:space="preserve">MCCOY provides a comprehensive menu of professional development opportunities for youth-serving professionals across Marion County. Our training portfolio includes topics such as diversity, equity, and belonging; mental well-being; and trauma-informed care, among others. Each year, hundreds of participants engage in these sessions—either through stand-alone workshops or as part of the Summer Youth Program. </w:t>
      </w:r>
      <w:r w:rsidR="00B87076" w:rsidRPr="00766EB7">
        <w:rPr>
          <w:rFonts w:asciiTheme="majorHAnsi" w:hAnsiTheme="majorHAnsi"/>
          <w:sz w:val="22"/>
          <w:szCs w:val="22"/>
        </w:rPr>
        <w:t>Training</w:t>
      </w:r>
      <w:r w:rsidRPr="00766EB7">
        <w:rPr>
          <w:rFonts w:asciiTheme="majorHAnsi" w:hAnsiTheme="majorHAnsi"/>
          <w:sz w:val="22"/>
          <w:szCs w:val="22"/>
        </w:rPr>
        <w:t xml:space="preserve"> offered to the wider community </w:t>
      </w:r>
      <w:r w:rsidR="008F40EA" w:rsidRPr="00766EB7">
        <w:rPr>
          <w:rFonts w:asciiTheme="majorHAnsi" w:hAnsiTheme="majorHAnsi"/>
          <w:sz w:val="22"/>
          <w:szCs w:val="22"/>
        </w:rPr>
        <w:t>is</w:t>
      </w:r>
      <w:r w:rsidRPr="00766EB7">
        <w:rPr>
          <w:rFonts w:asciiTheme="majorHAnsi" w:hAnsiTheme="majorHAnsi"/>
          <w:sz w:val="22"/>
          <w:szCs w:val="22"/>
        </w:rPr>
        <w:t xml:space="preserve"> provided free of charge, while customized sessions for individual organizations are available for a modest fee.</w:t>
      </w:r>
    </w:p>
    <w:p w14:paraId="41DD854B" w14:textId="0B0C29C5" w:rsidR="00DB7523" w:rsidRPr="00876210" w:rsidRDefault="00DB7523" w:rsidP="00DB7523">
      <w:pPr>
        <w:pStyle w:val="ListParagraph"/>
        <w:numPr>
          <w:ilvl w:val="1"/>
          <w:numId w:val="16"/>
        </w:numPr>
        <w:spacing w:after="0"/>
        <w:ind w:left="360"/>
        <w:rPr>
          <w:rFonts w:asciiTheme="majorHAnsi" w:hAnsiTheme="majorHAnsi"/>
          <w:b/>
          <w:bCs/>
          <w:sz w:val="22"/>
          <w:szCs w:val="22"/>
        </w:rPr>
      </w:pPr>
      <w:r w:rsidRPr="00876210">
        <w:rPr>
          <w:rFonts w:asciiTheme="majorHAnsi" w:hAnsiTheme="majorHAnsi"/>
          <w:b/>
          <w:bCs/>
          <w:sz w:val="22"/>
          <w:szCs w:val="22"/>
        </w:rPr>
        <w:t>To Rise Above Poverty (T.R.A.P.)</w:t>
      </w:r>
    </w:p>
    <w:p w14:paraId="6A4F68E8" w14:textId="77777777" w:rsidR="00DB7523" w:rsidRDefault="00DB7523" w:rsidP="00DB7523">
      <w:pPr>
        <w:spacing w:after="0"/>
        <w:rPr>
          <w:rFonts w:asciiTheme="majorHAnsi" w:hAnsiTheme="majorHAnsi"/>
          <w:sz w:val="22"/>
          <w:szCs w:val="22"/>
        </w:rPr>
      </w:pPr>
      <w:r w:rsidRPr="00923B2F">
        <w:rPr>
          <w:rFonts w:asciiTheme="majorHAnsi" w:hAnsiTheme="majorHAnsi"/>
          <w:sz w:val="22"/>
          <w:szCs w:val="22"/>
        </w:rPr>
        <w:t>The To Rise Above Poverty (T.R.A.P.) initiative is a pilot program currently underway at three Glick Family residential properties in Indianapolis. T.R.A.P. is designed to confront two-generational poverty by strengthening the capacity of community leaders who work most closely with families in need. In this pilot, the program equips resident coordinators with the tools and training necessary to assess community needs, design effective programming, and implement supports that engage both youth and their caregivers.</w:t>
      </w:r>
    </w:p>
    <w:p w14:paraId="205002E4" w14:textId="77777777" w:rsidR="00152170" w:rsidRPr="00923B2F" w:rsidRDefault="00152170" w:rsidP="00152170">
      <w:pPr>
        <w:spacing w:after="0"/>
        <w:rPr>
          <w:rFonts w:asciiTheme="majorHAnsi" w:hAnsiTheme="majorHAnsi"/>
          <w:sz w:val="22"/>
          <w:szCs w:val="22"/>
        </w:rPr>
      </w:pPr>
      <w:r w:rsidRPr="00923B2F">
        <w:rPr>
          <w:rFonts w:asciiTheme="majorHAnsi" w:hAnsiTheme="majorHAnsi"/>
          <w:sz w:val="22"/>
          <w:szCs w:val="22"/>
        </w:rPr>
        <w:t>Through a focus on leadership development and systems change, T.R.A.P. builds a foundation of practical skills and shared purpose among those working on the front lines of poverty. The program promotes strategies that address the root causes of sustained poverty—including mental wellness, access to support resources, and the development of new mindsets and behaviors that lead to long-term stability and independence.</w:t>
      </w:r>
    </w:p>
    <w:p w14:paraId="388BB41A" w14:textId="77777777" w:rsidR="00152170" w:rsidRDefault="00152170" w:rsidP="00152170">
      <w:pPr>
        <w:spacing w:after="0"/>
        <w:rPr>
          <w:rFonts w:asciiTheme="majorHAnsi" w:hAnsiTheme="majorHAnsi"/>
          <w:sz w:val="22"/>
          <w:szCs w:val="22"/>
        </w:rPr>
      </w:pPr>
    </w:p>
    <w:p w14:paraId="69E56491" w14:textId="00B4C4A0" w:rsidR="00152170" w:rsidRPr="00923B2F" w:rsidRDefault="00152170" w:rsidP="00DB7523">
      <w:pPr>
        <w:spacing w:after="0"/>
        <w:rPr>
          <w:rFonts w:asciiTheme="majorHAnsi" w:hAnsiTheme="majorHAnsi"/>
          <w:sz w:val="22"/>
          <w:szCs w:val="22"/>
        </w:rPr>
      </w:pPr>
      <w:r w:rsidRPr="00923B2F">
        <w:rPr>
          <w:rFonts w:asciiTheme="majorHAnsi" w:hAnsiTheme="majorHAnsi"/>
          <w:sz w:val="22"/>
          <w:szCs w:val="22"/>
        </w:rPr>
        <w:t>By empowering local leaders and embedding change within the communities they serve, T.R.A.P. aims to create a sustainable pathway out of poverty that uplifts families across generations and strengthens the broader ecosystem of community support.</w:t>
      </w:r>
    </w:p>
    <w:p w14:paraId="51C7B623" w14:textId="77777777" w:rsidR="00E720EB" w:rsidRPr="00314201" w:rsidRDefault="00E720EB" w:rsidP="00B25498">
      <w:pPr>
        <w:spacing w:after="0"/>
        <w:rPr>
          <w:rFonts w:asciiTheme="majorHAnsi" w:hAnsiTheme="majorHAnsi"/>
          <w:sz w:val="22"/>
          <w:szCs w:val="22"/>
        </w:rPr>
      </w:pPr>
    </w:p>
    <w:p w14:paraId="27F0F806" w14:textId="32B87EAE" w:rsidR="000B4DB7" w:rsidRPr="000B4DB7" w:rsidRDefault="000B4DB7" w:rsidP="000B4DB7">
      <w:pPr>
        <w:pStyle w:val="ListParagraph"/>
        <w:numPr>
          <w:ilvl w:val="1"/>
          <w:numId w:val="16"/>
        </w:numPr>
        <w:spacing w:after="0"/>
        <w:ind w:left="360"/>
        <w:rPr>
          <w:rFonts w:asciiTheme="majorHAnsi" w:hAnsiTheme="majorHAnsi"/>
          <w:b/>
          <w:bCs/>
          <w:sz w:val="22"/>
          <w:szCs w:val="22"/>
        </w:rPr>
      </w:pPr>
      <w:r w:rsidRPr="000B4DB7">
        <w:rPr>
          <w:rFonts w:asciiTheme="majorHAnsi" w:hAnsiTheme="majorHAnsi"/>
          <w:b/>
          <w:bCs/>
          <w:sz w:val="22"/>
          <w:szCs w:val="22"/>
        </w:rPr>
        <w:t>Advocacy and Youth Voice</w:t>
      </w:r>
    </w:p>
    <w:p w14:paraId="6267D146" w14:textId="6CA5E1AA" w:rsidR="000B4DB7" w:rsidRPr="00C83E8B" w:rsidRDefault="000B4DB7" w:rsidP="000B4DB7">
      <w:pPr>
        <w:spacing w:after="0"/>
        <w:rPr>
          <w:rFonts w:asciiTheme="majorHAnsi" w:hAnsiTheme="majorHAnsi"/>
          <w:sz w:val="22"/>
          <w:szCs w:val="22"/>
        </w:rPr>
      </w:pPr>
      <w:r w:rsidRPr="00C83E8B">
        <w:rPr>
          <w:rFonts w:asciiTheme="majorHAnsi" w:hAnsiTheme="majorHAnsi"/>
          <w:sz w:val="22"/>
          <w:szCs w:val="22"/>
        </w:rPr>
        <w:t xml:space="preserve">MCCOY’s Advocacy program amplifies the </w:t>
      </w:r>
      <w:r w:rsidR="00291D52">
        <w:rPr>
          <w:rFonts w:asciiTheme="majorHAnsi" w:hAnsiTheme="majorHAnsi"/>
          <w:sz w:val="22"/>
          <w:szCs w:val="22"/>
        </w:rPr>
        <w:t>needs</w:t>
      </w:r>
      <w:r w:rsidRPr="00C83E8B">
        <w:rPr>
          <w:rFonts w:asciiTheme="majorHAnsi" w:hAnsiTheme="majorHAnsi"/>
          <w:sz w:val="22"/>
          <w:szCs w:val="22"/>
        </w:rPr>
        <w:t xml:space="preserve"> of young people and those who serve them, ensuring that </w:t>
      </w:r>
      <w:r w:rsidR="00EB138B">
        <w:rPr>
          <w:rFonts w:asciiTheme="majorHAnsi" w:hAnsiTheme="majorHAnsi"/>
          <w:sz w:val="22"/>
          <w:szCs w:val="22"/>
        </w:rPr>
        <w:t>these</w:t>
      </w:r>
      <w:r w:rsidRPr="00C83E8B">
        <w:rPr>
          <w:rFonts w:asciiTheme="majorHAnsi" w:hAnsiTheme="majorHAnsi"/>
          <w:sz w:val="22"/>
          <w:szCs w:val="22"/>
        </w:rPr>
        <w:t xml:space="preserve"> </w:t>
      </w:r>
      <w:r>
        <w:rPr>
          <w:rFonts w:asciiTheme="majorHAnsi" w:hAnsiTheme="majorHAnsi"/>
          <w:sz w:val="22"/>
          <w:szCs w:val="22"/>
        </w:rPr>
        <w:t xml:space="preserve">needs and </w:t>
      </w:r>
      <w:r w:rsidRPr="00C83E8B">
        <w:rPr>
          <w:rFonts w:asciiTheme="majorHAnsi" w:hAnsiTheme="majorHAnsi"/>
          <w:sz w:val="22"/>
          <w:szCs w:val="22"/>
        </w:rPr>
        <w:t>perspectives shape public policy, community priorities, and systems change across Central Indiana. Through research, coalition-building, and direct engagement with policymakers, MCCOY advocates for equitable opportunities, safe environments, and supportive systems that help all young people thrive. The organization serves as a trusted convener and resource, bridging the gap between youth-serving organizations, families, and decision-makers to create meaningful and lasting impact.</w:t>
      </w:r>
    </w:p>
    <w:p w14:paraId="43D45521" w14:textId="77777777" w:rsidR="000B4DB7" w:rsidRDefault="000B4DB7" w:rsidP="000B4DB7">
      <w:pPr>
        <w:spacing w:after="0"/>
        <w:rPr>
          <w:rFonts w:asciiTheme="majorHAnsi" w:hAnsiTheme="majorHAnsi"/>
          <w:sz w:val="22"/>
          <w:szCs w:val="22"/>
        </w:rPr>
      </w:pPr>
    </w:p>
    <w:p w14:paraId="43D29FA4" w14:textId="77777777" w:rsidR="000B4DB7" w:rsidRPr="00C83E8B" w:rsidRDefault="000B4DB7" w:rsidP="000B4DB7">
      <w:pPr>
        <w:spacing w:after="0"/>
        <w:rPr>
          <w:rFonts w:asciiTheme="majorHAnsi" w:hAnsiTheme="majorHAnsi"/>
          <w:sz w:val="22"/>
          <w:szCs w:val="22"/>
        </w:rPr>
      </w:pPr>
      <w:r w:rsidRPr="00C83E8B">
        <w:rPr>
          <w:rFonts w:asciiTheme="majorHAnsi" w:hAnsiTheme="majorHAnsi"/>
          <w:sz w:val="22"/>
          <w:szCs w:val="22"/>
        </w:rPr>
        <w:t xml:space="preserve">One of MCCOY’s signature advocacy initiatives, Youth Day at the Statehouse, empowers young people to experience civic engagement firsthand. This annual event brings together hundreds of youths from across Marion County </w:t>
      </w:r>
      <w:r>
        <w:rPr>
          <w:rFonts w:asciiTheme="majorHAnsi" w:hAnsiTheme="majorHAnsi"/>
          <w:sz w:val="22"/>
          <w:szCs w:val="22"/>
        </w:rPr>
        <w:t xml:space="preserve">and beyond </w:t>
      </w:r>
      <w:r w:rsidRPr="00C83E8B">
        <w:rPr>
          <w:rFonts w:asciiTheme="majorHAnsi" w:hAnsiTheme="majorHAnsi"/>
          <w:sz w:val="22"/>
          <w:szCs w:val="22"/>
        </w:rPr>
        <w:t>to meet with legislators, learn about the policymaking process, and practice civic leadership. Youth Day provides a powerful platform for students to express their views on issues that affect them—ranging from education and safety to mental health and equity—while helping policymakers better understand the realities and aspirations of Indiana’s young people.</w:t>
      </w:r>
    </w:p>
    <w:p w14:paraId="02432974" w14:textId="77777777" w:rsidR="000B4DB7" w:rsidRDefault="000B4DB7" w:rsidP="000B4DB7">
      <w:pPr>
        <w:spacing w:after="0"/>
        <w:rPr>
          <w:rFonts w:asciiTheme="majorHAnsi" w:hAnsiTheme="majorHAnsi"/>
          <w:sz w:val="22"/>
          <w:szCs w:val="22"/>
        </w:rPr>
      </w:pPr>
    </w:p>
    <w:p w14:paraId="6599F691" w14:textId="77777777" w:rsidR="000B4DB7" w:rsidRPr="00C83E8B" w:rsidRDefault="000B4DB7" w:rsidP="000B4DB7">
      <w:pPr>
        <w:spacing w:after="0"/>
        <w:rPr>
          <w:rFonts w:asciiTheme="majorHAnsi" w:hAnsiTheme="majorHAnsi"/>
          <w:sz w:val="22"/>
          <w:szCs w:val="22"/>
        </w:rPr>
      </w:pPr>
      <w:r w:rsidRPr="00C83E8B">
        <w:rPr>
          <w:rFonts w:asciiTheme="majorHAnsi" w:hAnsiTheme="majorHAnsi"/>
          <w:sz w:val="22"/>
          <w:szCs w:val="22"/>
        </w:rPr>
        <w:lastRenderedPageBreak/>
        <w:t>Complementing these efforts, MCCOY’s SoundOff Newsletter keeps the community informed and connected on key youth policy issues. Distributed regularly to a broad network of partners, stakeholders, and advocates, SoundOff shares legislative updates, policy analysis, and opportunities for engagement. It serves as both an educational resource and a call to action—encouraging readers to stay informed, get involved, and raise their voices in support of youth-centered policy change.</w:t>
      </w:r>
    </w:p>
    <w:p w14:paraId="35CBC9B0" w14:textId="77777777" w:rsidR="00876210" w:rsidRPr="00876210" w:rsidRDefault="00876210" w:rsidP="00876210">
      <w:pPr>
        <w:spacing w:after="0"/>
        <w:rPr>
          <w:rFonts w:asciiTheme="majorHAnsi" w:hAnsiTheme="majorHAnsi"/>
          <w:i/>
          <w:iCs/>
          <w:sz w:val="22"/>
          <w:szCs w:val="22"/>
        </w:rPr>
      </w:pPr>
    </w:p>
    <w:p w14:paraId="252E6988" w14:textId="57F64C35" w:rsidR="00876210" w:rsidRPr="00876210" w:rsidRDefault="00876210" w:rsidP="00876210">
      <w:pPr>
        <w:spacing w:after="0"/>
        <w:rPr>
          <w:rFonts w:asciiTheme="majorHAnsi" w:hAnsiTheme="majorHAnsi"/>
          <w:i/>
          <w:iCs/>
          <w:sz w:val="22"/>
          <w:szCs w:val="22"/>
        </w:rPr>
      </w:pPr>
      <w:r w:rsidRPr="00876210">
        <w:rPr>
          <w:rFonts w:asciiTheme="majorHAnsi" w:hAnsiTheme="majorHAnsi"/>
          <w:i/>
          <w:iCs/>
          <w:sz w:val="22"/>
          <w:szCs w:val="22"/>
        </w:rPr>
        <w:t>Early Intervention Planning Council (EIPC)</w:t>
      </w:r>
    </w:p>
    <w:p w14:paraId="00935768" w14:textId="15350E24" w:rsidR="00876210" w:rsidRDefault="00876210" w:rsidP="00876210">
      <w:pPr>
        <w:spacing w:after="0"/>
        <w:rPr>
          <w:rFonts w:asciiTheme="majorHAnsi" w:hAnsiTheme="majorHAnsi"/>
          <w:sz w:val="22"/>
          <w:szCs w:val="22"/>
        </w:rPr>
      </w:pPr>
      <w:r>
        <w:rPr>
          <w:rFonts w:asciiTheme="majorHAnsi" w:hAnsiTheme="majorHAnsi"/>
          <w:sz w:val="22"/>
          <w:szCs w:val="22"/>
        </w:rPr>
        <w:t xml:space="preserve">A </w:t>
      </w:r>
      <w:r w:rsidRPr="00F00E27">
        <w:rPr>
          <w:rFonts w:asciiTheme="majorHAnsi" w:hAnsiTheme="majorHAnsi"/>
          <w:sz w:val="22"/>
          <w:szCs w:val="22"/>
        </w:rPr>
        <w:t xml:space="preserve">collaborative </w:t>
      </w:r>
      <w:r w:rsidRPr="00785903">
        <w:rPr>
          <w:rFonts w:asciiTheme="majorHAnsi" w:hAnsiTheme="majorHAnsi"/>
          <w:sz w:val="22"/>
          <w:szCs w:val="22"/>
        </w:rPr>
        <w:t xml:space="preserve">body coordinated by MCCOY </w:t>
      </w:r>
      <w:r w:rsidR="00C2522E">
        <w:rPr>
          <w:rFonts w:asciiTheme="majorHAnsi" w:hAnsiTheme="majorHAnsi"/>
          <w:sz w:val="22"/>
          <w:szCs w:val="22"/>
        </w:rPr>
        <w:t>eliminate child abuse, neglect and involvement with the legal system by coordinating efforts</w:t>
      </w:r>
      <w:r w:rsidR="00066729">
        <w:rPr>
          <w:rFonts w:asciiTheme="majorHAnsi" w:hAnsiTheme="majorHAnsi"/>
          <w:sz w:val="22"/>
          <w:szCs w:val="22"/>
        </w:rPr>
        <w:t xml:space="preserve"> that increased availability and access to services and </w:t>
      </w:r>
      <w:r w:rsidR="00026D40">
        <w:rPr>
          <w:rFonts w:asciiTheme="majorHAnsi" w:hAnsiTheme="majorHAnsi"/>
          <w:sz w:val="22"/>
          <w:szCs w:val="22"/>
        </w:rPr>
        <w:t>advocates</w:t>
      </w:r>
      <w:r w:rsidR="00066729">
        <w:rPr>
          <w:rFonts w:asciiTheme="majorHAnsi" w:hAnsiTheme="majorHAnsi"/>
          <w:sz w:val="22"/>
          <w:szCs w:val="22"/>
        </w:rPr>
        <w:t xml:space="preserve"> for high quality early intervention and prevention services in Marion County</w:t>
      </w:r>
      <w:r w:rsidRPr="00785903">
        <w:rPr>
          <w:rFonts w:asciiTheme="majorHAnsi" w:hAnsiTheme="majorHAnsi"/>
          <w:sz w:val="22"/>
          <w:szCs w:val="22"/>
        </w:rPr>
        <w:t>. Established by city ordinance</w:t>
      </w:r>
      <w:r w:rsidR="00953849">
        <w:rPr>
          <w:rFonts w:asciiTheme="majorHAnsi" w:hAnsiTheme="majorHAnsi"/>
          <w:sz w:val="22"/>
          <w:szCs w:val="22"/>
        </w:rPr>
        <w:t xml:space="preserve"> in 2005</w:t>
      </w:r>
      <w:r w:rsidRPr="00785903">
        <w:rPr>
          <w:rFonts w:asciiTheme="majorHAnsi" w:hAnsiTheme="majorHAnsi"/>
          <w:sz w:val="22"/>
          <w:szCs w:val="22"/>
        </w:rPr>
        <w:t xml:space="preserve">, the Council brings together community leaders, justice professionals, educators, service providers, and residents </w:t>
      </w:r>
      <w:r w:rsidR="003724C1">
        <w:rPr>
          <w:rFonts w:asciiTheme="majorHAnsi" w:hAnsiTheme="majorHAnsi"/>
          <w:sz w:val="22"/>
          <w:szCs w:val="22"/>
        </w:rPr>
        <w:t xml:space="preserve">to understand </w:t>
      </w:r>
      <w:r w:rsidR="00026D40">
        <w:rPr>
          <w:rFonts w:asciiTheme="majorHAnsi" w:hAnsiTheme="majorHAnsi"/>
          <w:sz w:val="22"/>
          <w:szCs w:val="22"/>
        </w:rPr>
        <w:t xml:space="preserve">the situation for youth, </w:t>
      </w:r>
      <w:r w:rsidR="003724C1">
        <w:rPr>
          <w:rFonts w:asciiTheme="majorHAnsi" w:hAnsiTheme="majorHAnsi"/>
          <w:sz w:val="22"/>
          <w:szCs w:val="22"/>
        </w:rPr>
        <w:t>root causes</w:t>
      </w:r>
      <w:r w:rsidR="00026D40">
        <w:rPr>
          <w:rFonts w:asciiTheme="majorHAnsi" w:hAnsiTheme="majorHAnsi"/>
          <w:sz w:val="22"/>
          <w:szCs w:val="22"/>
        </w:rPr>
        <w:t>,</w:t>
      </w:r>
      <w:r w:rsidR="003724C1">
        <w:rPr>
          <w:rFonts w:asciiTheme="majorHAnsi" w:hAnsiTheme="majorHAnsi"/>
          <w:sz w:val="22"/>
          <w:szCs w:val="22"/>
        </w:rPr>
        <w:t xml:space="preserve"> </w:t>
      </w:r>
      <w:r w:rsidRPr="00F00E27">
        <w:rPr>
          <w:rFonts w:asciiTheme="majorHAnsi" w:hAnsiTheme="majorHAnsi"/>
          <w:sz w:val="22"/>
          <w:szCs w:val="22"/>
        </w:rPr>
        <w:t>and to recommend strategies for early, community-based intervention.</w:t>
      </w:r>
    </w:p>
    <w:p w14:paraId="3904AF43" w14:textId="77777777" w:rsidR="00777BF7" w:rsidRDefault="00777BF7" w:rsidP="00777BF7">
      <w:pPr>
        <w:spacing w:after="0"/>
        <w:rPr>
          <w:rFonts w:asciiTheme="majorHAnsi" w:hAnsiTheme="majorHAnsi"/>
          <w:i/>
          <w:iCs/>
          <w:sz w:val="22"/>
          <w:szCs w:val="22"/>
        </w:rPr>
      </w:pPr>
    </w:p>
    <w:p w14:paraId="717FA708" w14:textId="54A2D421" w:rsidR="00777BF7" w:rsidRPr="00777BF7" w:rsidRDefault="00777BF7" w:rsidP="00777BF7">
      <w:pPr>
        <w:spacing w:after="0"/>
        <w:rPr>
          <w:rFonts w:asciiTheme="majorHAnsi" w:hAnsiTheme="majorHAnsi"/>
          <w:i/>
          <w:iCs/>
          <w:sz w:val="22"/>
          <w:szCs w:val="22"/>
        </w:rPr>
      </w:pPr>
      <w:r w:rsidRPr="00777BF7">
        <w:rPr>
          <w:rFonts w:asciiTheme="majorHAnsi" w:hAnsiTheme="majorHAnsi"/>
          <w:i/>
          <w:iCs/>
          <w:sz w:val="22"/>
          <w:szCs w:val="22"/>
        </w:rPr>
        <w:t>Mayor’s Youth Leadership Council (MYLC)</w:t>
      </w:r>
    </w:p>
    <w:p w14:paraId="4937E394" w14:textId="77777777" w:rsidR="00777BF7" w:rsidRDefault="00777BF7" w:rsidP="00777BF7">
      <w:pPr>
        <w:spacing w:after="0"/>
        <w:rPr>
          <w:rFonts w:asciiTheme="majorHAnsi" w:hAnsiTheme="majorHAnsi"/>
          <w:sz w:val="22"/>
          <w:szCs w:val="22"/>
        </w:rPr>
      </w:pPr>
      <w:r w:rsidRPr="00785903">
        <w:rPr>
          <w:rFonts w:asciiTheme="majorHAnsi" w:hAnsiTheme="majorHAnsi"/>
          <w:sz w:val="22"/>
          <w:szCs w:val="22"/>
        </w:rPr>
        <w:t>One of MCCOY’s signature youth engagement initiatives, designed to amplify youth voice and prepare young people to be active, informed leaders in their communities. Established in partnership with the City of Indianapolis, the MYLC brings together high school students from across Marion County to advise city officials, build</w:t>
      </w:r>
      <w:r w:rsidRPr="00BD7313">
        <w:rPr>
          <w:rFonts w:asciiTheme="majorHAnsi" w:hAnsiTheme="majorHAnsi"/>
          <w:sz w:val="22"/>
          <w:szCs w:val="22"/>
        </w:rPr>
        <w:t xml:space="preserve"> leadership skills, and address issues impacting youth and families.</w:t>
      </w:r>
    </w:p>
    <w:p w14:paraId="4DC9BDEB" w14:textId="77777777" w:rsidR="00DB7523" w:rsidRDefault="00DB7523" w:rsidP="00DB7523">
      <w:pPr>
        <w:spacing w:after="0"/>
        <w:rPr>
          <w:rFonts w:asciiTheme="majorHAnsi" w:hAnsiTheme="majorHAnsi"/>
          <w:b/>
          <w:bCs/>
          <w:sz w:val="22"/>
          <w:szCs w:val="22"/>
        </w:rPr>
      </w:pPr>
    </w:p>
    <w:p w14:paraId="7AED4639" w14:textId="54C612BD" w:rsidR="00DB7523" w:rsidRPr="00DB7523" w:rsidRDefault="00DB7523" w:rsidP="00DB7523">
      <w:pPr>
        <w:spacing w:after="0"/>
        <w:rPr>
          <w:rFonts w:asciiTheme="majorHAnsi" w:hAnsiTheme="majorHAnsi"/>
          <w:i/>
          <w:iCs/>
          <w:sz w:val="22"/>
          <w:szCs w:val="22"/>
        </w:rPr>
      </w:pPr>
      <w:r w:rsidRPr="00DB7523">
        <w:rPr>
          <w:rFonts w:asciiTheme="majorHAnsi" w:hAnsiTheme="majorHAnsi"/>
          <w:i/>
          <w:iCs/>
          <w:sz w:val="22"/>
          <w:szCs w:val="22"/>
        </w:rPr>
        <w:t>Juvenile Advisory Council (JAC)</w:t>
      </w:r>
    </w:p>
    <w:p w14:paraId="7BABE221" w14:textId="1A043F38" w:rsidR="00DB7523" w:rsidRPr="00314201" w:rsidRDefault="00DB7523" w:rsidP="00DB7523">
      <w:pPr>
        <w:spacing w:after="0"/>
        <w:rPr>
          <w:rFonts w:asciiTheme="majorHAnsi" w:hAnsiTheme="majorHAnsi"/>
          <w:sz w:val="22"/>
          <w:szCs w:val="22"/>
        </w:rPr>
      </w:pPr>
      <w:r>
        <w:rPr>
          <w:rFonts w:asciiTheme="majorHAnsi" w:hAnsiTheme="majorHAnsi"/>
          <w:sz w:val="22"/>
          <w:szCs w:val="22"/>
        </w:rPr>
        <w:t>A</w:t>
      </w:r>
      <w:r w:rsidRPr="00964D20">
        <w:rPr>
          <w:rFonts w:asciiTheme="majorHAnsi" w:hAnsiTheme="majorHAnsi"/>
          <w:sz w:val="22"/>
          <w:szCs w:val="22"/>
        </w:rPr>
        <w:t xml:space="preserve"> </w:t>
      </w:r>
      <w:r w:rsidR="00A83C1F">
        <w:rPr>
          <w:rFonts w:asciiTheme="majorHAnsi" w:hAnsiTheme="majorHAnsi"/>
          <w:sz w:val="22"/>
          <w:szCs w:val="22"/>
        </w:rPr>
        <w:t>new</w:t>
      </w:r>
      <w:r w:rsidR="00B10F9C">
        <w:rPr>
          <w:rFonts w:asciiTheme="majorHAnsi" w:hAnsiTheme="majorHAnsi"/>
          <w:sz w:val="22"/>
          <w:szCs w:val="22"/>
        </w:rPr>
        <w:t xml:space="preserve"> </w:t>
      </w:r>
      <w:r>
        <w:rPr>
          <w:rFonts w:asciiTheme="majorHAnsi" w:hAnsiTheme="majorHAnsi"/>
          <w:sz w:val="22"/>
          <w:szCs w:val="22"/>
        </w:rPr>
        <w:t>young adult</w:t>
      </w:r>
      <w:r w:rsidRPr="00964D20">
        <w:rPr>
          <w:rFonts w:asciiTheme="majorHAnsi" w:hAnsiTheme="majorHAnsi"/>
          <w:sz w:val="22"/>
          <w:szCs w:val="22"/>
        </w:rPr>
        <w:t xml:space="preserve">-led initiative coordinated by MCCOY that empowers young people with lived experience in the juvenile </w:t>
      </w:r>
      <w:r w:rsidRPr="00785903">
        <w:rPr>
          <w:rFonts w:asciiTheme="majorHAnsi" w:hAnsiTheme="majorHAnsi"/>
          <w:sz w:val="22"/>
          <w:szCs w:val="22"/>
        </w:rPr>
        <w:t>justice system to inform, advise, and improve local youth justice practices. The Council provides a structured platform for youth voices to influence policies and programs affecting them—promoting eq</w:t>
      </w:r>
      <w:r w:rsidRPr="00964D20">
        <w:rPr>
          <w:rFonts w:asciiTheme="majorHAnsi" w:hAnsiTheme="majorHAnsi"/>
          <w:sz w:val="22"/>
          <w:szCs w:val="22"/>
        </w:rPr>
        <w:t>uity, accountability, and meaningful system reform across Marion County.</w:t>
      </w:r>
    </w:p>
    <w:p w14:paraId="5E95180E" w14:textId="77777777" w:rsidR="000B4DB7" w:rsidRDefault="000B4DB7" w:rsidP="000B4DB7">
      <w:pPr>
        <w:spacing w:after="0"/>
        <w:rPr>
          <w:rFonts w:asciiTheme="majorHAnsi" w:hAnsiTheme="majorHAnsi"/>
          <w:sz w:val="22"/>
          <w:szCs w:val="22"/>
        </w:rPr>
      </w:pPr>
    </w:p>
    <w:p w14:paraId="6E885048" w14:textId="7B2C52F0" w:rsidR="00977C48" w:rsidRPr="00B10F9C" w:rsidRDefault="000B4DB7" w:rsidP="00977C48">
      <w:pPr>
        <w:spacing w:after="0"/>
        <w:rPr>
          <w:rFonts w:asciiTheme="majorHAnsi" w:hAnsiTheme="majorHAnsi"/>
          <w:sz w:val="22"/>
          <w:szCs w:val="22"/>
        </w:rPr>
      </w:pPr>
      <w:r w:rsidRPr="00C83E8B">
        <w:rPr>
          <w:rFonts w:asciiTheme="majorHAnsi" w:hAnsiTheme="majorHAnsi"/>
          <w:sz w:val="22"/>
          <w:szCs w:val="22"/>
        </w:rPr>
        <w:t>Together, these efforts strengthen MCCOY’s role as a leading advocate and connector, advancing a unified voice for youth across Central Indiana.</w:t>
      </w:r>
      <w:r w:rsidR="00B10F9C">
        <w:rPr>
          <w:rFonts w:asciiTheme="majorHAnsi" w:hAnsiTheme="majorHAnsi"/>
          <w:sz w:val="22"/>
          <w:szCs w:val="22"/>
        </w:rPr>
        <w:t xml:space="preserve"> </w:t>
      </w:r>
      <w:r w:rsidR="00977C48" w:rsidRPr="00977C48">
        <w:rPr>
          <w:sz w:val="22"/>
          <w:szCs w:val="22"/>
        </w:rPr>
        <w:t xml:space="preserve">Each of MCCOY’s programs—The Resilience Project, </w:t>
      </w:r>
      <w:r w:rsidR="00293046">
        <w:rPr>
          <w:sz w:val="22"/>
          <w:szCs w:val="22"/>
        </w:rPr>
        <w:t xml:space="preserve">Advocacy, T.R.A.P., </w:t>
      </w:r>
      <w:r w:rsidR="00977C48" w:rsidRPr="00977C48">
        <w:rPr>
          <w:sz w:val="22"/>
          <w:szCs w:val="22"/>
        </w:rPr>
        <w:t>Youth Worker Well-Being Project, Mayor’s Youth Leadership Council, Juvenile Advisory Council, Early Intervention Planning Council, and Summer Youth Program, among others—serves as a vital building block in advancing our strategic pillars and fulfilling our mission.</w:t>
      </w:r>
      <w:r w:rsidR="00977C48">
        <w:rPr>
          <w:sz w:val="22"/>
          <w:szCs w:val="22"/>
        </w:rPr>
        <w:t xml:space="preserve"> </w:t>
      </w:r>
      <w:r w:rsidR="00977C48" w:rsidRPr="00977C48">
        <w:rPr>
          <w:sz w:val="22"/>
          <w:szCs w:val="22"/>
        </w:rPr>
        <w:t>Together, these initiatives strengthen systems, build organizational capacity, and empower the workforce that supports youth across Marion County.</w:t>
      </w:r>
    </w:p>
    <w:p w14:paraId="14E1631C" w14:textId="77777777" w:rsidR="00F93179" w:rsidRDefault="00F93179" w:rsidP="00977C48">
      <w:pPr>
        <w:spacing w:after="0"/>
        <w:rPr>
          <w:sz w:val="22"/>
          <w:szCs w:val="22"/>
        </w:rPr>
      </w:pPr>
    </w:p>
    <w:p w14:paraId="7E7CD722" w14:textId="3E105D8B" w:rsidR="00977C48" w:rsidRPr="00977C48" w:rsidRDefault="00977C48" w:rsidP="00977C48">
      <w:pPr>
        <w:spacing w:after="0"/>
        <w:rPr>
          <w:sz w:val="22"/>
          <w:szCs w:val="22"/>
        </w:rPr>
      </w:pPr>
      <w:r w:rsidRPr="00977C48">
        <w:rPr>
          <w:sz w:val="22"/>
          <w:szCs w:val="22"/>
        </w:rPr>
        <w:t>MCCOY’s challenge over the next three to five years is to invest strategically—expanding and deepening program reach and impact while maintaining excellence and sustainability. The following assessment outlines opportunities for program growth, innovation, and alignment with our long-term vision for a stronger, more equitable ecosystem of youth support.</w:t>
      </w:r>
    </w:p>
    <w:p w14:paraId="17893799" w14:textId="77777777" w:rsidR="009A0AE5" w:rsidRPr="00B25498" w:rsidRDefault="009A0AE5" w:rsidP="00B25498">
      <w:pPr>
        <w:spacing w:after="0"/>
        <w:rPr>
          <w:rFonts w:asciiTheme="majorHAnsi" w:hAnsiTheme="majorHAnsi"/>
        </w:rPr>
      </w:pPr>
    </w:p>
    <w:p w14:paraId="5A6C7AF6" w14:textId="076ECBA8" w:rsidR="00484CFD" w:rsidRPr="00010021" w:rsidRDefault="00484CFD" w:rsidP="00124875">
      <w:pPr>
        <w:pStyle w:val="ListParagraph"/>
        <w:numPr>
          <w:ilvl w:val="0"/>
          <w:numId w:val="43"/>
        </w:numPr>
        <w:spacing w:after="0"/>
        <w:ind w:left="720"/>
        <w:rPr>
          <w:rFonts w:asciiTheme="majorHAnsi" w:hAnsiTheme="majorHAnsi"/>
          <w:color w:val="215E99" w:themeColor="text2" w:themeTint="BF"/>
          <w:sz w:val="32"/>
          <w:szCs w:val="32"/>
        </w:rPr>
      </w:pPr>
      <w:r w:rsidRPr="00010021">
        <w:rPr>
          <w:rFonts w:asciiTheme="majorHAnsi" w:hAnsiTheme="majorHAnsi"/>
          <w:color w:val="215E99" w:themeColor="text2" w:themeTint="BF"/>
          <w:sz w:val="32"/>
          <w:szCs w:val="32"/>
        </w:rPr>
        <w:t>Program Growth and Development Assessment (2026–2030)</w:t>
      </w:r>
    </w:p>
    <w:p w14:paraId="598374D8" w14:textId="6E397AEB" w:rsidR="009D00D5" w:rsidRPr="009D00D5" w:rsidRDefault="009D00D5" w:rsidP="009D00D5">
      <w:pPr>
        <w:spacing w:after="0"/>
        <w:rPr>
          <w:sz w:val="22"/>
          <w:szCs w:val="22"/>
        </w:rPr>
      </w:pPr>
      <w:r w:rsidRPr="009D00D5">
        <w:rPr>
          <w:sz w:val="22"/>
          <w:szCs w:val="22"/>
        </w:rPr>
        <w:t>Over the next five years, MCCOY is poised to deepen its role as the backbone organization for Marion County’s youth-serving ecosystem—strengthening systems, building capacity, and empowering the workforce that supports youth. Guided by our strategic pillars, this plan focuses on scaling impact, fostering innovation, and ensuring sustainability across MCCOY’s programs and partnerships.</w:t>
      </w:r>
    </w:p>
    <w:p w14:paraId="5820BE0B" w14:textId="77777777" w:rsidR="00D75388" w:rsidRDefault="00D75388" w:rsidP="009D00D5">
      <w:pPr>
        <w:spacing w:after="0"/>
        <w:rPr>
          <w:sz w:val="22"/>
          <w:szCs w:val="22"/>
        </w:rPr>
      </w:pPr>
    </w:p>
    <w:p w14:paraId="23265B7C" w14:textId="53CC1A7B" w:rsidR="009D00D5" w:rsidRPr="009D00D5" w:rsidRDefault="009D00D5" w:rsidP="009D00D5">
      <w:pPr>
        <w:spacing w:after="0"/>
        <w:rPr>
          <w:sz w:val="22"/>
          <w:szCs w:val="22"/>
        </w:rPr>
      </w:pPr>
      <w:r w:rsidRPr="009D00D5">
        <w:rPr>
          <w:sz w:val="22"/>
          <w:szCs w:val="22"/>
        </w:rPr>
        <w:t>Our growth strategy emphasizes integration and alignment—leveraging data, relationships, and shared learning to ensure that every initiative reinforces the whole. MCCOY’s programs collectively aim to address the most pressing challenges facing young people today: mental health and resilience, economic mobility, civic engagement, and safety.</w:t>
      </w:r>
    </w:p>
    <w:p w14:paraId="6F728644" w14:textId="77777777" w:rsidR="00B10F9C" w:rsidRDefault="00B10F9C" w:rsidP="009D00D5">
      <w:pPr>
        <w:spacing w:after="0"/>
        <w:rPr>
          <w:b/>
          <w:bCs/>
          <w:sz w:val="22"/>
          <w:szCs w:val="22"/>
        </w:rPr>
      </w:pPr>
    </w:p>
    <w:p w14:paraId="6E03CD1A" w14:textId="1EAD0A58" w:rsidR="009D00D5" w:rsidRPr="009D00D5" w:rsidRDefault="009D00D5" w:rsidP="009D00D5">
      <w:pPr>
        <w:spacing w:after="0"/>
        <w:rPr>
          <w:b/>
          <w:bCs/>
          <w:sz w:val="22"/>
          <w:szCs w:val="22"/>
        </w:rPr>
      </w:pPr>
      <w:r w:rsidRPr="009D00D5">
        <w:rPr>
          <w:b/>
          <w:bCs/>
          <w:sz w:val="22"/>
          <w:szCs w:val="22"/>
        </w:rPr>
        <w:t>1. Summer Youth Program Fund Support</w:t>
      </w:r>
    </w:p>
    <w:p w14:paraId="22E04EEA" w14:textId="77777777" w:rsidR="009D00D5" w:rsidRPr="009D00D5" w:rsidRDefault="009D00D5" w:rsidP="009D00D5">
      <w:pPr>
        <w:spacing w:after="0"/>
        <w:rPr>
          <w:sz w:val="22"/>
          <w:szCs w:val="22"/>
        </w:rPr>
      </w:pPr>
      <w:r w:rsidRPr="009D00D5">
        <w:rPr>
          <w:b/>
          <w:bCs/>
          <w:sz w:val="22"/>
          <w:szCs w:val="22"/>
        </w:rPr>
        <w:t>Focus:</w:t>
      </w:r>
      <w:r w:rsidRPr="009D00D5">
        <w:rPr>
          <w:sz w:val="22"/>
          <w:szCs w:val="22"/>
        </w:rPr>
        <w:t xml:space="preserve"> Capacity-building and coordination for summer youth programs</w:t>
      </w:r>
    </w:p>
    <w:p w14:paraId="12403337" w14:textId="51358253" w:rsidR="009D00D5" w:rsidRPr="009D00D5" w:rsidRDefault="009D00D5" w:rsidP="009D00D5">
      <w:pPr>
        <w:spacing w:after="0"/>
        <w:rPr>
          <w:sz w:val="22"/>
          <w:szCs w:val="22"/>
        </w:rPr>
      </w:pPr>
      <w:r w:rsidRPr="009D00D5">
        <w:rPr>
          <w:sz w:val="22"/>
          <w:szCs w:val="22"/>
        </w:rPr>
        <w:t xml:space="preserve">MCCOY will continue to lead coordination for more than 260 summer youth programs across Marion County, ensuring equitable access to high-quality, enriching summer experiences for thousands of young people. Building on a decade of trusted leadership, MCCOY will expand </w:t>
      </w:r>
      <w:r w:rsidR="00542EC8">
        <w:rPr>
          <w:sz w:val="22"/>
          <w:szCs w:val="22"/>
        </w:rPr>
        <w:t>its</w:t>
      </w:r>
      <w:r w:rsidRPr="009D00D5">
        <w:rPr>
          <w:sz w:val="22"/>
          <w:szCs w:val="22"/>
        </w:rPr>
        <w:t xml:space="preserve"> Summer Youth Program </w:t>
      </w:r>
      <w:r w:rsidR="002873CC">
        <w:rPr>
          <w:sz w:val="22"/>
          <w:szCs w:val="22"/>
        </w:rPr>
        <w:t>s</w:t>
      </w:r>
      <w:r w:rsidRPr="009D00D5">
        <w:rPr>
          <w:sz w:val="22"/>
          <w:szCs w:val="22"/>
        </w:rPr>
        <w:t>upport through:</w:t>
      </w:r>
    </w:p>
    <w:p w14:paraId="43F96E0B" w14:textId="77777777" w:rsidR="009D00D5" w:rsidRPr="009D00D5" w:rsidRDefault="009D00D5" w:rsidP="00271EC3">
      <w:pPr>
        <w:numPr>
          <w:ilvl w:val="0"/>
          <w:numId w:val="19"/>
        </w:numPr>
        <w:spacing w:after="0"/>
        <w:rPr>
          <w:sz w:val="22"/>
          <w:szCs w:val="22"/>
        </w:rPr>
      </w:pPr>
      <w:r w:rsidRPr="009D00D5">
        <w:rPr>
          <w:sz w:val="22"/>
          <w:szCs w:val="22"/>
        </w:rPr>
        <w:t>Establishing a Summer Learning Community to foster peer collaboration and innovation among program leaders.</w:t>
      </w:r>
    </w:p>
    <w:p w14:paraId="52FF6427" w14:textId="3DA7D0C5" w:rsidR="009D00D5" w:rsidRPr="009D00D5" w:rsidRDefault="009D00D5" w:rsidP="00271EC3">
      <w:pPr>
        <w:numPr>
          <w:ilvl w:val="0"/>
          <w:numId w:val="19"/>
        </w:numPr>
        <w:spacing w:after="0"/>
        <w:rPr>
          <w:sz w:val="22"/>
          <w:szCs w:val="22"/>
        </w:rPr>
      </w:pPr>
      <w:r w:rsidRPr="009D00D5">
        <w:rPr>
          <w:sz w:val="22"/>
          <w:szCs w:val="22"/>
        </w:rPr>
        <w:t xml:space="preserve">Launching the </w:t>
      </w:r>
      <w:r w:rsidR="00FC30F9">
        <w:rPr>
          <w:sz w:val="22"/>
          <w:szCs w:val="22"/>
        </w:rPr>
        <w:t>youth-service career development pathway, supported by digital badge certification program</w:t>
      </w:r>
      <w:r w:rsidRPr="009D00D5">
        <w:rPr>
          <w:sz w:val="22"/>
          <w:szCs w:val="22"/>
        </w:rPr>
        <w:t xml:space="preserve"> to strengthen the youth-serving workforce.</w:t>
      </w:r>
    </w:p>
    <w:p w14:paraId="2AB202F0" w14:textId="77777777" w:rsidR="009D00D5" w:rsidRPr="009D00D5" w:rsidRDefault="009D00D5" w:rsidP="00271EC3">
      <w:pPr>
        <w:numPr>
          <w:ilvl w:val="0"/>
          <w:numId w:val="19"/>
        </w:numPr>
        <w:spacing w:after="0"/>
        <w:rPr>
          <w:sz w:val="22"/>
          <w:szCs w:val="22"/>
        </w:rPr>
      </w:pPr>
      <w:r w:rsidRPr="009D00D5">
        <w:rPr>
          <w:sz w:val="22"/>
          <w:szCs w:val="22"/>
        </w:rPr>
        <w:t>Expanding data collection and evaluation capacity to track participation, quality, and outcomes across the network.</w:t>
      </w:r>
    </w:p>
    <w:p w14:paraId="0A2771B4" w14:textId="32C6A118" w:rsidR="009D00D5" w:rsidRPr="009D00D5" w:rsidRDefault="009D00D5" w:rsidP="00271EC3">
      <w:pPr>
        <w:numPr>
          <w:ilvl w:val="0"/>
          <w:numId w:val="19"/>
        </w:numPr>
        <w:spacing w:after="0"/>
        <w:rPr>
          <w:sz w:val="22"/>
          <w:szCs w:val="22"/>
        </w:rPr>
      </w:pPr>
      <w:r w:rsidRPr="009D00D5">
        <w:rPr>
          <w:sz w:val="22"/>
          <w:szCs w:val="22"/>
        </w:rPr>
        <w:t>Enhancing family access and public visibility through MCCOY’s FindHelp</w:t>
      </w:r>
      <w:r w:rsidR="00973738">
        <w:rPr>
          <w:sz w:val="22"/>
          <w:szCs w:val="22"/>
        </w:rPr>
        <w:t>-based</w:t>
      </w:r>
      <w:r w:rsidRPr="009D00D5">
        <w:rPr>
          <w:sz w:val="22"/>
          <w:szCs w:val="22"/>
        </w:rPr>
        <w:t xml:space="preserve"> directory and coordinated marketing campaigns</w:t>
      </w:r>
      <w:r w:rsidR="002643DA">
        <w:rPr>
          <w:sz w:val="22"/>
          <w:szCs w:val="22"/>
        </w:rPr>
        <w:t>, resulting in increased engagement and utilization</w:t>
      </w:r>
      <w:r w:rsidRPr="009D00D5">
        <w:rPr>
          <w:sz w:val="22"/>
          <w:szCs w:val="22"/>
        </w:rPr>
        <w:t>.</w:t>
      </w:r>
    </w:p>
    <w:p w14:paraId="2641C8EE" w14:textId="77777777" w:rsidR="009D00D5" w:rsidRDefault="009D00D5" w:rsidP="00271EC3">
      <w:pPr>
        <w:numPr>
          <w:ilvl w:val="0"/>
          <w:numId w:val="19"/>
        </w:numPr>
        <w:spacing w:after="0"/>
        <w:rPr>
          <w:sz w:val="22"/>
          <w:szCs w:val="22"/>
        </w:rPr>
      </w:pPr>
      <w:r w:rsidRPr="009D00D5">
        <w:rPr>
          <w:sz w:val="22"/>
          <w:szCs w:val="22"/>
        </w:rPr>
        <w:t>Integrating Youth Worker Well-being principles into summer training to promote staff sustainability and retention.</w:t>
      </w:r>
    </w:p>
    <w:p w14:paraId="3BFD3E4F" w14:textId="67AEC33B" w:rsidR="00323421" w:rsidRPr="009D00D5" w:rsidRDefault="00323421" w:rsidP="00271EC3">
      <w:pPr>
        <w:numPr>
          <w:ilvl w:val="0"/>
          <w:numId w:val="19"/>
        </w:numPr>
        <w:spacing w:after="0"/>
        <w:rPr>
          <w:sz w:val="22"/>
          <w:szCs w:val="22"/>
        </w:rPr>
      </w:pPr>
      <w:r>
        <w:rPr>
          <w:sz w:val="22"/>
          <w:szCs w:val="22"/>
        </w:rPr>
        <w:t xml:space="preserve">Integrating SEL tools and training </w:t>
      </w:r>
      <w:r w:rsidR="00973738">
        <w:rPr>
          <w:sz w:val="22"/>
          <w:szCs w:val="22"/>
        </w:rPr>
        <w:t xml:space="preserve">from the Resilience Project </w:t>
      </w:r>
      <w:r>
        <w:rPr>
          <w:sz w:val="22"/>
          <w:szCs w:val="22"/>
        </w:rPr>
        <w:t xml:space="preserve">adapted for summer learning and </w:t>
      </w:r>
      <w:r w:rsidR="00C91F93">
        <w:rPr>
          <w:sz w:val="22"/>
          <w:szCs w:val="22"/>
        </w:rPr>
        <w:t>experiences.</w:t>
      </w:r>
    </w:p>
    <w:p w14:paraId="44C61153" w14:textId="77777777" w:rsidR="009D00D5" w:rsidRPr="009D00D5" w:rsidRDefault="009D00D5" w:rsidP="009D00D5">
      <w:pPr>
        <w:spacing w:after="0"/>
        <w:rPr>
          <w:sz w:val="22"/>
          <w:szCs w:val="22"/>
        </w:rPr>
      </w:pPr>
      <w:r w:rsidRPr="009D00D5">
        <w:rPr>
          <w:b/>
          <w:bCs/>
          <w:sz w:val="22"/>
          <w:szCs w:val="22"/>
        </w:rPr>
        <w:t>Strategic Alignment:</w:t>
      </w:r>
      <w:r w:rsidRPr="009D00D5">
        <w:rPr>
          <w:sz w:val="22"/>
          <w:szCs w:val="22"/>
        </w:rPr>
        <w:t xml:space="preserve"> Build Organizational Capacity | Strengthen Systems | Empower the Workforce</w:t>
      </w:r>
    </w:p>
    <w:p w14:paraId="522AD332" w14:textId="77777777" w:rsidR="0096619A" w:rsidRDefault="0096619A" w:rsidP="009D00D5">
      <w:pPr>
        <w:spacing w:after="0"/>
        <w:rPr>
          <w:b/>
          <w:bCs/>
          <w:sz w:val="22"/>
          <w:szCs w:val="22"/>
        </w:rPr>
      </w:pPr>
    </w:p>
    <w:p w14:paraId="1F9045B2" w14:textId="050CABE3" w:rsidR="009D00D5" w:rsidRPr="009D00D5" w:rsidRDefault="009D00D5" w:rsidP="009D00D5">
      <w:pPr>
        <w:spacing w:after="0"/>
        <w:rPr>
          <w:b/>
          <w:bCs/>
          <w:sz w:val="22"/>
          <w:szCs w:val="22"/>
        </w:rPr>
      </w:pPr>
      <w:r w:rsidRPr="009D00D5">
        <w:rPr>
          <w:b/>
          <w:bCs/>
          <w:sz w:val="22"/>
          <w:szCs w:val="22"/>
        </w:rPr>
        <w:t>2. The Resilience Project</w:t>
      </w:r>
    </w:p>
    <w:p w14:paraId="7CCE782E" w14:textId="77777777" w:rsidR="009D00D5" w:rsidRPr="009D00D5" w:rsidRDefault="009D00D5" w:rsidP="009D00D5">
      <w:pPr>
        <w:spacing w:after="0"/>
        <w:rPr>
          <w:sz w:val="22"/>
          <w:szCs w:val="22"/>
        </w:rPr>
      </w:pPr>
      <w:r w:rsidRPr="009D00D5">
        <w:rPr>
          <w:b/>
          <w:bCs/>
          <w:sz w:val="22"/>
          <w:szCs w:val="22"/>
        </w:rPr>
        <w:t>Focus:</w:t>
      </w:r>
      <w:r w:rsidRPr="009D00D5">
        <w:rPr>
          <w:sz w:val="22"/>
          <w:szCs w:val="22"/>
        </w:rPr>
        <w:t xml:space="preserve"> School-based mental health and educator resilience</w:t>
      </w:r>
    </w:p>
    <w:p w14:paraId="17E57799" w14:textId="0E900BEC" w:rsidR="009D00D5" w:rsidRPr="009D00D5" w:rsidRDefault="009D00D5" w:rsidP="009D00D5">
      <w:pPr>
        <w:spacing w:after="0"/>
        <w:rPr>
          <w:sz w:val="22"/>
          <w:szCs w:val="22"/>
        </w:rPr>
      </w:pPr>
      <w:r w:rsidRPr="009D00D5">
        <w:rPr>
          <w:sz w:val="22"/>
          <w:szCs w:val="22"/>
        </w:rPr>
        <w:lastRenderedPageBreak/>
        <w:t xml:space="preserve">By 2030, MCCOY </w:t>
      </w:r>
      <w:r w:rsidR="00D2471A">
        <w:rPr>
          <w:sz w:val="22"/>
          <w:szCs w:val="22"/>
        </w:rPr>
        <w:t>hopes to</w:t>
      </w:r>
      <w:r w:rsidRPr="009D00D5">
        <w:rPr>
          <w:sz w:val="22"/>
          <w:szCs w:val="22"/>
        </w:rPr>
        <w:t xml:space="preserve"> grow the Resilience Project from a township-based pilot to a countywide initiative supporting teachers, staff, and students across Marion County. Key development areas include:</w:t>
      </w:r>
    </w:p>
    <w:p w14:paraId="5929D7DC" w14:textId="77777777" w:rsidR="009D00D5" w:rsidRPr="009D00D5" w:rsidRDefault="009D00D5" w:rsidP="00271EC3">
      <w:pPr>
        <w:numPr>
          <w:ilvl w:val="0"/>
          <w:numId w:val="20"/>
        </w:numPr>
        <w:spacing w:after="0"/>
        <w:rPr>
          <w:sz w:val="22"/>
          <w:szCs w:val="22"/>
        </w:rPr>
      </w:pPr>
      <w:r w:rsidRPr="009D00D5">
        <w:rPr>
          <w:sz w:val="22"/>
          <w:szCs w:val="22"/>
        </w:rPr>
        <w:t>Scaling to additional school districts through blended in-person and digital training models.</w:t>
      </w:r>
    </w:p>
    <w:p w14:paraId="354B045D" w14:textId="29A9F70F" w:rsidR="009D00D5" w:rsidRPr="009D00D5" w:rsidRDefault="009D00D5" w:rsidP="00271EC3">
      <w:pPr>
        <w:numPr>
          <w:ilvl w:val="0"/>
          <w:numId w:val="20"/>
        </w:numPr>
        <w:spacing w:after="0"/>
        <w:rPr>
          <w:sz w:val="22"/>
          <w:szCs w:val="22"/>
        </w:rPr>
      </w:pPr>
      <w:r w:rsidRPr="009D00D5">
        <w:rPr>
          <w:sz w:val="22"/>
          <w:szCs w:val="22"/>
        </w:rPr>
        <w:t xml:space="preserve">Establishing a Resilience Network of trained educators who serve as </w:t>
      </w:r>
      <w:r w:rsidR="0061573A">
        <w:rPr>
          <w:sz w:val="22"/>
          <w:szCs w:val="22"/>
        </w:rPr>
        <w:t xml:space="preserve">trainers, </w:t>
      </w:r>
      <w:r w:rsidRPr="009D00D5">
        <w:rPr>
          <w:sz w:val="22"/>
          <w:szCs w:val="22"/>
        </w:rPr>
        <w:t xml:space="preserve">peer </w:t>
      </w:r>
      <w:r w:rsidR="00FB7F8D" w:rsidRPr="009D00D5">
        <w:rPr>
          <w:sz w:val="22"/>
          <w:szCs w:val="22"/>
        </w:rPr>
        <w:t>mentors,</w:t>
      </w:r>
      <w:r w:rsidRPr="009D00D5">
        <w:rPr>
          <w:sz w:val="22"/>
          <w:szCs w:val="22"/>
        </w:rPr>
        <w:t xml:space="preserve"> and advocates.</w:t>
      </w:r>
    </w:p>
    <w:p w14:paraId="19F33DC7" w14:textId="77777777" w:rsidR="009D00D5" w:rsidRPr="009D00D5" w:rsidRDefault="009D00D5" w:rsidP="00271EC3">
      <w:pPr>
        <w:numPr>
          <w:ilvl w:val="0"/>
          <w:numId w:val="20"/>
        </w:numPr>
        <w:spacing w:after="0"/>
        <w:rPr>
          <w:sz w:val="22"/>
          <w:szCs w:val="22"/>
        </w:rPr>
      </w:pPr>
      <w:r w:rsidRPr="009D00D5">
        <w:rPr>
          <w:sz w:val="22"/>
          <w:szCs w:val="22"/>
        </w:rPr>
        <w:t>Strengthening data and evaluation systems to document improvements in school climate, teacher wellbeing, and student engagement.</w:t>
      </w:r>
    </w:p>
    <w:p w14:paraId="2395B48A" w14:textId="77777777" w:rsidR="009D00D5" w:rsidRPr="009D00D5" w:rsidRDefault="009D00D5" w:rsidP="00271EC3">
      <w:pPr>
        <w:numPr>
          <w:ilvl w:val="0"/>
          <w:numId w:val="20"/>
        </w:numPr>
        <w:spacing w:after="0"/>
        <w:rPr>
          <w:sz w:val="22"/>
          <w:szCs w:val="22"/>
        </w:rPr>
      </w:pPr>
      <w:r w:rsidRPr="009D00D5">
        <w:rPr>
          <w:sz w:val="22"/>
          <w:szCs w:val="22"/>
        </w:rPr>
        <w:t>Securing long-term investment partnerships to sustain curriculum development and coaching support.</w:t>
      </w:r>
    </w:p>
    <w:p w14:paraId="413BE348" w14:textId="77777777" w:rsidR="009D00D5" w:rsidRPr="009D00D5" w:rsidRDefault="009D00D5" w:rsidP="009D00D5">
      <w:pPr>
        <w:spacing w:after="0"/>
        <w:rPr>
          <w:sz w:val="22"/>
          <w:szCs w:val="22"/>
        </w:rPr>
      </w:pPr>
      <w:r w:rsidRPr="009D00D5">
        <w:rPr>
          <w:b/>
          <w:bCs/>
          <w:sz w:val="22"/>
          <w:szCs w:val="22"/>
        </w:rPr>
        <w:t>Strategic Alignment:</w:t>
      </w:r>
      <w:r w:rsidRPr="009D00D5">
        <w:rPr>
          <w:sz w:val="22"/>
          <w:szCs w:val="22"/>
        </w:rPr>
        <w:t xml:space="preserve"> Empower the Workforce | Strengthen Systems</w:t>
      </w:r>
    </w:p>
    <w:p w14:paraId="14FEB002" w14:textId="77777777" w:rsidR="0096619A" w:rsidRDefault="0096619A" w:rsidP="009D00D5">
      <w:pPr>
        <w:spacing w:after="0"/>
        <w:rPr>
          <w:sz w:val="22"/>
          <w:szCs w:val="22"/>
        </w:rPr>
      </w:pPr>
    </w:p>
    <w:p w14:paraId="3EF6AD10" w14:textId="09B2F3CD" w:rsidR="009D00D5" w:rsidRPr="009D00D5" w:rsidRDefault="009D00D5" w:rsidP="009D00D5">
      <w:pPr>
        <w:spacing w:after="0"/>
        <w:rPr>
          <w:b/>
          <w:bCs/>
          <w:sz w:val="22"/>
          <w:szCs w:val="22"/>
        </w:rPr>
      </w:pPr>
      <w:r w:rsidRPr="009D00D5">
        <w:rPr>
          <w:b/>
          <w:bCs/>
          <w:sz w:val="22"/>
          <w:szCs w:val="22"/>
        </w:rPr>
        <w:t>3. Youth Worker Well-Being Project</w:t>
      </w:r>
    </w:p>
    <w:p w14:paraId="185A07F2" w14:textId="77777777" w:rsidR="009D00D5" w:rsidRPr="009D00D5" w:rsidRDefault="009D00D5" w:rsidP="009D00D5">
      <w:pPr>
        <w:spacing w:after="0"/>
        <w:rPr>
          <w:sz w:val="22"/>
          <w:szCs w:val="22"/>
        </w:rPr>
      </w:pPr>
      <w:r w:rsidRPr="009D00D5">
        <w:rPr>
          <w:b/>
          <w:bCs/>
          <w:sz w:val="22"/>
          <w:szCs w:val="22"/>
        </w:rPr>
        <w:t>Focus:</w:t>
      </w:r>
      <w:r w:rsidRPr="009D00D5">
        <w:rPr>
          <w:sz w:val="22"/>
          <w:szCs w:val="22"/>
        </w:rPr>
        <w:t xml:space="preserve"> Supporting the mental health and sustainability of youth-serving professionals</w:t>
      </w:r>
    </w:p>
    <w:p w14:paraId="50EF8D2E" w14:textId="7A8DD65A" w:rsidR="009D00D5" w:rsidRPr="009D00D5" w:rsidRDefault="009D00D5" w:rsidP="009D00D5">
      <w:pPr>
        <w:spacing w:after="0"/>
        <w:rPr>
          <w:sz w:val="22"/>
          <w:szCs w:val="22"/>
        </w:rPr>
      </w:pPr>
      <w:r w:rsidRPr="009D00D5">
        <w:rPr>
          <w:sz w:val="22"/>
          <w:szCs w:val="22"/>
        </w:rPr>
        <w:t>As a founding partner in the statewide youth intermediary coalition, MCCOY will continue advancing workforce wellness as a cornerstone of youth development. Over the next five years, growth priorities</w:t>
      </w:r>
      <w:r w:rsidR="006C2355">
        <w:rPr>
          <w:sz w:val="22"/>
          <w:szCs w:val="22"/>
        </w:rPr>
        <w:t xml:space="preserve"> specific to MCCOY and in support of the bigger YWWB initiative</w:t>
      </w:r>
      <w:r w:rsidRPr="009D00D5">
        <w:rPr>
          <w:sz w:val="22"/>
          <w:szCs w:val="22"/>
        </w:rPr>
        <w:t xml:space="preserve"> include:</w:t>
      </w:r>
    </w:p>
    <w:p w14:paraId="1107F561" w14:textId="77777777" w:rsidR="009D00D5" w:rsidRPr="009D00D5" w:rsidRDefault="009D00D5" w:rsidP="00271EC3">
      <w:pPr>
        <w:numPr>
          <w:ilvl w:val="0"/>
          <w:numId w:val="21"/>
        </w:numPr>
        <w:spacing w:after="0"/>
        <w:rPr>
          <w:sz w:val="22"/>
          <w:szCs w:val="22"/>
        </w:rPr>
      </w:pPr>
      <w:r w:rsidRPr="009D00D5">
        <w:rPr>
          <w:sz w:val="22"/>
          <w:szCs w:val="22"/>
        </w:rPr>
        <w:t>Expanding participation among Marion County organizations and embedding wellness supports in all technical assistance services.</w:t>
      </w:r>
    </w:p>
    <w:p w14:paraId="795D51A4" w14:textId="45C318FA" w:rsidR="009D00D5" w:rsidRPr="009D00D5" w:rsidRDefault="009D00D5" w:rsidP="00271EC3">
      <w:pPr>
        <w:numPr>
          <w:ilvl w:val="0"/>
          <w:numId w:val="21"/>
        </w:numPr>
        <w:spacing w:after="0"/>
        <w:rPr>
          <w:sz w:val="22"/>
          <w:szCs w:val="22"/>
        </w:rPr>
      </w:pPr>
      <w:r w:rsidRPr="009D00D5">
        <w:rPr>
          <w:sz w:val="22"/>
          <w:szCs w:val="22"/>
        </w:rPr>
        <w:t>Advocating for workforce wellness as a funded requirement in public and philanthropic grant</w:t>
      </w:r>
      <w:r w:rsidR="008C50C1">
        <w:rPr>
          <w:sz w:val="22"/>
          <w:szCs w:val="22"/>
        </w:rPr>
        <w:t>s, as well as within city and state budgets.</w:t>
      </w:r>
    </w:p>
    <w:p w14:paraId="0C1204C1" w14:textId="1ED8B42A" w:rsidR="009D00D5" w:rsidRPr="009D00D5" w:rsidRDefault="009D00D5" w:rsidP="00271EC3">
      <w:pPr>
        <w:numPr>
          <w:ilvl w:val="0"/>
          <w:numId w:val="21"/>
        </w:numPr>
        <w:spacing w:after="0"/>
        <w:rPr>
          <w:sz w:val="22"/>
          <w:szCs w:val="22"/>
        </w:rPr>
      </w:pPr>
      <w:r w:rsidRPr="009D00D5">
        <w:rPr>
          <w:sz w:val="22"/>
          <w:szCs w:val="22"/>
        </w:rPr>
        <w:t>Building a repository of best practices and case studies to influence standards for youth worker care and sustainability</w:t>
      </w:r>
      <w:r w:rsidR="00C345BB">
        <w:rPr>
          <w:sz w:val="22"/>
          <w:szCs w:val="22"/>
        </w:rPr>
        <w:t xml:space="preserve"> across the Marion County network of youth-serving organizations</w:t>
      </w:r>
      <w:r w:rsidRPr="009D00D5">
        <w:rPr>
          <w:sz w:val="22"/>
          <w:szCs w:val="22"/>
        </w:rPr>
        <w:t>.</w:t>
      </w:r>
    </w:p>
    <w:p w14:paraId="2A4D237A" w14:textId="4F64D855" w:rsidR="009D00D5" w:rsidRPr="009D00D5" w:rsidRDefault="009D00D5" w:rsidP="009D00D5">
      <w:pPr>
        <w:spacing w:after="0"/>
        <w:rPr>
          <w:sz w:val="22"/>
          <w:szCs w:val="22"/>
        </w:rPr>
      </w:pPr>
      <w:r w:rsidRPr="009D00D5">
        <w:rPr>
          <w:b/>
          <w:bCs/>
          <w:sz w:val="22"/>
          <w:szCs w:val="22"/>
        </w:rPr>
        <w:t>Strategic Alignment:</w:t>
      </w:r>
      <w:r w:rsidRPr="009D00D5">
        <w:rPr>
          <w:sz w:val="22"/>
          <w:szCs w:val="22"/>
        </w:rPr>
        <w:t xml:space="preserve"> Empower the Workforce | Build Organizational Capacity</w:t>
      </w:r>
      <w:r w:rsidR="00E222F4">
        <w:rPr>
          <w:sz w:val="22"/>
          <w:szCs w:val="22"/>
        </w:rPr>
        <w:t xml:space="preserve"> | Strengthen Systems</w:t>
      </w:r>
    </w:p>
    <w:p w14:paraId="6580EA67" w14:textId="77777777" w:rsidR="00337383" w:rsidRDefault="00337383" w:rsidP="00337383">
      <w:pPr>
        <w:spacing w:after="0"/>
        <w:rPr>
          <w:b/>
          <w:bCs/>
          <w:sz w:val="22"/>
          <w:szCs w:val="22"/>
        </w:rPr>
      </w:pPr>
    </w:p>
    <w:p w14:paraId="5B268776" w14:textId="0690E88C" w:rsidR="004176B5" w:rsidRDefault="004176B5" w:rsidP="00337383">
      <w:pPr>
        <w:pStyle w:val="ListParagraph"/>
        <w:numPr>
          <w:ilvl w:val="1"/>
          <w:numId w:val="6"/>
        </w:numPr>
        <w:spacing w:after="0"/>
        <w:ind w:left="360"/>
        <w:rPr>
          <w:b/>
          <w:bCs/>
          <w:sz w:val="22"/>
          <w:szCs w:val="22"/>
        </w:rPr>
      </w:pPr>
      <w:r>
        <w:rPr>
          <w:b/>
          <w:bCs/>
          <w:sz w:val="22"/>
          <w:szCs w:val="22"/>
        </w:rPr>
        <w:t>Learning Network</w:t>
      </w:r>
    </w:p>
    <w:p w14:paraId="6DFD55D2" w14:textId="4135E3D7" w:rsidR="00475E4A" w:rsidRPr="00475E4A" w:rsidRDefault="00475E4A" w:rsidP="00475E4A">
      <w:pPr>
        <w:spacing w:after="0"/>
        <w:rPr>
          <w:sz w:val="22"/>
          <w:szCs w:val="22"/>
        </w:rPr>
      </w:pPr>
      <w:r>
        <w:rPr>
          <w:b/>
          <w:bCs/>
          <w:sz w:val="22"/>
          <w:szCs w:val="22"/>
        </w:rPr>
        <w:t xml:space="preserve">Focus: </w:t>
      </w:r>
      <w:r w:rsidRPr="00475E4A">
        <w:rPr>
          <w:sz w:val="22"/>
          <w:szCs w:val="22"/>
        </w:rPr>
        <w:t>MCCOY’s Learning Network provides a foundation of professional development designed to strengthen the skills and knowledge of youth-service professionals across Marion County. The initiative focuses on creating structured learning pathways in high-priority areas such as mental well-being, trauma-informed care, and project management, among others.</w:t>
      </w:r>
    </w:p>
    <w:p w14:paraId="2AD23C7F" w14:textId="77777777" w:rsidR="00475E4A" w:rsidRPr="00475E4A" w:rsidRDefault="00475E4A" w:rsidP="00475E4A">
      <w:pPr>
        <w:spacing w:after="0"/>
        <w:rPr>
          <w:sz w:val="22"/>
          <w:szCs w:val="22"/>
        </w:rPr>
      </w:pPr>
      <w:r w:rsidRPr="00475E4A">
        <w:rPr>
          <w:sz w:val="22"/>
          <w:szCs w:val="22"/>
        </w:rPr>
        <w:t>Over the next five years, MCCOY will expand and deepen this effort by:</w:t>
      </w:r>
    </w:p>
    <w:p w14:paraId="5E679A7E" w14:textId="77777777" w:rsidR="00475E4A" w:rsidRPr="00475E4A" w:rsidRDefault="00475E4A" w:rsidP="00124875">
      <w:pPr>
        <w:numPr>
          <w:ilvl w:val="0"/>
          <w:numId w:val="50"/>
        </w:numPr>
        <w:spacing w:after="0"/>
        <w:rPr>
          <w:sz w:val="22"/>
          <w:szCs w:val="22"/>
        </w:rPr>
      </w:pPr>
      <w:r w:rsidRPr="00475E4A">
        <w:rPr>
          <w:sz w:val="22"/>
          <w:szCs w:val="22"/>
        </w:rPr>
        <w:t>Developing defined training tracks that allow participants to build skills progressively and specialize in key areas of practice.</w:t>
      </w:r>
    </w:p>
    <w:p w14:paraId="479EC31E" w14:textId="77777777" w:rsidR="00475E4A" w:rsidRPr="00475E4A" w:rsidRDefault="00475E4A" w:rsidP="00124875">
      <w:pPr>
        <w:numPr>
          <w:ilvl w:val="0"/>
          <w:numId w:val="50"/>
        </w:numPr>
        <w:spacing w:after="0"/>
        <w:rPr>
          <w:sz w:val="22"/>
          <w:szCs w:val="22"/>
        </w:rPr>
      </w:pPr>
      <w:r w:rsidRPr="00475E4A">
        <w:rPr>
          <w:sz w:val="22"/>
          <w:szCs w:val="22"/>
        </w:rPr>
        <w:t>Introducing a recognition system—such as a digital badge program—to acknowledge individual achievement and sustained engagement within the Learning Network.</w:t>
      </w:r>
    </w:p>
    <w:p w14:paraId="30B02C97" w14:textId="77777777" w:rsidR="00475E4A" w:rsidRPr="00475E4A" w:rsidRDefault="00475E4A" w:rsidP="00124875">
      <w:pPr>
        <w:numPr>
          <w:ilvl w:val="0"/>
          <w:numId w:val="50"/>
        </w:numPr>
        <w:spacing w:after="0"/>
        <w:rPr>
          <w:sz w:val="22"/>
          <w:szCs w:val="22"/>
        </w:rPr>
      </w:pPr>
      <w:r w:rsidRPr="00475E4A">
        <w:rPr>
          <w:sz w:val="22"/>
          <w:szCs w:val="22"/>
        </w:rPr>
        <w:t>Implementing a robust evaluation framework to monitor participant progress and assess the overall effectiveness of the program in strengthening the youth-services workforce.</w:t>
      </w:r>
    </w:p>
    <w:p w14:paraId="5C41650E" w14:textId="77777777" w:rsidR="00653A02" w:rsidRPr="00653A02" w:rsidRDefault="00653A02" w:rsidP="00653A02">
      <w:pPr>
        <w:spacing w:after="0"/>
        <w:rPr>
          <w:sz w:val="22"/>
          <w:szCs w:val="22"/>
        </w:rPr>
      </w:pPr>
      <w:r w:rsidRPr="00653A02">
        <w:rPr>
          <w:b/>
          <w:bCs/>
          <w:sz w:val="22"/>
          <w:szCs w:val="22"/>
        </w:rPr>
        <w:lastRenderedPageBreak/>
        <w:t>Strategic Alignment:</w:t>
      </w:r>
      <w:r w:rsidRPr="00653A02">
        <w:rPr>
          <w:sz w:val="22"/>
          <w:szCs w:val="22"/>
        </w:rPr>
        <w:t xml:space="preserve"> Empower the Workforce | Build Organizational Capacity | Strengthen Systems</w:t>
      </w:r>
    </w:p>
    <w:p w14:paraId="6EE0B4C3" w14:textId="77777777" w:rsidR="00040874" w:rsidRPr="00434252" w:rsidRDefault="00040874" w:rsidP="00040874">
      <w:pPr>
        <w:spacing w:after="0"/>
        <w:rPr>
          <w:sz w:val="22"/>
          <w:szCs w:val="22"/>
        </w:rPr>
      </w:pPr>
    </w:p>
    <w:p w14:paraId="779B9120" w14:textId="5497B5CE" w:rsidR="00337383" w:rsidRPr="00337383" w:rsidRDefault="00337383" w:rsidP="00337383">
      <w:pPr>
        <w:pStyle w:val="ListParagraph"/>
        <w:numPr>
          <w:ilvl w:val="1"/>
          <w:numId w:val="6"/>
        </w:numPr>
        <w:spacing w:after="0"/>
        <w:ind w:left="360"/>
        <w:rPr>
          <w:b/>
          <w:bCs/>
          <w:sz w:val="22"/>
          <w:szCs w:val="22"/>
        </w:rPr>
      </w:pPr>
      <w:r w:rsidRPr="00337383">
        <w:rPr>
          <w:b/>
          <w:bCs/>
          <w:sz w:val="22"/>
          <w:szCs w:val="22"/>
        </w:rPr>
        <w:t>To Rise Above Poverty (T.R.A.P.)</w:t>
      </w:r>
    </w:p>
    <w:p w14:paraId="261B8318" w14:textId="77777777" w:rsidR="00337383" w:rsidRPr="009D00D5" w:rsidRDefault="00337383" w:rsidP="00337383">
      <w:pPr>
        <w:spacing w:after="0"/>
        <w:rPr>
          <w:sz w:val="22"/>
          <w:szCs w:val="22"/>
        </w:rPr>
      </w:pPr>
      <w:r w:rsidRPr="009D00D5">
        <w:rPr>
          <w:b/>
          <w:bCs/>
          <w:sz w:val="22"/>
          <w:szCs w:val="22"/>
        </w:rPr>
        <w:t>Focus:</w:t>
      </w:r>
      <w:r w:rsidRPr="009D00D5">
        <w:rPr>
          <w:sz w:val="22"/>
          <w:szCs w:val="22"/>
        </w:rPr>
        <w:t xml:space="preserve"> Breaking two-generational poverty through community leadership development</w:t>
      </w:r>
    </w:p>
    <w:p w14:paraId="0880FCF9" w14:textId="4FD5ED53" w:rsidR="00337383" w:rsidRPr="009D00D5" w:rsidRDefault="00337383" w:rsidP="00337383">
      <w:pPr>
        <w:spacing w:after="0"/>
        <w:rPr>
          <w:sz w:val="22"/>
          <w:szCs w:val="22"/>
        </w:rPr>
      </w:pPr>
      <w:r w:rsidRPr="009D00D5">
        <w:rPr>
          <w:sz w:val="22"/>
          <w:szCs w:val="22"/>
        </w:rPr>
        <w:t>Following the success of its pilot at three Glick Family properties, MCCOY</w:t>
      </w:r>
      <w:r w:rsidR="00F333C3">
        <w:rPr>
          <w:sz w:val="22"/>
          <w:szCs w:val="22"/>
        </w:rPr>
        <w:t>, in collaboration with Glick leadership,</w:t>
      </w:r>
      <w:r w:rsidRPr="009D00D5">
        <w:rPr>
          <w:sz w:val="22"/>
          <w:szCs w:val="22"/>
        </w:rPr>
        <w:t xml:space="preserve"> aims to expand T.R.A.P. into additional neighborhoods and partner sites. Future growth will include:</w:t>
      </w:r>
    </w:p>
    <w:p w14:paraId="57759A59" w14:textId="77777777" w:rsidR="00337383" w:rsidRPr="009D00D5" w:rsidRDefault="00337383" w:rsidP="00337383">
      <w:pPr>
        <w:numPr>
          <w:ilvl w:val="0"/>
          <w:numId w:val="23"/>
        </w:numPr>
        <w:spacing w:after="0"/>
        <w:rPr>
          <w:sz w:val="22"/>
          <w:szCs w:val="22"/>
        </w:rPr>
      </w:pPr>
      <w:r w:rsidRPr="009D00D5">
        <w:rPr>
          <w:sz w:val="22"/>
          <w:szCs w:val="22"/>
        </w:rPr>
        <w:t>Training new cohorts of resident coordinators and community leaders.</w:t>
      </w:r>
    </w:p>
    <w:p w14:paraId="55AF2385" w14:textId="77777777" w:rsidR="00337383" w:rsidRPr="009D00D5" w:rsidRDefault="00337383" w:rsidP="00337383">
      <w:pPr>
        <w:numPr>
          <w:ilvl w:val="0"/>
          <w:numId w:val="23"/>
        </w:numPr>
        <w:spacing w:after="0"/>
        <w:rPr>
          <w:sz w:val="22"/>
          <w:szCs w:val="22"/>
        </w:rPr>
      </w:pPr>
      <w:r w:rsidRPr="009D00D5">
        <w:rPr>
          <w:sz w:val="22"/>
          <w:szCs w:val="22"/>
        </w:rPr>
        <w:t>Establishing shared learning networks across participating communities.</w:t>
      </w:r>
    </w:p>
    <w:p w14:paraId="3AF28154" w14:textId="77777777" w:rsidR="00337383" w:rsidRPr="009D00D5" w:rsidRDefault="00337383" w:rsidP="00337383">
      <w:pPr>
        <w:numPr>
          <w:ilvl w:val="0"/>
          <w:numId w:val="23"/>
        </w:numPr>
        <w:spacing w:after="0"/>
        <w:rPr>
          <w:sz w:val="22"/>
          <w:szCs w:val="22"/>
        </w:rPr>
      </w:pPr>
      <w:r w:rsidRPr="009D00D5">
        <w:rPr>
          <w:sz w:val="22"/>
          <w:szCs w:val="22"/>
        </w:rPr>
        <w:t>Integrating mental wellness, financial literacy, and family empowerment programming.</w:t>
      </w:r>
    </w:p>
    <w:p w14:paraId="04584F75" w14:textId="77777777" w:rsidR="00337383" w:rsidRPr="009D00D5" w:rsidRDefault="00337383" w:rsidP="00337383">
      <w:pPr>
        <w:numPr>
          <w:ilvl w:val="0"/>
          <w:numId w:val="23"/>
        </w:numPr>
        <w:spacing w:after="0"/>
        <w:rPr>
          <w:sz w:val="22"/>
          <w:szCs w:val="22"/>
        </w:rPr>
      </w:pPr>
      <w:r w:rsidRPr="009D00D5">
        <w:rPr>
          <w:sz w:val="22"/>
          <w:szCs w:val="22"/>
        </w:rPr>
        <w:t>Measuring longitudinal outcomes for families progressing toward economic stability.</w:t>
      </w:r>
    </w:p>
    <w:p w14:paraId="4AECEA1C" w14:textId="77777777" w:rsidR="00337383" w:rsidRPr="009D00D5" w:rsidRDefault="00337383" w:rsidP="00337383">
      <w:pPr>
        <w:spacing w:after="0"/>
        <w:rPr>
          <w:sz w:val="22"/>
          <w:szCs w:val="22"/>
        </w:rPr>
      </w:pPr>
      <w:r w:rsidRPr="009D00D5">
        <w:rPr>
          <w:b/>
          <w:bCs/>
          <w:sz w:val="22"/>
          <w:szCs w:val="22"/>
        </w:rPr>
        <w:t>Strategic Alignment:</w:t>
      </w:r>
      <w:r w:rsidRPr="009D00D5">
        <w:rPr>
          <w:sz w:val="22"/>
          <w:szCs w:val="22"/>
        </w:rPr>
        <w:t xml:space="preserve"> Strengthen Systems | Build Organizational Capacity</w:t>
      </w:r>
    </w:p>
    <w:p w14:paraId="193630AD" w14:textId="77777777" w:rsidR="003747D1" w:rsidRPr="00337383" w:rsidRDefault="003747D1" w:rsidP="00337383">
      <w:pPr>
        <w:spacing w:after="0"/>
        <w:rPr>
          <w:b/>
          <w:bCs/>
          <w:sz w:val="22"/>
          <w:szCs w:val="22"/>
        </w:rPr>
      </w:pPr>
    </w:p>
    <w:p w14:paraId="1767B0CF" w14:textId="1D200FBB" w:rsidR="0048532C" w:rsidRPr="00BB156F" w:rsidRDefault="009D00D5" w:rsidP="00BB156F">
      <w:pPr>
        <w:pStyle w:val="ListParagraph"/>
        <w:numPr>
          <w:ilvl w:val="1"/>
          <w:numId w:val="6"/>
        </w:numPr>
        <w:spacing w:after="0"/>
        <w:ind w:left="360"/>
        <w:rPr>
          <w:b/>
          <w:bCs/>
          <w:sz w:val="22"/>
          <w:szCs w:val="22"/>
        </w:rPr>
      </w:pPr>
      <w:r w:rsidRPr="00BB156F">
        <w:rPr>
          <w:b/>
          <w:bCs/>
          <w:sz w:val="22"/>
          <w:szCs w:val="22"/>
        </w:rPr>
        <w:t xml:space="preserve">Advocacy </w:t>
      </w:r>
      <w:r w:rsidR="00300373">
        <w:rPr>
          <w:b/>
          <w:bCs/>
          <w:sz w:val="22"/>
          <w:szCs w:val="22"/>
        </w:rPr>
        <w:t>and Youth Voice</w:t>
      </w:r>
      <w:r w:rsidR="00676AD8">
        <w:rPr>
          <w:b/>
          <w:bCs/>
          <w:sz w:val="22"/>
          <w:szCs w:val="22"/>
        </w:rPr>
        <w:t xml:space="preserve"> (including MYLC, JAC, and EIPC)</w:t>
      </w:r>
    </w:p>
    <w:p w14:paraId="15E7BE71" w14:textId="365C4C2F" w:rsidR="0048532C" w:rsidRPr="009D00D5" w:rsidRDefault="0048532C" w:rsidP="0048532C">
      <w:pPr>
        <w:spacing w:after="0"/>
        <w:rPr>
          <w:sz w:val="22"/>
          <w:szCs w:val="22"/>
        </w:rPr>
      </w:pPr>
      <w:r w:rsidRPr="009D00D5">
        <w:rPr>
          <w:b/>
          <w:bCs/>
          <w:sz w:val="22"/>
          <w:szCs w:val="22"/>
        </w:rPr>
        <w:t>Focus:</w:t>
      </w:r>
      <w:r w:rsidRPr="009D00D5">
        <w:rPr>
          <w:sz w:val="22"/>
          <w:szCs w:val="22"/>
        </w:rPr>
        <w:t xml:space="preserve"> Advancing youth-centered policy through systems collaboration and engagement</w:t>
      </w:r>
    </w:p>
    <w:p w14:paraId="7681ADEB" w14:textId="25888E4F" w:rsidR="0048532C" w:rsidRPr="009D00D5" w:rsidRDefault="0048532C" w:rsidP="0048532C">
      <w:pPr>
        <w:spacing w:after="0"/>
        <w:rPr>
          <w:sz w:val="22"/>
          <w:szCs w:val="22"/>
        </w:rPr>
      </w:pPr>
      <w:r w:rsidRPr="009D00D5">
        <w:rPr>
          <w:sz w:val="22"/>
          <w:szCs w:val="22"/>
        </w:rPr>
        <w:t xml:space="preserve">MCCOY’s advocacy </w:t>
      </w:r>
      <w:r w:rsidR="00F333C3">
        <w:rPr>
          <w:sz w:val="22"/>
          <w:szCs w:val="22"/>
        </w:rPr>
        <w:t>work</w:t>
      </w:r>
      <w:r w:rsidRPr="009D00D5">
        <w:rPr>
          <w:sz w:val="22"/>
          <w:szCs w:val="22"/>
        </w:rPr>
        <w:t xml:space="preserve"> will grow into a sustained, data-informed movement that </w:t>
      </w:r>
      <w:r w:rsidR="00CA4334">
        <w:rPr>
          <w:sz w:val="22"/>
          <w:szCs w:val="22"/>
        </w:rPr>
        <w:t xml:space="preserve">educates policymakers on key issues facing youth </w:t>
      </w:r>
      <w:r w:rsidR="006344D8">
        <w:rPr>
          <w:sz w:val="22"/>
          <w:szCs w:val="22"/>
        </w:rPr>
        <w:t xml:space="preserve">and those who serve them, </w:t>
      </w:r>
      <w:r w:rsidR="00CA4334">
        <w:rPr>
          <w:sz w:val="22"/>
          <w:szCs w:val="22"/>
        </w:rPr>
        <w:t xml:space="preserve">and expands understanding of the impact of </w:t>
      </w:r>
      <w:r w:rsidR="00C91F93">
        <w:rPr>
          <w:sz w:val="22"/>
          <w:szCs w:val="22"/>
        </w:rPr>
        <w:t>legislation</w:t>
      </w:r>
      <w:r w:rsidR="00CA4334">
        <w:rPr>
          <w:sz w:val="22"/>
          <w:szCs w:val="22"/>
        </w:rPr>
        <w:t xml:space="preserve"> proposed and adopted on our youth, and </w:t>
      </w:r>
      <w:r w:rsidRPr="009D00D5">
        <w:rPr>
          <w:sz w:val="22"/>
          <w:szCs w:val="22"/>
        </w:rPr>
        <w:t>uplifts youth voice</w:t>
      </w:r>
      <w:r w:rsidR="00F66705">
        <w:rPr>
          <w:sz w:val="22"/>
          <w:szCs w:val="22"/>
        </w:rPr>
        <w:t xml:space="preserve">. </w:t>
      </w:r>
      <w:r w:rsidRPr="009D00D5">
        <w:rPr>
          <w:sz w:val="22"/>
          <w:szCs w:val="22"/>
        </w:rPr>
        <w:t>Planned advancements include:</w:t>
      </w:r>
    </w:p>
    <w:p w14:paraId="67FA0B67" w14:textId="53F59463" w:rsidR="0048532C" w:rsidRPr="009D00D5" w:rsidRDefault="0048532C" w:rsidP="00271EC3">
      <w:pPr>
        <w:numPr>
          <w:ilvl w:val="0"/>
          <w:numId w:val="28"/>
        </w:numPr>
        <w:spacing w:after="0"/>
        <w:rPr>
          <w:sz w:val="22"/>
          <w:szCs w:val="22"/>
        </w:rPr>
      </w:pPr>
      <w:r w:rsidRPr="009D00D5">
        <w:rPr>
          <w:sz w:val="22"/>
          <w:szCs w:val="22"/>
        </w:rPr>
        <w:t xml:space="preserve">Strengthening the Advocacy infrastructure to ensure </w:t>
      </w:r>
      <w:r w:rsidR="00880E8D" w:rsidRPr="00ED21AE">
        <w:rPr>
          <w:sz w:val="22"/>
          <w:szCs w:val="22"/>
        </w:rPr>
        <w:t>encompassing</w:t>
      </w:r>
      <w:r w:rsidRPr="009D00D5">
        <w:rPr>
          <w:sz w:val="22"/>
          <w:szCs w:val="22"/>
        </w:rPr>
        <w:t xml:space="preserve"> legislative tracking, coalition coordination, and public communication.</w:t>
      </w:r>
    </w:p>
    <w:p w14:paraId="7E945225" w14:textId="7B084412" w:rsidR="0048532C" w:rsidRPr="009D00D5" w:rsidRDefault="0048532C" w:rsidP="00271EC3">
      <w:pPr>
        <w:numPr>
          <w:ilvl w:val="0"/>
          <w:numId w:val="28"/>
        </w:numPr>
        <w:spacing w:after="0"/>
        <w:rPr>
          <w:sz w:val="22"/>
          <w:szCs w:val="22"/>
        </w:rPr>
      </w:pPr>
      <w:r w:rsidRPr="009D00D5">
        <w:rPr>
          <w:sz w:val="22"/>
          <w:szCs w:val="22"/>
        </w:rPr>
        <w:t xml:space="preserve">Expanding the reach of Youth Day at the Statehouse and </w:t>
      </w:r>
      <w:r w:rsidR="006344D8">
        <w:rPr>
          <w:sz w:val="22"/>
          <w:szCs w:val="22"/>
        </w:rPr>
        <w:t xml:space="preserve">the </w:t>
      </w:r>
      <w:r w:rsidR="00B0798E" w:rsidRPr="009D00D5">
        <w:rPr>
          <w:sz w:val="22"/>
          <w:szCs w:val="22"/>
        </w:rPr>
        <w:t>SoundOff</w:t>
      </w:r>
      <w:r w:rsidRPr="009D00D5">
        <w:rPr>
          <w:sz w:val="22"/>
          <w:szCs w:val="22"/>
        </w:rPr>
        <w:t xml:space="preserve"> Newsletter to amplify civic engagement and policy awareness.</w:t>
      </w:r>
    </w:p>
    <w:p w14:paraId="014B4F66" w14:textId="12960BE3" w:rsidR="0048532C" w:rsidRPr="009D00D5" w:rsidRDefault="00ED21AE" w:rsidP="00271EC3">
      <w:pPr>
        <w:numPr>
          <w:ilvl w:val="0"/>
          <w:numId w:val="28"/>
        </w:numPr>
        <w:spacing w:after="0"/>
        <w:rPr>
          <w:sz w:val="22"/>
          <w:szCs w:val="22"/>
        </w:rPr>
      </w:pPr>
      <w:r w:rsidRPr="00ED21AE">
        <w:rPr>
          <w:sz w:val="22"/>
          <w:szCs w:val="22"/>
        </w:rPr>
        <w:t>Building on the momentum of MYLC, d</w:t>
      </w:r>
      <w:r w:rsidR="0048532C" w:rsidRPr="009D00D5">
        <w:rPr>
          <w:sz w:val="22"/>
          <w:szCs w:val="22"/>
        </w:rPr>
        <w:t xml:space="preserve">eveloping youth-led advocacy campaigns addressing root causes such as mental wellness, opportunity access, and </w:t>
      </w:r>
      <w:r w:rsidR="006344D8">
        <w:rPr>
          <w:sz w:val="22"/>
          <w:szCs w:val="22"/>
        </w:rPr>
        <w:t>equity</w:t>
      </w:r>
      <w:r w:rsidR="0048532C" w:rsidRPr="009D00D5">
        <w:rPr>
          <w:sz w:val="22"/>
          <w:szCs w:val="22"/>
        </w:rPr>
        <w:t>.</w:t>
      </w:r>
    </w:p>
    <w:p w14:paraId="4131BB12" w14:textId="77777777" w:rsidR="0048532C" w:rsidRPr="009D00D5" w:rsidRDefault="0048532C" w:rsidP="0048532C">
      <w:pPr>
        <w:spacing w:after="0"/>
        <w:rPr>
          <w:sz w:val="22"/>
          <w:szCs w:val="22"/>
        </w:rPr>
      </w:pPr>
      <w:r w:rsidRPr="009D00D5">
        <w:rPr>
          <w:b/>
          <w:bCs/>
          <w:sz w:val="22"/>
          <w:szCs w:val="22"/>
        </w:rPr>
        <w:t>Strategic Alignment:</w:t>
      </w:r>
      <w:r w:rsidRPr="009D00D5">
        <w:rPr>
          <w:sz w:val="22"/>
          <w:szCs w:val="22"/>
        </w:rPr>
        <w:t xml:space="preserve"> Strengthen Systems | Build Organizational Capacity | Empower the Workforce</w:t>
      </w:r>
    </w:p>
    <w:p w14:paraId="5C5268D6" w14:textId="15B4948C" w:rsidR="00676AD8" w:rsidRDefault="00676AD8" w:rsidP="00676AD8">
      <w:pPr>
        <w:spacing w:after="0"/>
        <w:rPr>
          <w:b/>
          <w:bCs/>
          <w:sz w:val="22"/>
          <w:szCs w:val="22"/>
        </w:rPr>
      </w:pPr>
      <w:r w:rsidRPr="009D00D5">
        <w:rPr>
          <w:b/>
          <w:bCs/>
          <w:sz w:val="22"/>
          <w:szCs w:val="22"/>
        </w:rPr>
        <w:t xml:space="preserve"> </w:t>
      </w:r>
    </w:p>
    <w:p w14:paraId="09AEBACF" w14:textId="1842F8E0" w:rsidR="00676AD8" w:rsidRPr="009D00D5" w:rsidRDefault="00676AD8" w:rsidP="009703C1">
      <w:pPr>
        <w:spacing w:after="0"/>
        <w:ind w:left="360"/>
        <w:rPr>
          <w:b/>
          <w:bCs/>
          <w:sz w:val="22"/>
          <w:szCs w:val="22"/>
        </w:rPr>
      </w:pPr>
      <w:r w:rsidRPr="009D00D5">
        <w:rPr>
          <w:b/>
          <w:bCs/>
          <w:sz w:val="22"/>
          <w:szCs w:val="22"/>
        </w:rPr>
        <w:t>Mayor’s Youth Leadership Council (MYLC)</w:t>
      </w:r>
    </w:p>
    <w:p w14:paraId="0F415638" w14:textId="77777777" w:rsidR="00676AD8" w:rsidRPr="009D00D5" w:rsidRDefault="00676AD8" w:rsidP="009703C1">
      <w:pPr>
        <w:spacing w:after="0"/>
        <w:ind w:left="360"/>
        <w:rPr>
          <w:sz w:val="22"/>
          <w:szCs w:val="22"/>
        </w:rPr>
      </w:pPr>
      <w:r w:rsidRPr="009D00D5">
        <w:rPr>
          <w:b/>
          <w:bCs/>
          <w:sz w:val="22"/>
          <w:szCs w:val="22"/>
        </w:rPr>
        <w:t>Focus:</w:t>
      </w:r>
      <w:r w:rsidRPr="009D00D5">
        <w:rPr>
          <w:sz w:val="22"/>
          <w:szCs w:val="22"/>
        </w:rPr>
        <w:t xml:space="preserve"> Youth civic engagement and leadership development</w:t>
      </w:r>
    </w:p>
    <w:p w14:paraId="58954C9A" w14:textId="77777777" w:rsidR="00676AD8" w:rsidRPr="009D00D5" w:rsidRDefault="00676AD8" w:rsidP="009703C1">
      <w:pPr>
        <w:spacing w:after="0"/>
        <w:ind w:left="360"/>
        <w:rPr>
          <w:sz w:val="22"/>
          <w:szCs w:val="22"/>
        </w:rPr>
      </w:pPr>
      <w:r w:rsidRPr="009D00D5">
        <w:rPr>
          <w:sz w:val="22"/>
          <w:szCs w:val="22"/>
        </w:rPr>
        <w:t>MYLC will continue to grow as a pipeline for civic leadership among Marion County’s youth. Development priorities include:</w:t>
      </w:r>
    </w:p>
    <w:p w14:paraId="72A89ADD" w14:textId="77777777" w:rsidR="00676AD8" w:rsidRPr="009D00D5" w:rsidRDefault="00676AD8" w:rsidP="009703C1">
      <w:pPr>
        <w:numPr>
          <w:ilvl w:val="0"/>
          <w:numId w:val="24"/>
        </w:numPr>
        <w:spacing w:after="0"/>
        <w:rPr>
          <w:sz w:val="22"/>
          <w:szCs w:val="22"/>
        </w:rPr>
      </w:pPr>
      <w:r w:rsidRPr="009D00D5">
        <w:rPr>
          <w:sz w:val="22"/>
          <w:szCs w:val="22"/>
        </w:rPr>
        <w:t>Expanding mentorship and alumni engagement.</w:t>
      </w:r>
    </w:p>
    <w:p w14:paraId="494A1834" w14:textId="77777777" w:rsidR="00676AD8" w:rsidRPr="009D00D5" w:rsidRDefault="00676AD8" w:rsidP="009703C1">
      <w:pPr>
        <w:numPr>
          <w:ilvl w:val="0"/>
          <w:numId w:val="24"/>
        </w:numPr>
        <w:spacing w:after="0"/>
        <w:rPr>
          <w:sz w:val="22"/>
          <w:szCs w:val="22"/>
        </w:rPr>
      </w:pPr>
      <w:r w:rsidRPr="009D00D5">
        <w:rPr>
          <w:sz w:val="22"/>
          <w:szCs w:val="22"/>
        </w:rPr>
        <w:t>Deepening collaboration with city departments and community boards to include youth input in policy and planning.</w:t>
      </w:r>
    </w:p>
    <w:p w14:paraId="3A8F6FE9" w14:textId="73649FBC" w:rsidR="00676AD8" w:rsidRPr="009D00D5" w:rsidRDefault="00676AD8" w:rsidP="009703C1">
      <w:pPr>
        <w:numPr>
          <w:ilvl w:val="0"/>
          <w:numId w:val="24"/>
        </w:numPr>
        <w:spacing w:after="0"/>
        <w:rPr>
          <w:sz w:val="22"/>
          <w:szCs w:val="22"/>
        </w:rPr>
      </w:pPr>
      <w:r w:rsidRPr="009D00D5">
        <w:rPr>
          <w:sz w:val="22"/>
          <w:szCs w:val="22"/>
        </w:rPr>
        <w:t xml:space="preserve">Securing ongoing funding to ensure sustainability beyond </w:t>
      </w:r>
      <w:r w:rsidR="00C16EBE">
        <w:rPr>
          <w:sz w:val="22"/>
          <w:szCs w:val="22"/>
        </w:rPr>
        <w:t xml:space="preserve">the </w:t>
      </w:r>
      <w:r w:rsidRPr="009D00D5">
        <w:rPr>
          <w:sz w:val="22"/>
          <w:szCs w:val="22"/>
        </w:rPr>
        <w:t>current grant term.</w:t>
      </w:r>
    </w:p>
    <w:p w14:paraId="2BC52280" w14:textId="77777777" w:rsidR="00676AD8" w:rsidRPr="009D00D5" w:rsidRDefault="00676AD8" w:rsidP="009703C1">
      <w:pPr>
        <w:spacing w:after="0"/>
        <w:ind w:left="360"/>
        <w:rPr>
          <w:sz w:val="22"/>
          <w:szCs w:val="22"/>
        </w:rPr>
      </w:pPr>
      <w:r w:rsidRPr="009D00D5">
        <w:rPr>
          <w:b/>
          <w:bCs/>
          <w:sz w:val="22"/>
          <w:szCs w:val="22"/>
        </w:rPr>
        <w:t>Strategic Alignment:</w:t>
      </w:r>
      <w:r w:rsidRPr="009D00D5">
        <w:rPr>
          <w:sz w:val="22"/>
          <w:szCs w:val="22"/>
        </w:rPr>
        <w:t xml:space="preserve"> Strengthen Systems | Empower the Workforce</w:t>
      </w:r>
    </w:p>
    <w:p w14:paraId="44C94EB5" w14:textId="77777777" w:rsidR="00676AD8" w:rsidRDefault="00676AD8" w:rsidP="009703C1">
      <w:pPr>
        <w:spacing w:after="0"/>
        <w:ind w:left="360"/>
        <w:rPr>
          <w:sz w:val="22"/>
          <w:szCs w:val="22"/>
        </w:rPr>
      </w:pPr>
    </w:p>
    <w:p w14:paraId="79DD5728" w14:textId="4BB37C4D" w:rsidR="00676AD8" w:rsidRPr="009D00D5" w:rsidRDefault="00676AD8" w:rsidP="009703C1">
      <w:pPr>
        <w:spacing w:after="0"/>
        <w:ind w:left="360"/>
        <w:rPr>
          <w:b/>
          <w:bCs/>
          <w:sz w:val="22"/>
          <w:szCs w:val="22"/>
        </w:rPr>
      </w:pPr>
      <w:r w:rsidRPr="009D00D5">
        <w:rPr>
          <w:b/>
          <w:bCs/>
          <w:sz w:val="22"/>
          <w:szCs w:val="22"/>
        </w:rPr>
        <w:t>Juvenile Advisory Council (JAC)</w:t>
      </w:r>
    </w:p>
    <w:p w14:paraId="3B659ED4" w14:textId="77777777" w:rsidR="00676AD8" w:rsidRPr="009D00D5" w:rsidRDefault="00676AD8" w:rsidP="009703C1">
      <w:pPr>
        <w:spacing w:after="0"/>
        <w:ind w:left="360"/>
        <w:rPr>
          <w:sz w:val="22"/>
          <w:szCs w:val="22"/>
        </w:rPr>
      </w:pPr>
      <w:r w:rsidRPr="009D00D5">
        <w:rPr>
          <w:b/>
          <w:bCs/>
          <w:sz w:val="22"/>
          <w:szCs w:val="22"/>
        </w:rPr>
        <w:lastRenderedPageBreak/>
        <w:t>Focus:</w:t>
      </w:r>
      <w:r w:rsidRPr="009D00D5">
        <w:rPr>
          <w:sz w:val="22"/>
          <w:szCs w:val="22"/>
        </w:rPr>
        <w:t xml:space="preserve"> Youth voice in justice reform</w:t>
      </w:r>
    </w:p>
    <w:p w14:paraId="448B0A40" w14:textId="31B92DCD" w:rsidR="00676AD8" w:rsidRPr="009D00D5" w:rsidRDefault="00676AD8" w:rsidP="009703C1">
      <w:pPr>
        <w:spacing w:after="0"/>
        <w:ind w:left="360"/>
        <w:rPr>
          <w:sz w:val="22"/>
          <w:szCs w:val="22"/>
        </w:rPr>
      </w:pPr>
      <w:r w:rsidRPr="009D00D5">
        <w:rPr>
          <w:sz w:val="22"/>
          <w:szCs w:val="22"/>
        </w:rPr>
        <w:t xml:space="preserve">JAC will </w:t>
      </w:r>
      <w:r w:rsidR="00C16EBE">
        <w:rPr>
          <w:sz w:val="22"/>
          <w:szCs w:val="22"/>
        </w:rPr>
        <w:t xml:space="preserve">work in 2026 to prove concept and if indicated will </w:t>
      </w:r>
      <w:r w:rsidRPr="009D00D5">
        <w:rPr>
          <w:sz w:val="22"/>
          <w:szCs w:val="22"/>
        </w:rPr>
        <w:t>expand its leadership and influence by formalizing youth participation in system improvement efforts. Priorities include:</w:t>
      </w:r>
    </w:p>
    <w:p w14:paraId="72E73830" w14:textId="77777777" w:rsidR="0015685E" w:rsidRDefault="00422E67" w:rsidP="009703C1">
      <w:pPr>
        <w:numPr>
          <w:ilvl w:val="0"/>
          <w:numId w:val="25"/>
        </w:numPr>
        <w:spacing w:after="0"/>
        <w:rPr>
          <w:sz w:val="22"/>
          <w:szCs w:val="22"/>
        </w:rPr>
      </w:pPr>
      <w:r>
        <w:rPr>
          <w:sz w:val="22"/>
          <w:szCs w:val="22"/>
        </w:rPr>
        <w:t>Validating the effectiveness of the pilot model to direct positive change and readiness of the juvenile justice system to accept input as intended by JAC model</w:t>
      </w:r>
    </w:p>
    <w:p w14:paraId="25150DEC" w14:textId="35860E81" w:rsidR="00676AD8" w:rsidRPr="009D00D5" w:rsidRDefault="00676AD8" w:rsidP="009703C1">
      <w:pPr>
        <w:numPr>
          <w:ilvl w:val="0"/>
          <w:numId w:val="25"/>
        </w:numPr>
        <w:spacing w:after="0"/>
        <w:rPr>
          <w:sz w:val="22"/>
          <w:szCs w:val="22"/>
        </w:rPr>
      </w:pPr>
      <w:r w:rsidRPr="009D00D5">
        <w:rPr>
          <w:sz w:val="22"/>
          <w:szCs w:val="22"/>
        </w:rPr>
        <w:t>Increasing membership diversity and representation from multiple justice touchpoints.</w:t>
      </w:r>
    </w:p>
    <w:p w14:paraId="33C3D3F4" w14:textId="77777777" w:rsidR="00676AD8" w:rsidRPr="009D00D5" w:rsidRDefault="00676AD8" w:rsidP="009703C1">
      <w:pPr>
        <w:numPr>
          <w:ilvl w:val="0"/>
          <w:numId w:val="25"/>
        </w:numPr>
        <w:spacing w:after="0"/>
        <w:rPr>
          <w:sz w:val="22"/>
          <w:szCs w:val="22"/>
        </w:rPr>
      </w:pPr>
      <w:r w:rsidRPr="009D00D5">
        <w:rPr>
          <w:sz w:val="22"/>
          <w:szCs w:val="22"/>
        </w:rPr>
        <w:t>Embedding youth recommendations into program design and policy review.</w:t>
      </w:r>
    </w:p>
    <w:p w14:paraId="7AA6FA79" w14:textId="77777777" w:rsidR="00676AD8" w:rsidRPr="009D00D5" w:rsidRDefault="00676AD8" w:rsidP="009703C1">
      <w:pPr>
        <w:numPr>
          <w:ilvl w:val="0"/>
          <w:numId w:val="25"/>
        </w:numPr>
        <w:spacing w:after="0"/>
        <w:rPr>
          <w:sz w:val="22"/>
          <w:szCs w:val="22"/>
        </w:rPr>
      </w:pPr>
      <w:r w:rsidRPr="009D00D5">
        <w:rPr>
          <w:sz w:val="22"/>
          <w:szCs w:val="22"/>
        </w:rPr>
        <w:t>Strengthening partnerships with courts, probation, and community-based organizations to co-create reform initiatives.</w:t>
      </w:r>
    </w:p>
    <w:p w14:paraId="72E3F50E" w14:textId="18CEDEF4" w:rsidR="00676AD8" w:rsidRPr="009D00D5" w:rsidRDefault="00676AD8" w:rsidP="009703C1">
      <w:pPr>
        <w:spacing w:after="0"/>
        <w:ind w:left="360"/>
        <w:rPr>
          <w:sz w:val="22"/>
          <w:szCs w:val="22"/>
        </w:rPr>
      </w:pPr>
      <w:r w:rsidRPr="009D00D5">
        <w:rPr>
          <w:b/>
          <w:bCs/>
          <w:sz w:val="22"/>
          <w:szCs w:val="22"/>
        </w:rPr>
        <w:t>Strategic Alignment:</w:t>
      </w:r>
      <w:r w:rsidRPr="009D00D5">
        <w:rPr>
          <w:sz w:val="22"/>
          <w:szCs w:val="22"/>
        </w:rPr>
        <w:t xml:space="preserve"> Strengthen Systems | </w:t>
      </w:r>
      <w:r w:rsidR="00F45EEE">
        <w:rPr>
          <w:sz w:val="22"/>
          <w:szCs w:val="22"/>
        </w:rPr>
        <w:t>Build Organizational Capacity</w:t>
      </w:r>
    </w:p>
    <w:p w14:paraId="2E3D1917" w14:textId="77777777" w:rsidR="00676AD8" w:rsidRDefault="00676AD8" w:rsidP="009703C1">
      <w:pPr>
        <w:spacing w:after="0"/>
        <w:ind w:left="360"/>
        <w:rPr>
          <w:sz w:val="22"/>
          <w:szCs w:val="22"/>
        </w:rPr>
      </w:pPr>
    </w:p>
    <w:p w14:paraId="78F85CB2" w14:textId="3FB46DB7" w:rsidR="00676AD8" w:rsidRPr="009D00D5" w:rsidRDefault="00676AD8" w:rsidP="009703C1">
      <w:pPr>
        <w:spacing w:after="0"/>
        <w:ind w:left="360"/>
        <w:rPr>
          <w:b/>
          <w:bCs/>
          <w:sz w:val="22"/>
          <w:szCs w:val="22"/>
        </w:rPr>
      </w:pPr>
      <w:r w:rsidRPr="009D00D5">
        <w:rPr>
          <w:b/>
          <w:bCs/>
          <w:sz w:val="22"/>
          <w:szCs w:val="22"/>
        </w:rPr>
        <w:t>Early Intervention Planning Council (EIPC)</w:t>
      </w:r>
    </w:p>
    <w:p w14:paraId="6B091498" w14:textId="5899BC7C" w:rsidR="00676AD8" w:rsidRPr="009D00D5" w:rsidRDefault="00676AD8" w:rsidP="009703C1">
      <w:pPr>
        <w:spacing w:after="0"/>
        <w:ind w:left="360"/>
        <w:rPr>
          <w:sz w:val="22"/>
          <w:szCs w:val="22"/>
        </w:rPr>
      </w:pPr>
      <w:r w:rsidRPr="009D00D5">
        <w:rPr>
          <w:b/>
          <w:bCs/>
          <w:sz w:val="22"/>
          <w:szCs w:val="22"/>
        </w:rPr>
        <w:t>Focus:</w:t>
      </w:r>
      <w:r w:rsidRPr="009D00D5">
        <w:rPr>
          <w:sz w:val="22"/>
          <w:szCs w:val="22"/>
        </w:rPr>
        <w:t xml:space="preserve"> System-level prevention and early intervention strategies</w:t>
      </w:r>
      <w:r w:rsidR="0015685E">
        <w:rPr>
          <w:sz w:val="22"/>
          <w:szCs w:val="22"/>
        </w:rPr>
        <w:t xml:space="preserve"> for City of Indianapolis</w:t>
      </w:r>
    </w:p>
    <w:p w14:paraId="5667F5D7" w14:textId="1EE5DC3A" w:rsidR="00676AD8" w:rsidRPr="009D00D5" w:rsidRDefault="00676AD8" w:rsidP="009703C1">
      <w:pPr>
        <w:spacing w:after="0"/>
        <w:ind w:left="360"/>
        <w:rPr>
          <w:sz w:val="22"/>
          <w:szCs w:val="22"/>
        </w:rPr>
      </w:pPr>
      <w:r w:rsidRPr="009D00D5">
        <w:rPr>
          <w:sz w:val="22"/>
          <w:szCs w:val="22"/>
        </w:rPr>
        <w:t>EIPC will evolve into a</w:t>
      </w:r>
      <w:r w:rsidR="006B6FAA">
        <w:rPr>
          <w:sz w:val="22"/>
          <w:szCs w:val="22"/>
        </w:rPr>
        <w:t xml:space="preserve">n advocacy-centered, </w:t>
      </w:r>
      <w:r w:rsidRPr="009D00D5">
        <w:rPr>
          <w:sz w:val="22"/>
          <w:szCs w:val="22"/>
        </w:rPr>
        <w:t>data-driven coordination hub that unites agencies, schools, and community partners around shared prevention goals. Over the next five years, MCCOY will:</w:t>
      </w:r>
    </w:p>
    <w:p w14:paraId="24C933C9" w14:textId="73EFEA54" w:rsidR="009F4173" w:rsidRDefault="009F4173" w:rsidP="009703C1">
      <w:pPr>
        <w:numPr>
          <w:ilvl w:val="0"/>
          <w:numId w:val="26"/>
        </w:numPr>
        <w:spacing w:after="0"/>
        <w:rPr>
          <w:sz w:val="22"/>
          <w:szCs w:val="22"/>
        </w:rPr>
      </w:pPr>
      <w:r>
        <w:rPr>
          <w:sz w:val="22"/>
          <w:szCs w:val="22"/>
        </w:rPr>
        <w:t xml:space="preserve">Revise guiding ordinance to reflect change in </w:t>
      </w:r>
      <w:r w:rsidR="00B11807">
        <w:rPr>
          <w:sz w:val="22"/>
          <w:szCs w:val="22"/>
        </w:rPr>
        <w:t xml:space="preserve">purpose and </w:t>
      </w:r>
      <w:r w:rsidR="00C91F93">
        <w:rPr>
          <w:sz w:val="22"/>
          <w:szCs w:val="22"/>
        </w:rPr>
        <w:t>scope.</w:t>
      </w:r>
    </w:p>
    <w:p w14:paraId="6D4F2539" w14:textId="496AAA57" w:rsidR="00676AD8" w:rsidRPr="009D00D5" w:rsidRDefault="00676AD8" w:rsidP="009703C1">
      <w:pPr>
        <w:numPr>
          <w:ilvl w:val="0"/>
          <w:numId w:val="26"/>
        </w:numPr>
        <w:spacing w:after="0"/>
        <w:rPr>
          <w:sz w:val="22"/>
          <w:szCs w:val="22"/>
        </w:rPr>
      </w:pPr>
      <w:r w:rsidRPr="009D00D5">
        <w:rPr>
          <w:sz w:val="22"/>
          <w:szCs w:val="22"/>
        </w:rPr>
        <w:t xml:space="preserve">Strengthen cross-agency data sharing and analysis to identify emerging </w:t>
      </w:r>
      <w:r w:rsidR="00B11807">
        <w:rPr>
          <w:sz w:val="22"/>
          <w:szCs w:val="22"/>
        </w:rPr>
        <w:t xml:space="preserve">needs, </w:t>
      </w:r>
      <w:r w:rsidRPr="009D00D5">
        <w:rPr>
          <w:sz w:val="22"/>
          <w:szCs w:val="22"/>
        </w:rPr>
        <w:t>risks</w:t>
      </w:r>
      <w:r w:rsidR="00B11807">
        <w:rPr>
          <w:sz w:val="22"/>
          <w:szCs w:val="22"/>
        </w:rPr>
        <w:t>, and opportunities</w:t>
      </w:r>
      <w:r w:rsidRPr="009D00D5">
        <w:rPr>
          <w:sz w:val="22"/>
          <w:szCs w:val="22"/>
        </w:rPr>
        <w:t>.</w:t>
      </w:r>
    </w:p>
    <w:p w14:paraId="10540009" w14:textId="77777777" w:rsidR="00676AD8" w:rsidRPr="009D00D5" w:rsidRDefault="00676AD8" w:rsidP="009703C1">
      <w:pPr>
        <w:numPr>
          <w:ilvl w:val="0"/>
          <w:numId w:val="26"/>
        </w:numPr>
        <w:spacing w:after="0"/>
        <w:rPr>
          <w:sz w:val="22"/>
          <w:szCs w:val="22"/>
        </w:rPr>
      </w:pPr>
      <w:r w:rsidRPr="009D00D5">
        <w:rPr>
          <w:sz w:val="22"/>
          <w:szCs w:val="22"/>
        </w:rPr>
        <w:t>Expand community engagement through neighborhood-based advisory sessions.</w:t>
      </w:r>
    </w:p>
    <w:p w14:paraId="0192045C" w14:textId="24A7D0FE" w:rsidR="00676AD8" w:rsidRPr="009D00D5" w:rsidRDefault="00CF1A01" w:rsidP="009703C1">
      <w:pPr>
        <w:numPr>
          <w:ilvl w:val="0"/>
          <w:numId w:val="26"/>
        </w:numPr>
        <w:spacing w:after="0"/>
        <w:rPr>
          <w:sz w:val="22"/>
          <w:szCs w:val="22"/>
        </w:rPr>
      </w:pPr>
      <w:r>
        <w:rPr>
          <w:sz w:val="22"/>
          <w:szCs w:val="22"/>
        </w:rPr>
        <w:t>Elevate EIPC as a respected source for information and guidance on early intervention initiatives.</w:t>
      </w:r>
    </w:p>
    <w:p w14:paraId="59BDDB8B" w14:textId="77777777" w:rsidR="00676AD8" w:rsidRPr="009D00D5" w:rsidRDefault="00676AD8" w:rsidP="009703C1">
      <w:pPr>
        <w:spacing w:after="0"/>
        <w:ind w:left="360"/>
        <w:rPr>
          <w:sz w:val="22"/>
          <w:szCs w:val="22"/>
        </w:rPr>
      </w:pPr>
      <w:r w:rsidRPr="009D00D5">
        <w:rPr>
          <w:b/>
          <w:bCs/>
          <w:sz w:val="22"/>
          <w:szCs w:val="22"/>
        </w:rPr>
        <w:t>Strategic Alignment:</w:t>
      </w:r>
      <w:r w:rsidRPr="009D00D5">
        <w:rPr>
          <w:sz w:val="22"/>
          <w:szCs w:val="22"/>
        </w:rPr>
        <w:t xml:space="preserve"> Strengthen Systems | Build Organizational Capacity</w:t>
      </w:r>
    </w:p>
    <w:p w14:paraId="44E7D6C1" w14:textId="77777777" w:rsidR="003747D1" w:rsidRPr="003747D1" w:rsidRDefault="003747D1" w:rsidP="003747D1">
      <w:pPr>
        <w:pStyle w:val="ListParagraph"/>
        <w:spacing w:after="0"/>
        <w:ind w:left="360"/>
        <w:rPr>
          <w:b/>
          <w:bCs/>
          <w:sz w:val="22"/>
          <w:szCs w:val="22"/>
        </w:rPr>
      </w:pPr>
    </w:p>
    <w:p w14:paraId="56C81A40" w14:textId="6C08A4FF" w:rsidR="009D00D5" w:rsidRPr="0048532C" w:rsidRDefault="009D00D5" w:rsidP="00BB156F">
      <w:pPr>
        <w:pStyle w:val="ListParagraph"/>
        <w:numPr>
          <w:ilvl w:val="1"/>
          <w:numId w:val="6"/>
        </w:numPr>
        <w:spacing w:after="0"/>
        <w:ind w:left="360"/>
        <w:rPr>
          <w:b/>
          <w:bCs/>
          <w:sz w:val="22"/>
          <w:szCs w:val="22"/>
        </w:rPr>
      </w:pPr>
      <w:r w:rsidRPr="0048532C">
        <w:rPr>
          <w:b/>
          <w:bCs/>
          <w:sz w:val="22"/>
          <w:szCs w:val="22"/>
        </w:rPr>
        <w:t>Violence Reduction</w:t>
      </w:r>
      <w:r w:rsidR="00535C2C">
        <w:rPr>
          <w:b/>
          <w:bCs/>
          <w:sz w:val="22"/>
          <w:szCs w:val="22"/>
        </w:rPr>
        <w:t xml:space="preserve"> (new intentional focus area)</w:t>
      </w:r>
    </w:p>
    <w:p w14:paraId="6B914F5D" w14:textId="5EE2E0AC" w:rsidR="00A92D6C" w:rsidRDefault="009D00D5" w:rsidP="009D00D5">
      <w:pPr>
        <w:spacing w:after="0"/>
        <w:rPr>
          <w:sz w:val="22"/>
          <w:szCs w:val="22"/>
        </w:rPr>
      </w:pPr>
      <w:r w:rsidRPr="009D00D5">
        <w:rPr>
          <w:b/>
          <w:bCs/>
          <w:sz w:val="22"/>
          <w:szCs w:val="22"/>
        </w:rPr>
        <w:t>Focus:</w:t>
      </w:r>
      <w:r w:rsidRPr="009D00D5">
        <w:rPr>
          <w:sz w:val="22"/>
          <w:szCs w:val="22"/>
        </w:rPr>
        <w:t xml:space="preserve"> </w:t>
      </w:r>
      <w:r w:rsidR="00E66AD7">
        <w:rPr>
          <w:sz w:val="22"/>
          <w:szCs w:val="22"/>
        </w:rPr>
        <w:t>R</w:t>
      </w:r>
      <w:r w:rsidRPr="009D00D5">
        <w:rPr>
          <w:sz w:val="22"/>
          <w:szCs w:val="22"/>
        </w:rPr>
        <w:t xml:space="preserve">educing </w:t>
      </w:r>
      <w:r w:rsidR="00F5154B">
        <w:rPr>
          <w:sz w:val="22"/>
          <w:szCs w:val="22"/>
        </w:rPr>
        <w:t xml:space="preserve">the impact of </w:t>
      </w:r>
      <w:r w:rsidRPr="009D00D5">
        <w:rPr>
          <w:sz w:val="22"/>
          <w:szCs w:val="22"/>
        </w:rPr>
        <w:t xml:space="preserve">violence </w:t>
      </w:r>
      <w:r w:rsidR="00F5154B">
        <w:rPr>
          <w:sz w:val="22"/>
          <w:szCs w:val="22"/>
        </w:rPr>
        <w:t>on</w:t>
      </w:r>
      <w:r w:rsidR="00E66AD7">
        <w:rPr>
          <w:sz w:val="22"/>
          <w:szCs w:val="22"/>
        </w:rPr>
        <w:t xml:space="preserve"> youth </w:t>
      </w:r>
      <w:r w:rsidRPr="009D00D5">
        <w:rPr>
          <w:sz w:val="22"/>
          <w:szCs w:val="22"/>
        </w:rPr>
        <w:t>through systems collaboration and engagement</w:t>
      </w:r>
    </w:p>
    <w:p w14:paraId="0FB84814" w14:textId="50F0B4BD" w:rsidR="009D00D5" w:rsidRPr="009D00D5" w:rsidRDefault="008043F0" w:rsidP="009D00D5">
      <w:pPr>
        <w:spacing w:after="0"/>
        <w:rPr>
          <w:sz w:val="22"/>
          <w:szCs w:val="22"/>
        </w:rPr>
      </w:pPr>
      <w:r>
        <w:rPr>
          <w:sz w:val="22"/>
          <w:szCs w:val="22"/>
        </w:rPr>
        <w:t>MCCOY will leverage its visibility, work in mental wellness</w:t>
      </w:r>
      <w:r w:rsidR="00461CD2">
        <w:rPr>
          <w:sz w:val="22"/>
          <w:szCs w:val="22"/>
        </w:rPr>
        <w:t>,</w:t>
      </w:r>
      <w:r>
        <w:rPr>
          <w:sz w:val="22"/>
          <w:szCs w:val="22"/>
        </w:rPr>
        <w:t xml:space="preserve"> and advocacy to</w:t>
      </w:r>
      <w:r w:rsidR="009D00D5" w:rsidRPr="009D00D5">
        <w:rPr>
          <w:sz w:val="22"/>
          <w:szCs w:val="22"/>
        </w:rPr>
        <w:t xml:space="preserve"> promote safer, more equitable communities. Planned advancements include:</w:t>
      </w:r>
    </w:p>
    <w:p w14:paraId="456A6CDC" w14:textId="6E431C92" w:rsidR="009D00D5" w:rsidRPr="009D00D5" w:rsidRDefault="009D00D5" w:rsidP="00271EC3">
      <w:pPr>
        <w:numPr>
          <w:ilvl w:val="0"/>
          <w:numId w:val="22"/>
        </w:numPr>
        <w:spacing w:after="0"/>
        <w:rPr>
          <w:sz w:val="22"/>
          <w:szCs w:val="22"/>
        </w:rPr>
      </w:pPr>
      <w:r w:rsidRPr="009D00D5">
        <w:rPr>
          <w:sz w:val="22"/>
          <w:szCs w:val="22"/>
        </w:rPr>
        <w:t>Leading</w:t>
      </w:r>
      <w:r w:rsidR="00461CD2">
        <w:rPr>
          <w:sz w:val="22"/>
          <w:szCs w:val="22"/>
        </w:rPr>
        <w:t xml:space="preserve"> (or supporting if another strong initiative emerges)</w:t>
      </w:r>
      <w:r w:rsidRPr="009D00D5">
        <w:rPr>
          <w:sz w:val="22"/>
          <w:szCs w:val="22"/>
        </w:rPr>
        <w:t xml:space="preserve"> a </w:t>
      </w:r>
      <w:r w:rsidR="00461CD2">
        <w:rPr>
          <w:sz w:val="22"/>
          <w:szCs w:val="22"/>
        </w:rPr>
        <w:t>y</w:t>
      </w:r>
      <w:r w:rsidRPr="009D00D5">
        <w:rPr>
          <w:sz w:val="22"/>
          <w:szCs w:val="22"/>
        </w:rPr>
        <w:t xml:space="preserve">outh </w:t>
      </w:r>
      <w:r w:rsidR="00461CD2">
        <w:rPr>
          <w:sz w:val="22"/>
          <w:szCs w:val="22"/>
        </w:rPr>
        <w:t>v</w:t>
      </w:r>
      <w:r w:rsidRPr="009D00D5">
        <w:rPr>
          <w:sz w:val="22"/>
          <w:szCs w:val="22"/>
        </w:rPr>
        <w:t xml:space="preserve">iolence </w:t>
      </w:r>
      <w:r w:rsidR="00461CD2">
        <w:rPr>
          <w:sz w:val="22"/>
          <w:szCs w:val="22"/>
        </w:rPr>
        <w:t>p</w:t>
      </w:r>
      <w:r w:rsidRPr="009D00D5">
        <w:rPr>
          <w:sz w:val="22"/>
          <w:szCs w:val="22"/>
        </w:rPr>
        <w:t xml:space="preserve">revention and </w:t>
      </w:r>
      <w:r w:rsidR="00461CD2">
        <w:rPr>
          <w:sz w:val="22"/>
          <w:szCs w:val="22"/>
        </w:rPr>
        <w:t>r</w:t>
      </w:r>
      <w:r w:rsidRPr="009D00D5">
        <w:rPr>
          <w:sz w:val="22"/>
          <w:szCs w:val="22"/>
        </w:rPr>
        <w:t xml:space="preserve">eduction initiative that </w:t>
      </w:r>
      <w:r w:rsidR="00EC7960">
        <w:rPr>
          <w:sz w:val="22"/>
          <w:szCs w:val="22"/>
        </w:rPr>
        <w:t>leverages its own programs, e.g., JAC and The Resilience Project</w:t>
      </w:r>
      <w:r w:rsidR="00A92D6C">
        <w:rPr>
          <w:sz w:val="22"/>
          <w:szCs w:val="22"/>
        </w:rPr>
        <w:t>,</w:t>
      </w:r>
      <w:r w:rsidR="00EC7960">
        <w:rPr>
          <w:sz w:val="22"/>
          <w:szCs w:val="22"/>
        </w:rPr>
        <w:t xml:space="preserve"> </w:t>
      </w:r>
      <w:r w:rsidR="00E9514C">
        <w:rPr>
          <w:sz w:val="22"/>
          <w:szCs w:val="22"/>
        </w:rPr>
        <w:t xml:space="preserve">to </w:t>
      </w:r>
      <w:r w:rsidRPr="009D00D5">
        <w:rPr>
          <w:sz w:val="22"/>
          <w:szCs w:val="22"/>
        </w:rPr>
        <w:t>align schools, justice partners, and community organizations around shared strategies for safety and wellbeing.</w:t>
      </w:r>
    </w:p>
    <w:p w14:paraId="1EDF0E70" w14:textId="77777777" w:rsidR="009D00D5" w:rsidRPr="009D00D5" w:rsidRDefault="009D00D5" w:rsidP="00271EC3">
      <w:pPr>
        <w:numPr>
          <w:ilvl w:val="0"/>
          <w:numId w:val="22"/>
        </w:numPr>
        <w:spacing w:after="0"/>
        <w:rPr>
          <w:sz w:val="22"/>
          <w:szCs w:val="22"/>
        </w:rPr>
      </w:pPr>
      <w:r w:rsidRPr="009D00D5">
        <w:rPr>
          <w:sz w:val="22"/>
          <w:szCs w:val="22"/>
        </w:rPr>
        <w:t>Convening a Marion County Youth Mental Health and Safety Roundtable to coordinate prevention efforts and data-sharing across sectors.</w:t>
      </w:r>
    </w:p>
    <w:p w14:paraId="6E39A258" w14:textId="77777777" w:rsidR="009D00D5" w:rsidRPr="009D00D5" w:rsidRDefault="009D00D5" w:rsidP="00271EC3">
      <w:pPr>
        <w:numPr>
          <w:ilvl w:val="0"/>
          <w:numId w:val="22"/>
        </w:numPr>
        <w:spacing w:after="0"/>
        <w:rPr>
          <w:sz w:val="22"/>
          <w:szCs w:val="22"/>
        </w:rPr>
      </w:pPr>
      <w:r w:rsidRPr="009D00D5">
        <w:rPr>
          <w:sz w:val="22"/>
          <w:szCs w:val="22"/>
        </w:rPr>
        <w:t>Developing youth-led advocacy campaigns addressing root causes such as mental wellness, opportunity access, and belonging.</w:t>
      </w:r>
    </w:p>
    <w:p w14:paraId="34160AFF" w14:textId="77777777" w:rsidR="009D00D5" w:rsidRPr="009D00D5" w:rsidRDefault="009D00D5" w:rsidP="009D00D5">
      <w:pPr>
        <w:spacing w:after="0"/>
        <w:rPr>
          <w:sz w:val="22"/>
          <w:szCs w:val="22"/>
        </w:rPr>
      </w:pPr>
      <w:r w:rsidRPr="009D00D5">
        <w:rPr>
          <w:b/>
          <w:bCs/>
          <w:sz w:val="22"/>
          <w:szCs w:val="22"/>
        </w:rPr>
        <w:t>Strategic Alignment:</w:t>
      </w:r>
      <w:r w:rsidRPr="009D00D5">
        <w:rPr>
          <w:sz w:val="22"/>
          <w:szCs w:val="22"/>
        </w:rPr>
        <w:t xml:space="preserve"> Strengthen Systems | Build Organizational Capacity | Empower the Workforce</w:t>
      </w:r>
    </w:p>
    <w:p w14:paraId="2A59E641" w14:textId="77777777" w:rsidR="00010021" w:rsidRDefault="00010021" w:rsidP="009D00D5">
      <w:pPr>
        <w:spacing w:after="0"/>
        <w:rPr>
          <w:sz w:val="22"/>
          <w:szCs w:val="22"/>
        </w:rPr>
      </w:pPr>
    </w:p>
    <w:p w14:paraId="31A607E4" w14:textId="3A9E3286" w:rsidR="009D00D5" w:rsidRPr="009D00D5" w:rsidRDefault="00D2226E" w:rsidP="009D00D5">
      <w:pPr>
        <w:spacing w:after="0"/>
        <w:rPr>
          <w:b/>
          <w:bCs/>
          <w:sz w:val="22"/>
          <w:szCs w:val="22"/>
        </w:rPr>
      </w:pPr>
      <w:r>
        <w:rPr>
          <w:b/>
          <w:bCs/>
          <w:sz w:val="22"/>
          <w:szCs w:val="22"/>
        </w:rPr>
        <w:lastRenderedPageBreak/>
        <w:t>8</w:t>
      </w:r>
      <w:r w:rsidR="00010021" w:rsidRPr="00010021">
        <w:rPr>
          <w:b/>
          <w:bCs/>
          <w:sz w:val="22"/>
          <w:szCs w:val="22"/>
        </w:rPr>
        <w:t>.</w:t>
      </w:r>
      <w:r w:rsidR="00010021">
        <w:rPr>
          <w:sz w:val="22"/>
          <w:szCs w:val="22"/>
        </w:rPr>
        <w:t xml:space="preserve"> </w:t>
      </w:r>
      <w:r w:rsidR="009D00D5" w:rsidRPr="009D00D5">
        <w:rPr>
          <w:b/>
          <w:bCs/>
          <w:sz w:val="22"/>
          <w:szCs w:val="22"/>
        </w:rPr>
        <w:t>Cross-Program Priorities (2026–2030)</w:t>
      </w:r>
    </w:p>
    <w:p w14:paraId="49897D76" w14:textId="77777777" w:rsidR="009D00D5" w:rsidRPr="009D00D5" w:rsidRDefault="009D00D5" w:rsidP="009D00D5">
      <w:pPr>
        <w:spacing w:after="0"/>
        <w:rPr>
          <w:sz w:val="22"/>
          <w:szCs w:val="22"/>
        </w:rPr>
      </w:pPr>
      <w:r w:rsidRPr="009D00D5">
        <w:rPr>
          <w:sz w:val="22"/>
          <w:szCs w:val="22"/>
        </w:rPr>
        <w:t>To sustain and amplify impact, MCCOY will pursue the following strategies across all program areas:</w:t>
      </w:r>
    </w:p>
    <w:p w14:paraId="3A9EE438" w14:textId="0339C66B" w:rsidR="009D00D5" w:rsidRPr="009D00D5" w:rsidRDefault="009D00D5" w:rsidP="00271EC3">
      <w:pPr>
        <w:numPr>
          <w:ilvl w:val="0"/>
          <w:numId w:val="27"/>
        </w:numPr>
        <w:spacing w:after="0"/>
        <w:rPr>
          <w:sz w:val="22"/>
          <w:szCs w:val="22"/>
        </w:rPr>
      </w:pPr>
      <w:r w:rsidRPr="009D00D5">
        <w:rPr>
          <w:b/>
          <w:bCs/>
          <w:sz w:val="22"/>
          <w:szCs w:val="22"/>
        </w:rPr>
        <w:t>Data and Evaluation:</w:t>
      </w:r>
      <w:r w:rsidRPr="009D00D5">
        <w:rPr>
          <w:sz w:val="22"/>
          <w:szCs w:val="22"/>
        </w:rPr>
        <w:t xml:space="preserve"> </w:t>
      </w:r>
      <w:r w:rsidR="00295675">
        <w:rPr>
          <w:sz w:val="22"/>
          <w:szCs w:val="22"/>
        </w:rPr>
        <w:t>Create and i</w:t>
      </w:r>
      <w:r w:rsidRPr="009D00D5">
        <w:rPr>
          <w:sz w:val="22"/>
          <w:szCs w:val="22"/>
        </w:rPr>
        <w:t>mplement shared metrics to</w:t>
      </w:r>
      <w:r w:rsidR="008F0719">
        <w:rPr>
          <w:sz w:val="22"/>
          <w:szCs w:val="22"/>
        </w:rPr>
        <w:t xml:space="preserve"> establish baseline understanding,</w:t>
      </w:r>
      <w:r w:rsidRPr="009D00D5">
        <w:rPr>
          <w:sz w:val="22"/>
          <w:szCs w:val="22"/>
        </w:rPr>
        <w:t xml:space="preserve"> track outcomes, strengthen accountability, and demonstrate system-wide progress.</w:t>
      </w:r>
    </w:p>
    <w:p w14:paraId="7CA615B3" w14:textId="77777777" w:rsidR="009D00D5" w:rsidRPr="009D00D5" w:rsidRDefault="009D00D5" w:rsidP="00271EC3">
      <w:pPr>
        <w:numPr>
          <w:ilvl w:val="0"/>
          <w:numId w:val="27"/>
        </w:numPr>
        <w:spacing w:after="0"/>
        <w:rPr>
          <w:sz w:val="22"/>
          <w:szCs w:val="22"/>
        </w:rPr>
      </w:pPr>
      <w:r w:rsidRPr="009D00D5">
        <w:rPr>
          <w:b/>
          <w:bCs/>
          <w:sz w:val="22"/>
          <w:szCs w:val="22"/>
        </w:rPr>
        <w:t>Equity and Inclusion:</w:t>
      </w:r>
      <w:r w:rsidRPr="009D00D5">
        <w:rPr>
          <w:sz w:val="22"/>
          <w:szCs w:val="22"/>
        </w:rPr>
        <w:t xml:space="preserve"> Embed equity principles into every initiative to ensure that youth most affected by poverty, violence, or systemic barriers benefit fully.</w:t>
      </w:r>
    </w:p>
    <w:p w14:paraId="0A9B80AC" w14:textId="0010A3F0" w:rsidR="009D00D5" w:rsidRPr="009D00D5" w:rsidRDefault="009D00D5" w:rsidP="00271EC3">
      <w:pPr>
        <w:numPr>
          <w:ilvl w:val="0"/>
          <w:numId w:val="27"/>
        </w:numPr>
        <w:spacing w:after="0"/>
        <w:rPr>
          <w:sz w:val="22"/>
          <w:szCs w:val="22"/>
        </w:rPr>
      </w:pPr>
      <w:r w:rsidRPr="009D00D5">
        <w:rPr>
          <w:b/>
          <w:bCs/>
          <w:sz w:val="22"/>
          <w:szCs w:val="22"/>
        </w:rPr>
        <w:t>Visibility and Partnerships:</w:t>
      </w:r>
      <w:r w:rsidRPr="009D00D5">
        <w:rPr>
          <w:sz w:val="22"/>
          <w:szCs w:val="22"/>
        </w:rPr>
        <w:t xml:space="preserve"> Elevate MCCOY’s public profile through strategic storytelling, coordinated advocacy, and expanded corporate and philanthropic partnerships.</w:t>
      </w:r>
      <w:r w:rsidR="00295675">
        <w:rPr>
          <w:sz w:val="22"/>
          <w:szCs w:val="22"/>
        </w:rPr>
        <w:t xml:space="preserve"> Create brand “awareness” metric that can be tracked.</w:t>
      </w:r>
    </w:p>
    <w:p w14:paraId="0AA3F7B7" w14:textId="77777777" w:rsidR="009D00D5" w:rsidRPr="009D00D5" w:rsidRDefault="009D00D5" w:rsidP="00271EC3">
      <w:pPr>
        <w:numPr>
          <w:ilvl w:val="0"/>
          <w:numId w:val="27"/>
        </w:numPr>
        <w:spacing w:after="0"/>
        <w:rPr>
          <w:sz w:val="22"/>
          <w:szCs w:val="22"/>
        </w:rPr>
      </w:pPr>
      <w:r w:rsidRPr="009D00D5">
        <w:rPr>
          <w:b/>
          <w:bCs/>
          <w:sz w:val="22"/>
          <w:szCs w:val="22"/>
        </w:rPr>
        <w:t>Sustainability:</w:t>
      </w:r>
      <w:r w:rsidRPr="009D00D5">
        <w:rPr>
          <w:sz w:val="22"/>
          <w:szCs w:val="22"/>
        </w:rPr>
        <w:t xml:space="preserve"> Invest in dedicated development and marketing staff to diversify revenue streams and strengthen long-term organizational stability.</w:t>
      </w:r>
    </w:p>
    <w:p w14:paraId="4DA1F45F" w14:textId="77777777" w:rsidR="000B26F9" w:rsidRDefault="000B26F9" w:rsidP="009D00D5">
      <w:pPr>
        <w:spacing w:after="0"/>
        <w:rPr>
          <w:b/>
          <w:bCs/>
          <w:sz w:val="22"/>
          <w:szCs w:val="22"/>
        </w:rPr>
      </w:pPr>
    </w:p>
    <w:p w14:paraId="2068044E" w14:textId="763E431F" w:rsidR="009D00D5" w:rsidRPr="009D00D5" w:rsidRDefault="009D00D5" w:rsidP="009D00D5">
      <w:pPr>
        <w:spacing w:after="0"/>
        <w:rPr>
          <w:b/>
          <w:bCs/>
          <w:sz w:val="22"/>
          <w:szCs w:val="22"/>
        </w:rPr>
      </w:pPr>
      <w:r w:rsidRPr="009D00D5">
        <w:rPr>
          <w:b/>
          <w:bCs/>
          <w:sz w:val="22"/>
          <w:szCs w:val="22"/>
        </w:rPr>
        <w:t>Looking Ahead</w:t>
      </w:r>
    </w:p>
    <w:p w14:paraId="5179E752" w14:textId="77777777" w:rsidR="009D00D5" w:rsidRPr="009D00D5" w:rsidRDefault="009D00D5" w:rsidP="009D00D5">
      <w:pPr>
        <w:spacing w:after="0"/>
        <w:rPr>
          <w:sz w:val="22"/>
          <w:szCs w:val="22"/>
        </w:rPr>
      </w:pPr>
      <w:r w:rsidRPr="009D00D5">
        <w:rPr>
          <w:sz w:val="22"/>
          <w:szCs w:val="22"/>
        </w:rPr>
        <w:t>Between 2026 and 2030, MCCOY will move from strong coordination to transformative systems leadership—guiding Marion County’s collective response to the needs of young people and those who serve them. By deepening integration across programs and partnerships, MCCOY will help build a resilient, equitable, and collaborative ecosystem where all youth can learn, grow, and thrive.</w:t>
      </w:r>
    </w:p>
    <w:p w14:paraId="274A37B8" w14:textId="77777777" w:rsidR="005D5AA8" w:rsidRDefault="005D5AA8" w:rsidP="005D5AA8">
      <w:pPr>
        <w:spacing w:after="0"/>
        <w:rPr>
          <w:sz w:val="22"/>
          <w:szCs w:val="22"/>
        </w:rPr>
      </w:pPr>
    </w:p>
    <w:p w14:paraId="69973269" w14:textId="210CBAA1" w:rsidR="004239DD" w:rsidRPr="00010021" w:rsidRDefault="004239DD" w:rsidP="00124875">
      <w:pPr>
        <w:pStyle w:val="ListParagraph"/>
        <w:numPr>
          <w:ilvl w:val="0"/>
          <w:numId w:val="43"/>
        </w:numPr>
        <w:spacing w:after="0"/>
        <w:ind w:left="720"/>
        <w:rPr>
          <w:rFonts w:asciiTheme="majorHAnsi" w:hAnsiTheme="majorHAnsi"/>
          <w:color w:val="215E99" w:themeColor="text2" w:themeTint="BF"/>
          <w:sz w:val="32"/>
          <w:szCs w:val="32"/>
        </w:rPr>
      </w:pPr>
      <w:r w:rsidRPr="00010021">
        <w:rPr>
          <w:rFonts w:asciiTheme="majorHAnsi" w:hAnsiTheme="majorHAnsi"/>
          <w:color w:val="215E99" w:themeColor="text2" w:themeTint="BF"/>
          <w:sz w:val="32"/>
          <w:szCs w:val="32"/>
        </w:rPr>
        <w:t>MCCOY 3–5 Year Strategic Roadmap (2026–2030)</w:t>
      </w:r>
    </w:p>
    <w:p w14:paraId="6875E60C" w14:textId="77777777" w:rsidR="004239DD" w:rsidRPr="004239DD" w:rsidRDefault="004239DD" w:rsidP="004239DD">
      <w:pPr>
        <w:spacing w:after="0"/>
        <w:rPr>
          <w:b/>
          <w:bCs/>
          <w:sz w:val="28"/>
          <w:szCs w:val="28"/>
        </w:rPr>
      </w:pPr>
      <w:r w:rsidRPr="004239DD">
        <w:rPr>
          <w:b/>
          <w:bCs/>
          <w:i/>
          <w:iCs/>
          <w:sz w:val="28"/>
          <w:szCs w:val="28"/>
        </w:rPr>
        <w:t>Expanding Reach • Deepening Impact • Strengthening Systems</w:t>
      </w:r>
    </w:p>
    <w:p w14:paraId="0E073686" w14:textId="77777777" w:rsidR="004239DD" w:rsidRPr="004239DD" w:rsidRDefault="00000000" w:rsidP="004239DD">
      <w:pPr>
        <w:spacing w:after="0"/>
        <w:rPr>
          <w:sz w:val="22"/>
          <w:szCs w:val="22"/>
        </w:rPr>
      </w:pPr>
      <w:r>
        <w:rPr>
          <w:sz w:val="22"/>
          <w:szCs w:val="22"/>
        </w:rPr>
        <w:pict w14:anchorId="30779BC5">
          <v:rect id="_x0000_i1026" style="width:0;height:1.5pt" o:hralign="center" o:hrstd="t" o:hr="t" fillcolor="#a0a0a0" stroked="f"/>
        </w:pict>
      </w:r>
    </w:p>
    <w:p w14:paraId="7EE14DDF" w14:textId="77777777" w:rsidR="00BA5BB8" w:rsidRDefault="00BA5BB8" w:rsidP="00BA5BB8">
      <w:pPr>
        <w:spacing w:after="0"/>
        <w:rPr>
          <w:b/>
          <w:bCs/>
          <w:sz w:val="22"/>
          <w:szCs w:val="22"/>
        </w:rPr>
      </w:pPr>
      <w:r w:rsidRPr="00BA5BB8">
        <w:rPr>
          <w:b/>
          <w:bCs/>
          <w:sz w:val="22"/>
          <w:szCs w:val="22"/>
        </w:rPr>
        <w:t>Five-Year Implementation Plan (2026–2030)</w:t>
      </w:r>
    </w:p>
    <w:p w14:paraId="50EBA413" w14:textId="431C70B9" w:rsidR="00820342" w:rsidRPr="00BA5BB8" w:rsidRDefault="00820342" w:rsidP="00BA5BB8">
      <w:pPr>
        <w:spacing w:after="0"/>
        <w:rPr>
          <w:b/>
          <w:bCs/>
          <w:sz w:val="22"/>
          <w:szCs w:val="22"/>
        </w:rPr>
      </w:pPr>
      <w:r>
        <w:rPr>
          <w:b/>
          <w:bCs/>
          <w:sz w:val="22"/>
          <w:szCs w:val="22"/>
        </w:rPr>
        <w:tab/>
        <w:t>(will be reviewed and updated annually as indicated)</w:t>
      </w:r>
    </w:p>
    <w:p w14:paraId="24756E8E" w14:textId="3E7269D1" w:rsidR="00BA5BB8" w:rsidRPr="00BA5BB8" w:rsidRDefault="00BA5BB8" w:rsidP="00BA5BB8">
      <w:pPr>
        <w:spacing w:after="0"/>
        <w:rPr>
          <w:b/>
          <w:bCs/>
          <w:sz w:val="22"/>
          <w:szCs w:val="22"/>
        </w:rPr>
      </w:pPr>
      <w:r w:rsidRPr="00BA5BB8">
        <w:rPr>
          <w:b/>
          <w:bCs/>
          <w:i/>
          <w:iCs/>
          <w:sz w:val="22"/>
          <w:szCs w:val="22"/>
        </w:rPr>
        <w:t>Advancing systems-level impact for youth and families across Central Indiana</w:t>
      </w:r>
    </w:p>
    <w:p w14:paraId="481F11E1" w14:textId="77777777" w:rsidR="00BA5BB8" w:rsidRPr="00BA5BB8" w:rsidRDefault="00000000" w:rsidP="00BA5BB8">
      <w:pPr>
        <w:spacing w:after="0"/>
        <w:rPr>
          <w:b/>
          <w:bCs/>
          <w:sz w:val="22"/>
          <w:szCs w:val="22"/>
        </w:rPr>
      </w:pPr>
      <w:r>
        <w:rPr>
          <w:b/>
          <w:bCs/>
          <w:sz w:val="22"/>
          <w:szCs w:val="22"/>
        </w:rPr>
        <w:pict w14:anchorId="48A2C8E2">
          <v:rect id="_x0000_i1027" style="width:0;height:1.5pt" o:hralign="center" o:hrstd="t" o:hr="t" fillcolor="#a0a0a0" stroked="f"/>
        </w:pict>
      </w:r>
    </w:p>
    <w:p w14:paraId="6AFDCBD6" w14:textId="77777777" w:rsidR="00BA5BB8" w:rsidRPr="00BA5BB8" w:rsidRDefault="00BA5BB8" w:rsidP="00BA5BB8">
      <w:pPr>
        <w:spacing w:after="0"/>
        <w:rPr>
          <w:b/>
          <w:bCs/>
          <w:sz w:val="22"/>
          <w:szCs w:val="22"/>
        </w:rPr>
      </w:pPr>
      <w:r w:rsidRPr="00BA5BB8">
        <w:rPr>
          <w:b/>
          <w:bCs/>
          <w:sz w:val="22"/>
          <w:szCs w:val="22"/>
        </w:rPr>
        <w:t>Overview</w:t>
      </w:r>
    </w:p>
    <w:p w14:paraId="2581CE8C" w14:textId="77777777" w:rsidR="00BA5BB8" w:rsidRPr="00BA5BB8" w:rsidRDefault="00BA5BB8" w:rsidP="00137259">
      <w:pPr>
        <w:rPr>
          <w:sz w:val="22"/>
          <w:szCs w:val="22"/>
        </w:rPr>
      </w:pPr>
      <w:r w:rsidRPr="00BA5BB8">
        <w:rPr>
          <w:sz w:val="22"/>
          <w:szCs w:val="22"/>
        </w:rPr>
        <w:t>From 2026 through 2030, MCCOY will advance a coordinated, data-driven strategy to strengthen systems that serve youth, expand workforce capacity, and improve community outcomes. Building on more than three decades of trusted leadership, MCCOY will focus on scaling its core initiatives, deepening partnerships, and ensuring sustainability through diversified funding and integrated evaluation.</w:t>
      </w:r>
    </w:p>
    <w:p w14:paraId="7FDDA9CC" w14:textId="77777777" w:rsidR="00BA5BB8" w:rsidRPr="00BA5BB8" w:rsidRDefault="00BA5BB8" w:rsidP="00137259">
      <w:pPr>
        <w:rPr>
          <w:sz w:val="22"/>
          <w:szCs w:val="22"/>
        </w:rPr>
      </w:pPr>
      <w:r w:rsidRPr="00BA5BB8">
        <w:rPr>
          <w:sz w:val="22"/>
          <w:szCs w:val="22"/>
        </w:rPr>
        <w:t>Implementation will proceed in three progressive phases:</w:t>
      </w:r>
    </w:p>
    <w:p w14:paraId="75C7E840" w14:textId="43E2117C" w:rsidR="00BA5BB8" w:rsidRPr="00BA5BB8" w:rsidRDefault="00BA5BB8" w:rsidP="00271EC3">
      <w:pPr>
        <w:numPr>
          <w:ilvl w:val="0"/>
          <w:numId w:val="29"/>
        </w:numPr>
        <w:spacing w:after="0"/>
        <w:rPr>
          <w:sz w:val="22"/>
          <w:szCs w:val="22"/>
        </w:rPr>
      </w:pPr>
      <w:r w:rsidRPr="00BA5BB8">
        <w:rPr>
          <w:sz w:val="22"/>
          <w:szCs w:val="22"/>
        </w:rPr>
        <w:lastRenderedPageBreak/>
        <w:t>Foundation and Infrastructure (2026–2027) – Strengthen core systems, partnerships, and staffing.</w:t>
      </w:r>
      <w:r w:rsidR="00C30E10">
        <w:rPr>
          <w:sz w:val="22"/>
          <w:szCs w:val="22"/>
        </w:rPr>
        <w:t xml:space="preserve"> Establish baseline metrics for youth in Marion County and separately</w:t>
      </w:r>
      <w:r w:rsidR="00D13199">
        <w:rPr>
          <w:sz w:val="22"/>
          <w:szCs w:val="22"/>
        </w:rPr>
        <w:t xml:space="preserve"> create relevant metrics to</w:t>
      </w:r>
      <w:r w:rsidR="00C30E10">
        <w:rPr>
          <w:sz w:val="22"/>
          <w:szCs w:val="22"/>
        </w:rPr>
        <w:t xml:space="preserve"> </w:t>
      </w:r>
      <w:r w:rsidR="00D13199">
        <w:rPr>
          <w:sz w:val="22"/>
          <w:szCs w:val="22"/>
        </w:rPr>
        <w:t>track</w:t>
      </w:r>
      <w:r w:rsidR="00C30E10">
        <w:rPr>
          <w:sz w:val="22"/>
          <w:szCs w:val="22"/>
        </w:rPr>
        <w:t xml:space="preserve"> progress in MCCOY’s key initiatives</w:t>
      </w:r>
      <w:r w:rsidR="006743B9">
        <w:rPr>
          <w:sz w:val="22"/>
          <w:szCs w:val="22"/>
        </w:rPr>
        <w:t>.</w:t>
      </w:r>
    </w:p>
    <w:p w14:paraId="1125C3E2" w14:textId="79B6A098" w:rsidR="00BA5BB8" w:rsidRPr="00BA5BB8" w:rsidRDefault="00BA5BB8" w:rsidP="00271EC3">
      <w:pPr>
        <w:numPr>
          <w:ilvl w:val="0"/>
          <w:numId w:val="29"/>
        </w:numPr>
        <w:spacing w:after="0"/>
        <w:rPr>
          <w:sz w:val="22"/>
          <w:szCs w:val="22"/>
        </w:rPr>
      </w:pPr>
      <w:r w:rsidRPr="00BA5BB8">
        <w:rPr>
          <w:sz w:val="22"/>
          <w:szCs w:val="22"/>
        </w:rPr>
        <w:t>Integration and Expansion (2028–2029) – Scale programs countywide and embed cross-program collaboration.</w:t>
      </w:r>
      <w:r w:rsidR="006743B9">
        <w:rPr>
          <w:sz w:val="22"/>
          <w:szCs w:val="22"/>
        </w:rPr>
        <w:t xml:space="preserve"> Continue to build sustainable funding for </w:t>
      </w:r>
      <w:r w:rsidR="00C91F93">
        <w:rPr>
          <w:sz w:val="22"/>
          <w:szCs w:val="22"/>
        </w:rPr>
        <w:t>system</w:t>
      </w:r>
      <w:r w:rsidR="006743B9">
        <w:rPr>
          <w:sz w:val="22"/>
          <w:szCs w:val="22"/>
        </w:rPr>
        <w:t>-level impact.</w:t>
      </w:r>
    </w:p>
    <w:p w14:paraId="70D8667A" w14:textId="77777777" w:rsidR="00BA5BB8" w:rsidRPr="00BA5BB8" w:rsidRDefault="00BA5BB8" w:rsidP="00271EC3">
      <w:pPr>
        <w:numPr>
          <w:ilvl w:val="0"/>
          <w:numId w:val="29"/>
        </w:numPr>
        <w:spacing w:after="0"/>
        <w:rPr>
          <w:sz w:val="22"/>
          <w:szCs w:val="22"/>
        </w:rPr>
      </w:pPr>
      <w:r w:rsidRPr="00BA5BB8">
        <w:rPr>
          <w:sz w:val="22"/>
          <w:szCs w:val="22"/>
        </w:rPr>
        <w:t>Sustainability and Impact (2030) – Institutionalize data-driven practices and long-term funding models.</w:t>
      </w:r>
    </w:p>
    <w:p w14:paraId="51A202C6" w14:textId="77777777" w:rsidR="000B26F9" w:rsidRDefault="000B26F9" w:rsidP="00BA5BB8">
      <w:pPr>
        <w:spacing w:after="0"/>
        <w:rPr>
          <w:b/>
          <w:bCs/>
          <w:sz w:val="22"/>
          <w:szCs w:val="22"/>
        </w:rPr>
      </w:pPr>
    </w:p>
    <w:p w14:paraId="0FAC584B" w14:textId="48CB5285" w:rsidR="00BA5BB8" w:rsidRPr="00BA5BB8" w:rsidRDefault="00BA5BB8" w:rsidP="00BA5BB8">
      <w:pPr>
        <w:spacing w:after="0"/>
        <w:rPr>
          <w:b/>
          <w:bCs/>
          <w:smallCaps/>
        </w:rPr>
      </w:pPr>
      <w:r w:rsidRPr="00BA5BB8">
        <w:rPr>
          <w:b/>
          <w:bCs/>
          <w:smallCaps/>
        </w:rPr>
        <w:t>Strategic Pillar 1: Strengthen Systems</w:t>
      </w:r>
    </w:p>
    <w:p w14:paraId="61C3E08E" w14:textId="77777777" w:rsidR="00BA5BB8" w:rsidRPr="00BA5BB8" w:rsidRDefault="00BA5BB8" w:rsidP="00BA5BB8">
      <w:pPr>
        <w:spacing w:after="0"/>
        <w:rPr>
          <w:b/>
          <w:bCs/>
          <w:sz w:val="22"/>
          <w:szCs w:val="22"/>
        </w:rPr>
      </w:pPr>
      <w:r w:rsidRPr="00BA5BB8">
        <w:rPr>
          <w:b/>
          <w:bCs/>
          <w:sz w:val="22"/>
          <w:szCs w:val="22"/>
        </w:rPr>
        <w:t>Goal 1.1: Coordinate and Integrate Youth Services Countywide</w:t>
      </w:r>
    </w:p>
    <w:p w14:paraId="328A80FA" w14:textId="030C7144" w:rsidR="00BA5BB8" w:rsidRPr="00BA5BB8" w:rsidRDefault="00BA5BB8" w:rsidP="00BA5BB8">
      <w:pPr>
        <w:spacing w:after="0"/>
        <w:rPr>
          <w:sz w:val="22"/>
          <w:szCs w:val="22"/>
        </w:rPr>
      </w:pPr>
      <w:r w:rsidRPr="00BA5BB8">
        <w:rPr>
          <w:b/>
          <w:bCs/>
          <w:sz w:val="22"/>
          <w:szCs w:val="22"/>
        </w:rPr>
        <w:t>Key Initiatives: Summer Youth Program</w:t>
      </w:r>
      <w:r w:rsidR="00F01864">
        <w:rPr>
          <w:b/>
          <w:bCs/>
          <w:sz w:val="22"/>
          <w:szCs w:val="22"/>
        </w:rPr>
        <w:t xml:space="preserve">, </w:t>
      </w:r>
      <w:r w:rsidR="007D6F29" w:rsidRPr="00BA5BB8">
        <w:rPr>
          <w:b/>
          <w:bCs/>
          <w:sz w:val="22"/>
          <w:szCs w:val="22"/>
        </w:rPr>
        <w:t>Advocacy</w:t>
      </w:r>
      <w:r w:rsidR="007D6F29">
        <w:rPr>
          <w:b/>
          <w:bCs/>
          <w:sz w:val="22"/>
          <w:szCs w:val="22"/>
        </w:rPr>
        <w:t xml:space="preserve"> and Youth Voice (including </w:t>
      </w:r>
      <w:r w:rsidRPr="00BA5BB8">
        <w:rPr>
          <w:b/>
          <w:bCs/>
          <w:sz w:val="22"/>
          <w:szCs w:val="22"/>
        </w:rPr>
        <w:t>EIPC, JAC</w:t>
      </w:r>
      <w:r w:rsidR="007D6F29">
        <w:rPr>
          <w:b/>
          <w:bCs/>
          <w:sz w:val="22"/>
          <w:szCs w:val="22"/>
        </w:rPr>
        <w:t>),</w:t>
      </w:r>
      <w:r w:rsidRPr="00BA5BB8">
        <w:rPr>
          <w:b/>
          <w:bCs/>
          <w:sz w:val="22"/>
          <w:szCs w:val="22"/>
        </w:rPr>
        <w:t xml:space="preserve"> Violence Reduction</w:t>
      </w:r>
    </w:p>
    <w:p w14:paraId="0682C50D" w14:textId="77777777" w:rsidR="00BA5BB8" w:rsidRPr="00BA5BB8" w:rsidRDefault="00BA5BB8" w:rsidP="00BA5BB8">
      <w:pPr>
        <w:spacing w:after="0"/>
        <w:rPr>
          <w:b/>
          <w:bCs/>
          <w:sz w:val="22"/>
          <w:szCs w:val="22"/>
        </w:rPr>
      </w:pPr>
      <w:r w:rsidRPr="00BA5BB8">
        <w:rPr>
          <w:b/>
          <w:bCs/>
          <w:sz w:val="22"/>
          <w:szCs w:val="22"/>
        </w:rPr>
        <w:t>Actions (2026–2030):</w:t>
      </w:r>
    </w:p>
    <w:p w14:paraId="61CE291C" w14:textId="77777777" w:rsidR="00BA5BB8" w:rsidRPr="00BA5BB8" w:rsidRDefault="00BA5BB8" w:rsidP="00271EC3">
      <w:pPr>
        <w:numPr>
          <w:ilvl w:val="0"/>
          <w:numId w:val="30"/>
        </w:numPr>
        <w:spacing w:after="0"/>
        <w:rPr>
          <w:b/>
          <w:bCs/>
          <w:sz w:val="22"/>
          <w:szCs w:val="22"/>
        </w:rPr>
      </w:pPr>
      <w:r w:rsidRPr="00BA5BB8">
        <w:rPr>
          <w:b/>
          <w:bCs/>
          <w:sz w:val="22"/>
          <w:szCs w:val="22"/>
        </w:rPr>
        <w:t>2026–2027:</w:t>
      </w:r>
    </w:p>
    <w:p w14:paraId="11D5C77A" w14:textId="05613FB9" w:rsidR="00BA5BB8" w:rsidRPr="00BA5BB8" w:rsidRDefault="00BA5BB8" w:rsidP="00271EC3">
      <w:pPr>
        <w:numPr>
          <w:ilvl w:val="1"/>
          <w:numId w:val="30"/>
        </w:numPr>
        <w:spacing w:after="0"/>
        <w:rPr>
          <w:sz w:val="22"/>
          <w:szCs w:val="22"/>
        </w:rPr>
      </w:pPr>
      <w:r w:rsidRPr="00BA5BB8">
        <w:rPr>
          <w:sz w:val="22"/>
          <w:szCs w:val="22"/>
        </w:rPr>
        <w:t xml:space="preserve">Convene </w:t>
      </w:r>
      <w:r w:rsidR="0000183F">
        <w:rPr>
          <w:sz w:val="22"/>
          <w:szCs w:val="22"/>
        </w:rPr>
        <w:t xml:space="preserve">periodic (2-4 times each year) </w:t>
      </w:r>
      <w:r w:rsidRPr="00BA5BB8">
        <w:rPr>
          <w:sz w:val="22"/>
          <w:szCs w:val="22"/>
        </w:rPr>
        <w:t>cross-sector meetings of MCCOY program leads and community partners.</w:t>
      </w:r>
    </w:p>
    <w:p w14:paraId="5152417A" w14:textId="77777777" w:rsidR="00BA5BB8" w:rsidRPr="0000183F" w:rsidRDefault="00BA5BB8" w:rsidP="00271EC3">
      <w:pPr>
        <w:numPr>
          <w:ilvl w:val="1"/>
          <w:numId w:val="30"/>
        </w:numPr>
        <w:spacing w:after="0"/>
        <w:rPr>
          <w:b/>
          <w:bCs/>
          <w:sz w:val="22"/>
          <w:szCs w:val="22"/>
        </w:rPr>
      </w:pPr>
      <w:r w:rsidRPr="00BA5BB8">
        <w:rPr>
          <w:sz w:val="22"/>
          <w:szCs w:val="22"/>
        </w:rPr>
        <w:t>Launch Youth Mental Health and Safety Roundtable to align violence prevention and mental wellness efforts.</w:t>
      </w:r>
    </w:p>
    <w:p w14:paraId="7F2EB912" w14:textId="568B0CC8" w:rsidR="0000183F" w:rsidRPr="00BA5BB8" w:rsidRDefault="0000183F" w:rsidP="00271EC3">
      <w:pPr>
        <w:numPr>
          <w:ilvl w:val="1"/>
          <w:numId w:val="30"/>
        </w:numPr>
        <w:spacing w:after="0"/>
        <w:rPr>
          <w:b/>
          <w:bCs/>
          <w:sz w:val="22"/>
          <w:szCs w:val="22"/>
        </w:rPr>
      </w:pPr>
      <w:r>
        <w:rPr>
          <w:sz w:val="22"/>
          <w:szCs w:val="22"/>
        </w:rPr>
        <w:t xml:space="preserve">Develop and establish “youth dashboard” to track youth </w:t>
      </w:r>
      <w:r w:rsidR="00C91F93">
        <w:rPr>
          <w:sz w:val="22"/>
          <w:szCs w:val="22"/>
        </w:rPr>
        <w:t>well-being.</w:t>
      </w:r>
    </w:p>
    <w:p w14:paraId="5BA6BAF6" w14:textId="77777777" w:rsidR="00BA5BB8" w:rsidRPr="00BA5BB8" w:rsidRDefault="00BA5BB8" w:rsidP="00271EC3">
      <w:pPr>
        <w:numPr>
          <w:ilvl w:val="0"/>
          <w:numId w:val="30"/>
        </w:numPr>
        <w:spacing w:after="0"/>
        <w:rPr>
          <w:b/>
          <w:bCs/>
          <w:sz w:val="22"/>
          <w:szCs w:val="22"/>
        </w:rPr>
      </w:pPr>
      <w:r w:rsidRPr="00BA5BB8">
        <w:rPr>
          <w:b/>
          <w:bCs/>
          <w:sz w:val="22"/>
          <w:szCs w:val="22"/>
        </w:rPr>
        <w:t>2028–2029:</w:t>
      </w:r>
    </w:p>
    <w:p w14:paraId="265F60CF" w14:textId="405705E5" w:rsidR="00BA5BB8" w:rsidRPr="00BA5BB8" w:rsidRDefault="00BA5BB8" w:rsidP="00271EC3">
      <w:pPr>
        <w:numPr>
          <w:ilvl w:val="1"/>
          <w:numId w:val="30"/>
        </w:numPr>
        <w:spacing w:after="0"/>
        <w:rPr>
          <w:sz w:val="22"/>
          <w:szCs w:val="22"/>
        </w:rPr>
      </w:pPr>
      <w:r w:rsidRPr="00BA5BB8">
        <w:rPr>
          <w:sz w:val="22"/>
          <w:szCs w:val="22"/>
        </w:rPr>
        <w:t xml:space="preserve">Integrate shared data </w:t>
      </w:r>
      <w:r w:rsidR="00CF7AB6">
        <w:rPr>
          <w:sz w:val="22"/>
          <w:szCs w:val="22"/>
        </w:rPr>
        <w:t>tracking</w:t>
      </w:r>
      <w:r w:rsidRPr="00BA5BB8">
        <w:rPr>
          <w:sz w:val="22"/>
          <w:szCs w:val="22"/>
        </w:rPr>
        <w:t xml:space="preserve"> across programs </w:t>
      </w:r>
      <w:r w:rsidR="00CF7AB6">
        <w:rPr>
          <w:sz w:val="22"/>
          <w:szCs w:val="22"/>
        </w:rPr>
        <w:t>to support overall assessment of impact and success across</w:t>
      </w:r>
      <w:r w:rsidR="00FA4ADD">
        <w:rPr>
          <w:sz w:val="22"/>
          <w:szCs w:val="22"/>
        </w:rPr>
        <w:t xml:space="preserve"> each of our strategic </w:t>
      </w:r>
      <w:r w:rsidR="00C91F93">
        <w:rPr>
          <w:sz w:val="22"/>
          <w:szCs w:val="22"/>
        </w:rPr>
        <w:t>pillars.</w:t>
      </w:r>
    </w:p>
    <w:p w14:paraId="3411BF30" w14:textId="77777777" w:rsidR="00BA5BB8" w:rsidRPr="00BA5BB8" w:rsidRDefault="00BA5BB8" w:rsidP="00271EC3">
      <w:pPr>
        <w:numPr>
          <w:ilvl w:val="1"/>
          <w:numId w:val="30"/>
        </w:numPr>
        <w:spacing w:after="0"/>
        <w:rPr>
          <w:sz w:val="22"/>
          <w:szCs w:val="22"/>
        </w:rPr>
      </w:pPr>
      <w:r w:rsidRPr="00BA5BB8">
        <w:rPr>
          <w:sz w:val="22"/>
          <w:szCs w:val="22"/>
        </w:rPr>
        <w:t>Develop countywide standards for summer program quality, safety, and equity.</w:t>
      </w:r>
    </w:p>
    <w:p w14:paraId="27E0740C" w14:textId="69158067" w:rsidR="00BA5BB8" w:rsidRPr="00BA5BB8" w:rsidRDefault="00FA4ADD" w:rsidP="00271EC3">
      <w:pPr>
        <w:numPr>
          <w:ilvl w:val="1"/>
          <w:numId w:val="30"/>
        </w:numPr>
        <w:spacing w:after="0"/>
        <w:rPr>
          <w:sz w:val="22"/>
          <w:szCs w:val="22"/>
        </w:rPr>
      </w:pPr>
      <w:r>
        <w:rPr>
          <w:sz w:val="22"/>
          <w:szCs w:val="22"/>
        </w:rPr>
        <w:t>Strengthen</w:t>
      </w:r>
      <w:r w:rsidR="00BA5BB8" w:rsidRPr="00BA5BB8">
        <w:rPr>
          <w:sz w:val="22"/>
          <w:szCs w:val="22"/>
        </w:rPr>
        <w:t xml:space="preserve"> juvenile justice reform </w:t>
      </w:r>
      <w:r>
        <w:rPr>
          <w:sz w:val="22"/>
          <w:szCs w:val="22"/>
        </w:rPr>
        <w:t xml:space="preserve">connections through the </w:t>
      </w:r>
      <w:r w:rsidR="00364D62">
        <w:rPr>
          <w:sz w:val="22"/>
          <w:szCs w:val="22"/>
        </w:rPr>
        <w:t xml:space="preserve">work of the </w:t>
      </w:r>
      <w:r w:rsidR="00BA5BB8" w:rsidRPr="00BA5BB8">
        <w:rPr>
          <w:sz w:val="22"/>
          <w:szCs w:val="22"/>
        </w:rPr>
        <w:t>Juvenile Advisory Council</w:t>
      </w:r>
      <w:r w:rsidR="00364D62">
        <w:rPr>
          <w:sz w:val="22"/>
          <w:szCs w:val="22"/>
        </w:rPr>
        <w:t>.</w:t>
      </w:r>
    </w:p>
    <w:p w14:paraId="68D0C181" w14:textId="77777777" w:rsidR="00BA5BB8" w:rsidRPr="00BA5BB8" w:rsidRDefault="00BA5BB8" w:rsidP="00271EC3">
      <w:pPr>
        <w:numPr>
          <w:ilvl w:val="0"/>
          <w:numId w:val="30"/>
        </w:numPr>
        <w:spacing w:after="0"/>
        <w:rPr>
          <w:b/>
          <w:bCs/>
          <w:sz w:val="22"/>
          <w:szCs w:val="22"/>
        </w:rPr>
      </w:pPr>
      <w:r w:rsidRPr="00BA5BB8">
        <w:rPr>
          <w:b/>
          <w:bCs/>
          <w:sz w:val="22"/>
          <w:szCs w:val="22"/>
        </w:rPr>
        <w:t>2030:</w:t>
      </w:r>
    </w:p>
    <w:p w14:paraId="2B9C6734" w14:textId="77777777" w:rsidR="00BA5BB8" w:rsidRPr="00BA5BB8" w:rsidRDefault="00BA5BB8" w:rsidP="00271EC3">
      <w:pPr>
        <w:numPr>
          <w:ilvl w:val="1"/>
          <w:numId w:val="30"/>
        </w:numPr>
        <w:spacing w:after="0"/>
        <w:rPr>
          <w:sz w:val="22"/>
          <w:szCs w:val="22"/>
        </w:rPr>
      </w:pPr>
      <w:r w:rsidRPr="00BA5BB8">
        <w:rPr>
          <w:sz w:val="22"/>
          <w:szCs w:val="22"/>
        </w:rPr>
        <w:t xml:space="preserve">Publish the </w:t>
      </w:r>
      <w:r w:rsidRPr="00BA5BB8">
        <w:rPr>
          <w:i/>
          <w:iCs/>
          <w:sz w:val="22"/>
          <w:szCs w:val="22"/>
        </w:rPr>
        <w:t>Marion County Youth Ecosystem Report</w:t>
      </w:r>
      <w:r w:rsidRPr="00BA5BB8">
        <w:rPr>
          <w:sz w:val="22"/>
          <w:szCs w:val="22"/>
        </w:rPr>
        <w:t xml:space="preserve"> summarizing five-year progress and impact.</w:t>
      </w:r>
    </w:p>
    <w:p w14:paraId="2A2FFA9A" w14:textId="77777777" w:rsidR="00BA5BB8" w:rsidRPr="00BA5BB8" w:rsidRDefault="00BA5BB8" w:rsidP="00BA5BB8">
      <w:pPr>
        <w:spacing w:after="0"/>
        <w:rPr>
          <w:b/>
          <w:bCs/>
          <w:sz w:val="22"/>
          <w:szCs w:val="22"/>
        </w:rPr>
      </w:pPr>
      <w:r w:rsidRPr="00BA5BB8">
        <w:rPr>
          <w:b/>
          <w:bCs/>
          <w:sz w:val="22"/>
          <w:szCs w:val="22"/>
        </w:rPr>
        <w:t>Intended Outcomes:</w:t>
      </w:r>
    </w:p>
    <w:p w14:paraId="0DADAF14" w14:textId="79494802" w:rsidR="00BA5BB8" w:rsidRPr="00BA5BB8" w:rsidRDefault="00BA5BB8" w:rsidP="00271EC3">
      <w:pPr>
        <w:numPr>
          <w:ilvl w:val="0"/>
          <w:numId w:val="31"/>
        </w:numPr>
        <w:spacing w:after="0"/>
        <w:rPr>
          <w:sz w:val="22"/>
          <w:szCs w:val="22"/>
        </w:rPr>
      </w:pPr>
      <w:r w:rsidRPr="00BA5BB8">
        <w:rPr>
          <w:sz w:val="22"/>
          <w:szCs w:val="22"/>
        </w:rPr>
        <w:t>Increased coordination among youth-serving systems</w:t>
      </w:r>
      <w:r w:rsidR="007D6F29">
        <w:rPr>
          <w:sz w:val="22"/>
          <w:szCs w:val="22"/>
        </w:rPr>
        <w:t xml:space="preserve"> as demonstrated and observed</w:t>
      </w:r>
      <w:r w:rsidR="00364D62">
        <w:rPr>
          <w:sz w:val="22"/>
          <w:szCs w:val="22"/>
        </w:rPr>
        <w:t xml:space="preserve"> through CBO engagement in relevant </w:t>
      </w:r>
      <w:r w:rsidR="00D32F44">
        <w:rPr>
          <w:sz w:val="22"/>
          <w:szCs w:val="22"/>
        </w:rPr>
        <w:t>programs and events</w:t>
      </w:r>
      <w:r w:rsidRPr="00BA5BB8">
        <w:rPr>
          <w:sz w:val="22"/>
          <w:szCs w:val="22"/>
        </w:rPr>
        <w:t>.</w:t>
      </w:r>
    </w:p>
    <w:p w14:paraId="5B225088" w14:textId="0B5C7A2D" w:rsidR="00BA5BB8" w:rsidRPr="00BA5BB8" w:rsidRDefault="00364D62" w:rsidP="00271EC3">
      <w:pPr>
        <w:numPr>
          <w:ilvl w:val="0"/>
          <w:numId w:val="31"/>
        </w:numPr>
        <w:spacing w:after="0"/>
        <w:rPr>
          <w:sz w:val="22"/>
          <w:szCs w:val="22"/>
        </w:rPr>
      </w:pPr>
      <w:r>
        <w:rPr>
          <w:sz w:val="22"/>
          <w:szCs w:val="22"/>
        </w:rPr>
        <w:t>I</w:t>
      </w:r>
      <w:r w:rsidR="00BA5BB8" w:rsidRPr="00BA5BB8">
        <w:rPr>
          <w:sz w:val="22"/>
          <w:szCs w:val="22"/>
        </w:rPr>
        <w:t>mproved access to prevention supports</w:t>
      </w:r>
      <w:r w:rsidR="007D6F29">
        <w:rPr>
          <w:sz w:val="22"/>
          <w:szCs w:val="22"/>
        </w:rPr>
        <w:t xml:space="preserve"> as reported</w:t>
      </w:r>
      <w:r>
        <w:rPr>
          <w:sz w:val="22"/>
          <w:szCs w:val="22"/>
        </w:rPr>
        <w:t xml:space="preserve"> by families, educators, and/or service providers.</w:t>
      </w:r>
    </w:p>
    <w:p w14:paraId="4E784912" w14:textId="1681739B" w:rsidR="00BA5BB8" w:rsidRPr="00BA5BB8" w:rsidRDefault="00BA5BB8" w:rsidP="00271EC3">
      <w:pPr>
        <w:numPr>
          <w:ilvl w:val="0"/>
          <w:numId w:val="31"/>
        </w:numPr>
        <w:spacing w:after="0"/>
        <w:rPr>
          <w:sz w:val="22"/>
          <w:szCs w:val="22"/>
        </w:rPr>
      </w:pPr>
      <w:r w:rsidRPr="00BA5BB8">
        <w:rPr>
          <w:sz w:val="22"/>
          <w:szCs w:val="22"/>
        </w:rPr>
        <w:t>Shared accountability across schools, government, and nonprofits</w:t>
      </w:r>
      <w:r w:rsidR="007D6F29">
        <w:rPr>
          <w:sz w:val="22"/>
          <w:szCs w:val="22"/>
        </w:rPr>
        <w:t xml:space="preserve"> demonstrated through common use of youth well-being dashboard and participation in cross-sector convenings</w:t>
      </w:r>
      <w:r w:rsidRPr="00BA5BB8">
        <w:rPr>
          <w:sz w:val="22"/>
          <w:szCs w:val="22"/>
        </w:rPr>
        <w:t>.</w:t>
      </w:r>
    </w:p>
    <w:p w14:paraId="26EC212D" w14:textId="77777777" w:rsidR="00A42164" w:rsidRDefault="00A42164" w:rsidP="00BA5BB8">
      <w:pPr>
        <w:spacing w:after="0"/>
        <w:rPr>
          <w:b/>
          <w:bCs/>
          <w:sz w:val="22"/>
          <w:szCs w:val="22"/>
        </w:rPr>
      </w:pPr>
    </w:p>
    <w:p w14:paraId="22DC2583" w14:textId="6E82B1CE" w:rsidR="00BA5BB8" w:rsidRPr="00BA5BB8" w:rsidRDefault="00BA5BB8" w:rsidP="00BA5BB8">
      <w:pPr>
        <w:spacing w:after="0"/>
        <w:rPr>
          <w:b/>
          <w:bCs/>
          <w:sz w:val="22"/>
          <w:szCs w:val="22"/>
        </w:rPr>
      </w:pPr>
      <w:r w:rsidRPr="00BA5BB8">
        <w:rPr>
          <w:b/>
          <w:bCs/>
          <w:sz w:val="22"/>
          <w:szCs w:val="22"/>
        </w:rPr>
        <w:t>Goal 1.2: Lead Advocacy</w:t>
      </w:r>
      <w:r w:rsidR="00F21872">
        <w:rPr>
          <w:b/>
          <w:bCs/>
          <w:sz w:val="22"/>
          <w:szCs w:val="22"/>
        </w:rPr>
        <w:t xml:space="preserve"> to Inform, Educate, and Better Serve Youth</w:t>
      </w:r>
      <w:r w:rsidRPr="00BA5BB8">
        <w:rPr>
          <w:b/>
          <w:bCs/>
          <w:sz w:val="22"/>
          <w:szCs w:val="22"/>
        </w:rPr>
        <w:t xml:space="preserve"> </w:t>
      </w:r>
    </w:p>
    <w:p w14:paraId="7297D5F3" w14:textId="77777777" w:rsidR="00BA5BB8" w:rsidRPr="00BA5BB8" w:rsidRDefault="00BA5BB8" w:rsidP="00BA5BB8">
      <w:pPr>
        <w:spacing w:after="0"/>
        <w:rPr>
          <w:b/>
          <w:bCs/>
          <w:sz w:val="22"/>
          <w:szCs w:val="22"/>
        </w:rPr>
      </w:pPr>
      <w:r w:rsidRPr="00BA5BB8">
        <w:rPr>
          <w:b/>
          <w:bCs/>
          <w:sz w:val="22"/>
          <w:szCs w:val="22"/>
        </w:rPr>
        <w:t>Key Initiatives: Advocacy, Youth Day at the Statehouse, SoundOff Newsletter</w:t>
      </w:r>
    </w:p>
    <w:p w14:paraId="45F7B06E" w14:textId="77777777" w:rsidR="00BA5BB8" w:rsidRPr="00BA5BB8" w:rsidRDefault="00BA5BB8" w:rsidP="00BA5BB8">
      <w:pPr>
        <w:spacing w:after="0"/>
        <w:rPr>
          <w:b/>
          <w:bCs/>
          <w:sz w:val="22"/>
          <w:szCs w:val="22"/>
        </w:rPr>
      </w:pPr>
      <w:r w:rsidRPr="00BA5BB8">
        <w:rPr>
          <w:b/>
          <w:bCs/>
          <w:sz w:val="22"/>
          <w:szCs w:val="22"/>
        </w:rPr>
        <w:lastRenderedPageBreak/>
        <w:t>Actions (2026–2030):</w:t>
      </w:r>
    </w:p>
    <w:p w14:paraId="4A384E31" w14:textId="27FEDB9A" w:rsidR="00BA5BB8" w:rsidRPr="00BA5BB8" w:rsidRDefault="00BA5BB8" w:rsidP="00271EC3">
      <w:pPr>
        <w:numPr>
          <w:ilvl w:val="0"/>
          <w:numId w:val="32"/>
        </w:numPr>
        <w:spacing w:after="0"/>
        <w:rPr>
          <w:sz w:val="22"/>
          <w:szCs w:val="22"/>
        </w:rPr>
      </w:pPr>
      <w:r w:rsidRPr="00BA5BB8">
        <w:rPr>
          <w:sz w:val="22"/>
          <w:szCs w:val="22"/>
        </w:rPr>
        <w:t>2026: Formalize MCCOY’s Advocacy Framework with defined priorities and annual legislative agenda.</w:t>
      </w:r>
      <w:r w:rsidR="00807CE6">
        <w:rPr>
          <w:sz w:val="22"/>
          <w:szCs w:val="22"/>
        </w:rPr>
        <w:t xml:space="preserve"> Implement high impact voter registration </w:t>
      </w:r>
      <w:r w:rsidR="004D5705">
        <w:rPr>
          <w:sz w:val="22"/>
          <w:szCs w:val="22"/>
        </w:rPr>
        <w:t>campaign and</w:t>
      </w:r>
      <w:r w:rsidR="00807CE6">
        <w:rPr>
          <w:sz w:val="22"/>
          <w:szCs w:val="22"/>
        </w:rPr>
        <w:t xml:space="preserve"> </w:t>
      </w:r>
      <w:r w:rsidR="0006649C">
        <w:rPr>
          <w:sz w:val="22"/>
          <w:szCs w:val="22"/>
        </w:rPr>
        <w:t>implement aggressive campaign to engage college students (voter aged) in the civic process.</w:t>
      </w:r>
    </w:p>
    <w:p w14:paraId="6D1C8CA8" w14:textId="070CCA21" w:rsidR="00BA5BB8" w:rsidRPr="00BA5BB8" w:rsidRDefault="00BA5BB8" w:rsidP="00271EC3">
      <w:pPr>
        <w:numPr>
          <w:ilvl w:val="0"/>
          <w:numId w:val="32"/>
        </w:numPr>
        <w:spacing w:after="0"/>
        <w:rPr>
          <w:sz w:val="22"/>
          <w:szCs w:val="22"/>
        </w:rPr>
      </w:pPr>
      <w:r w:rsidRPr="00BA5BB8">
        <w:rPr>
          <w:sz w:val="22"/>
          <w:szCs w:val="22"/>
        </w:rPr>
        <w:t>2027–2028: Expand Youth Day at the Statehouse participation</w:t>
      </w:r>
      <w:r w:rsidR="00925D13" w:rsidRPr="00E43E9C">
        <w:rPr>
          <w:sz w:val="22"/>
          <w:szCs w:val="22"/>
        </w:rPr>
        <w:t xml:space="preserve">, create robust and accessible resource hub for improving civic engagement for and on behalf of youth </w:t>
      </w:r>
      <w:r w:rsidRPr="00BA5BB8">
        <w:rPr>
          <w:sz w:val="22"/>
          <w:szCs w:val="22"/>
        </w:rPr>
        <w:t>and establish ongoing youth policy internships.</w:t>
      </w:r>
    </w:p>
    <w:p w14:paraId="1ADBDF56" w14:textId="50669F54" w:rsidR="00BA5BB8" w:rsidRPr="00BA5BB8" w:rsidRDefault="00BA5BB8" w:rsidP="00BA5BB8">
      <w:pPr>
        <w:spacing w:after="0"/>
        <w:rPr>
          <w:b/>
          <w:bCs/>
          <w:sz w:val="22"/>
          <w:szCs w:val="22"/>
        </w:rPr>
      </w:pPr>
      <w:r w:rsidRPr="00BA5BB8">
        <w:rPr>
          <w:b/>
          <w:bCs/>
          <w:sz w:val="22"/>
          <w:szCs w:val="22"/>
        </w:rPr>
        <w:t>Intended Outcomes:</w:t>
      </w:r>
    </w:p>
    <w:p w14:paraId="0013AF14" w14:textId="1F277E6C" w:rsidR="00BA5BB8" w:rsidRPr="00BA5BB8" w:rsidRDefault="00BA5BB8" w:rsidP="00271EC3">
      <w:pPr>
        <w:numPr>
          <w:ilvl w:val="0"/>
          <w:numId w:val="33"/>
        </w:numPr>
        <w:spacing w:after="0"/>
        <w:rPr>
          <w:sz w:val="22"/>
          <w:szCs w:val="22"/>
        </w:rPr>
      </w:pPr>
      <w:r w:rsidRPr="00BA5BB8">
        <w:rPr>
          <w:sz w:val="22"/>
          <w:szCs w:val="22"/>
        </w:rPr>
        <w:t>Stronger youth voice in policymaking</w:t>
      </w:r>
      <w:r w:rsidR="005A2B97">
        <w:rPr>
          <w:sz w:val="22"/>
          <w:szCs w:val="22"/>
        </w:rPr>
        <w:t xml:space="preserve"> as observed and reported</w:t>
      </w:r>
      <w:r w:rsidRPr="00BA5BB8">
        <w:rPr>
          <w:sz w:val="22"/>
          <w:szCs w:val="22"/>
        </w:rPr>
        <w:t>.</w:t>
      </w:r>
    </w:p>
    <w:p w14:paraId="0E3034A9" w14:textId="69F14336" w:rsidR="00BA5BB8" w:rsidRPr="00BA5BB8" w:rsidRDefault="00BA5BB8" w:rsidP="00271EC3">
      <w:pPr>
        <w:numPr>
          <w:ilvl w:val="0"/>
          <w:numId w:val="33"/>
        </w:numPr>
        <w:spacing w:after="0"/>
        <w:rPr>
          <w:sz w:val="22"/>
          <w:szCs w:val="22"/>
        </w:rPr>
      </w:pPr>
      <w:r w:rsidRPr="00BA5BB8">
        <w:rPr>
          <w:sz w:val="22"/>
          <w:szCs w:val="22"/>
        </w:rPr>
        <w:t>Reduced rates of youth violence and improved community perception of safety</w:t>
      </w:r>
      <w:r w:rsidR="005A2B97">
        <w:rPr>
          <w:sz w:val="22"/>
          <w:szCs w:val="22"/>
        </w:rPr>
        <w:t xml:space="preserve"> tracked through public data sources</w:t>
      </w:r>
      <w:r w:rsidRPr="00BA5BB8">
        <w:rPr>
          <w:sz w:val="22"/>
          <w:szCs w:val="22"/>
        </w:rPr>
        <w:t>.</w:t>
      </w:r>
    </w:p>
    <w:p w14:paraId="6A60F92E" w14:textId="1944B5CA" w:rsidR="00BA5BB8" w:rsidRPr="00E43E9C" w:rsidRDefault="00BA5BB8" w:rsidP="00271EC3">
      <w:pPr>
        <w:numPr>
          <w:ilvl w:val="0"/>
          <w:numId w:val="33"/>
        </w:numPr>
        <w:spacing w:after="0"/>
        <w:rPr>
          <w:sz w:val="22"/>
          <w:szCs w:val="22"/>
        </w:rPr>
      </w:pPr>
      <w:r w:rsidRPr="00BA5BB8">
        <w:rPr>
          <w:sz w:val="22"/>
          <w:szCs w:val="22"/>
        </w:rPr>
        <w:t>MCCOY recognized as the trusted youth policy leader in Central Indiana</w:t>
      </w:r>
      <w:r w:rsidR="005A2B97">
        <w:rPr>
          <w:sz w:val="22"/>
          <w:szCs w:val="22"/>
        </w:rPr>
        <w:t xml:space="preserve"> demonstrated through bi-annual environmental survey</w:t>
      </w:r>
      <w:r w:rsidRPr="00BA5BB8">
        <w:rPr>
          <w:sz w:val="22"/>
          <w:szCs w:val="22"/>
        </w:rPr>
        <w:t>.</w:t>
      </w:r>
    </w:p>
    <w:p w14:paraId="06AF21BB" w14:textId="77777777" w:rsidR="00F21872" w:rsidRDefault="00F21872" w:rsidP="00A87B70">
      <w:pPr>
        <w:spacing w:after="0"/>
        <w:rPr>
          <w:b/>
          <w:bCs/>
          <w:sz w:val="22"/>
          <w:szCs w:val="22"/>
        </w:rPr>
      </w:pPr>
    </w:p>
    <w:p w14:paraId="27F2D4E0" w14:textId="06ABC4F2" w:rsidR="00A87B70" w:rsidRPr="00BA5BB8" w:rsidRDefault="00A87B70" w:rsidP="00A87B70">
      <w:pPr>
        <w:spacing w:after="0"/>
        <w:rPr>
          <w:b/>
          <w:bCs/>
          <w:sz w:val="22"/>
          <w:szCs w:val="22"/>
        </w:rPr>
      </w:pPr>
      <w:r w:rsidRPr="00BA5BB8">
        <w:rPr>
          <w:b/>
          <w:bCs/>
          <w:sz w:val="22"/>
          <w:szCs w:val="22"/>
        </w:rPr>
        <w:t>Goal 1.</w:t>
      </w:r>
      <w:r>
        <w:rPr>
          <w:b/>
          <w:bCs/>
          <w:sz w:val="22"/>
          <w:szCs w:val="22"/>
        </w:rPr>
        <w:t>3</w:t>
      </w:r>
      <w:r w:rsidRPr="00BA5BB8">
        <w:rPr>
          <w:b/>
          <w:bCs/>
          <w:sz w:val="22"/>
          <w:szCs w:val="22"/>
        </w:rPr>
        <w:t xml:space="preserve">: </w:t>
      </w:r>
      <w:r>
        <w:rPr>
          <w:b/>
          <w:bCs/>
          <w:sz w:val="22"/>
          <w:szCs w:val="22"/>
        </w:rPr>
        <w:t xml:space="preserve">Coordinated </w:t>
      </w:r>
      <w:r w:rsidRPr="00BA5BB8">
        <w:rPr>
          <w:b/>
          <w:bCs/>
          <w:sz w:val="22"/>
          <w:szCs w:val="22"/>
        </w:rPr>
        <w:t xml:space="preserve">Violence Reduction </w:t>
      </w:r>
      <w:r>
        <w:rPr>
          <w:b/>
          <w:bCs/>
          <w:sz w:val="22"/>
          <w:szCs w:val="22"/>
        </w:rPr>
        <w:t>Initiative</w:t>
      </w:r>
    </w:p>
    <w:p w14:paraId="29DD4ABA" w14:textId="6F686E9A" w:rsidR="00A87B70" w:rsidRPr="00BA5BB8" w:rsidRDefault="00A87B70" w:rsidP="00A87B70">
      <w:pPr>
        <w:spacing w:after="0"/>
        <w:rPr>
          <w:b/>
          <w:bCs/>
          <w:sz w:val="22"/>
          <w:szCs w:val="22"/>
        </w:rPr>
      </w:pPr>
      <w:r w:rsidRPr="00BA5BB8">
        <w:rPr>
          <w:b/>
          <w:bCs/>
          <w:sz w:val="22"/>
          <w:szCs w:val="22"/>
        </w:rPr>
        <w:t xml:space="preserve">Key Initiatives: Advocacy, </w:t>
      </w:r>
      <w:r>
        <w:rPr>
          <w:b/>
          <w:bCs/>
          <w:sz w:val="22"/>
          <w:szCs w:val="22"/>
        </w:rPr>
        <w:t>Awareness, Coordination of Efforts</w:t>
      </w:r>
    </w:p>
    <w:p w14:paraId="298881A3" w14:textId="77777777" w:rsidR="00A87B70" w:rsidRPr="00BA5BB8" w:rsidRDefault="00A87B70" w:rsidP="00A87B70">
      <w:pPr>
        <w:spacing w:after="0"/>
        <w:rPr>
          <w:b/>
          <w:bCs/>
          <w:sz w:val="22"/>
          <w:szCs w:val="22"/>
        </w:rPr>
      </w:pPr>
      <w:r w:rsidRPr="00BA5BB8">
        <w:rPr>
          <w:b/>
          <w:bCs/>
          <w:sz w:val="22"/>
          <w:szCs w:val="22"/>
        </w:rPr>
        <w:t>Actions (2026–2030):</w:t>
      </w:r>
    </w:p>
    <w:p w14:paraId="16952CA5" w14:textId="14355ADE" w:rsidR="002D093F" w:rsidRPr="00F21872" w:rsidRDefault="002D093F" w:rsidP="00271EC3">
      <w:pPr>
        <w:numPr>
          <w:ilvl w:val="0"/>
          <w:numId w:val="32"/>
        </w:numPr>
        <w:spacing w:after="0"/>
        <w:rPr>
          <w:sz w:val="22"/>
          <w:szCs w:val="22"/>
        </w:rPr>
      </w:pPr>
      <w:r w:rsidRPr="00F21872">
        <w:rPr>
          <w:sz w:val="22"/>
          <w:szCs w:val="22"/>
        </w:rPr>
        <w:t>2026-2027: Raise awareness of root cause issues driving youth violence across Marion County</w:t>
      </w:r>
    </w:p>
    <w:p w14:paraId="744186F9" w14:textId="09AFFFC7" w:rsidR="00A87B70" w:rsidRPr="00BA5BB8" w:rsidRDefault="00A87B70" w:rsidP="00271EC3">
      <w:pPr>
        <w:numPr>
          <w:ilvl w:val="0"/>
          <w:numId w:val="32"/>
        </w:numPr>
        <w:spacing w:after="0"/>
        <w:rPr>
          <w:sz w:val="22"/>
          <w:szCs w:val="22"/>
        </w:rPr>
      </w:pPr>
      <w:r w:rsidRPr="00BA5BB8">
        <w:rPr>
          <w:sz w:val="22"/>
          <w:szCs w:val="22"/>
        </w:rPr>
        <w:t xml:space="preserve">2028–2029: Lead </w:t>
      </w:r>
      <w:r w:rsidR="00920B83">
        <w:rPr>
          <w:sz w:val="22"/>
          <w:szCs w:val="22"/>
        </w:rPr>
        <w:t xml:space="preserve">or support as indicated a </w:t>
      </w:r>
      <w:r w:rsidRPr="00BA5BB8">
        <w:rPr>
          <w:sz w:val="22"/>
          <w:szCs w:val="22"/>
        </w:rPr>
        <w:t xml:space="preserve">community-wide </w:t>
      </w:r>
      <w:r w:rsidR="00920B83">
        <w:rPr>
          <w:sz w:val="22"/>
          <w:szCs w:val="22"/>
        </w:rPr>
        <w:t>y</w:t>
      </w:r>
      <w:r w:rsidRPr="00BA5BB8">
        <w:rPr>
          <w:sz w:val="22"/>
          <w:szCs w:val="22"/>
        </w:rPr>
        <w:t xml:space="preserve">outh </w:t>
      </w:r>
      <w:r w:rsidR="00920B83">
        <w:rPr>
          <w:sz w:val="22"/>
          <w:szCs w:val="22"/>
        </w:rPr>
        <w:t>v</w:t>
      </w:r>
      <w:r w:rsidRPr="00BA5BB8">
        <w:rPr>
          <w:sz w:val="22"/>
          <w:szCs w:val="22"/>
        </w:rPr>
        <w:t xml:space="preserve">iolence </w:t>
      </w:r>
      <w:r w:rsidR="00920B83">
        <w:rPr>
          <w:sz w:val="22"/>
          <w:szCs w:val="22"/>
        </w:rPr>
        <w:t>r</w:t>
      </w:r>
      <w:r w:rsidRPr="00BA5BB8">
        <w:rPr>
          <w:sz w:val="22"/>
          <w:szCs w:val="22"/>
        </w:rPr>
        <w:t xml:space="preserve">eduction </w:t>
      </w:r>
      <w:r w:rsidR="00920B83">
        <w:rPr>
          <w:sz w:val="22"/>
          <w:szCs w:val="22"/>
        </w:rPr>
        <w:t>c</w:t>
      </w:r>
      <w:r w:rsidRPr="00BA5BB8">
        <w:rPr>
          <w:sz w:val="22"/>
          <w:szCs w:val="22"/>
        </w:rPr>
        <w:t>oalition aligning schools, justice agencies, and nonprofits.</w:t>
      </w:r>
    </w:p>
    <w:p w14:paraId="10E3E75C" w14:textId="77777777" w:rsidR="00A87B70" w:rsidRPr="00BA5BB8" w:rsidRDefault="00A87B70" w:rsidP="00271EC3">
      <w:pPr>
        <w:numPr>
          <w:ilvl w:val="0"/>
          <w:numId w:val="32"/>
        </w:numPr>
        <w:spacing w:after="0"/>
        <w:rPr>
          <w:sz w:val="22"/>
          <w:szCs w:val="22"/>
        </w:rPr>
      </w:pPr>
      <w:r w:rsidRPr="00BA5BB8">
        <w:rPr>
          <w:sz w:val="22"/>
          <w:szCs w:val="22"/>
        </w:rPr>
        <w:t xml:space="preserve">2030: Release a </w:t>
      </w:r>
      <w:r w:rsidRPr="00BA5BB8">
        <w:rPr>
          <w:i/>
          <w:iCs/>
          <w:sz w:val="22"/>
          <w:szCs w:val="22"/>
        </w:rPr>
        <w:t>State of Youth Safety</w:t>
      </w:r>
      <w:r w:rsidRPr="00BA5BB8">
        <w:rPr>
          <w:sz w:val="22"/>
          <w:szCs w:val="22"/>
        </w:rPr>
        <w:t xml:space="preserve"> policy brief tracking progress and policy change.</w:t>
      </w:r>
    </w:p>
    <w:p w14:paraId="122F734A" w14:textId="77777777" w:rsidR="00A87B70" w:rsidRPr="00BA5BB8" w:rsidRDefault="00A87B70" w:rsidP="00A87B70">
      <w:pPr>
        <w:spacing w:after="0"/>
        <w:rPr>
          <w:b/>
          <w:bCs/>
          <w:sz w:val="22"/>
          <w:szCs w:val="22"/>
        </w:rPr>
      </w:pPr>
      <w:r w:rsidRPr="00BA5BB8">
        <w:rPr>
          <w:b/>
          <w:bCs/>
          <w:sz w:val="22"/>
          <w:szCs w:val="22"/>
        </w:rPr>
        <w:t>Intended Outcomes:</w:t>
      </w:r>
    </w:p>
    <w:p w14:paraId="4166A092" w14:textId="3F884060" w:rsidR="00A87B70" w:rsidRPr="00BA5BB8" w:rsidRDefault="00F21872" w:rsidP="00271EC3">
      <w:pPr>
        <w:numPr>
          <w:ilvl w:val="0"/>
          <w:numId w:val="33"/>
        </w:numPr>
        <w:spacing w:after="0"/>
        <w:rPr>
          <w:sz w:val="22"/>
          <w:szCs w:val="22"/>
        </w:rPr>
      </w:pPr>
      <w:r>
        <w:rPr>
          <w:sz w:val="22"/>
          <w:szCs w:val="22"/>
        </w:rPr>
        <w:t>Broad understanding of the root causes and priorities for addressing youth safety</w:t>
      </w:r>
      <w:r w:rsidR="005A2B97">
        <w:rPr>
          <w:sz w:val="22"/>
          <w:szCs w:val="22"/>
        </w:rPr>
        <w:t xml:space="preserve"> as identified and published.</w:t>
      </w:r>
    </w:p>
    <w:p w14:paraId="192ACDD8" w14:textId="66BBEAD4" w:rsidR="00A87B70" w:rsidRPr="005A2B97" w:rsidRDefault="00A87B70" w:rsidP="005A2B97">
      <w:pPr>
        <w:numPr>
          <w:ilvl w:val="0"/>
          <w:numId w:val="33"/>
        </w:numPr>
        <w:spacing w:after="0"/>
        <w:rPr>
          <w:sz w:val="22"/>
          <w:szCs w:val="22"/>
        </w:rPr>
      </w:pPr>
      <w:r w:rsidRPr="00BA5BB8">
        <w:rPr>
          <w:sz w:val="22"/>
          <w:szCs w:val="22"/>
        </w:rPr>
        <w:t>Reduced rates of youth violence and improved community perception of safety</w:t>
      </w:r>
      <w:r w:rsidR="005A2B97">
        <w:rPr>
          <w:sz w:val="22"/>
          <w:szCs w:val="22"/>
        </w:rPr>
        <w:t xml:space="preserve"> tracked through public data sources</w:t>
      </w:r>
      <w:r w:rsidR="005A2B97" w:rsidRPr="00BA5BB8">
        <w:rPr>
          <w:sz w:val="22"/>
          <w:szCs w:val="22"/>
        </w:rPr>
        <w:t>.</w:t>
      </w:r>
    </w:p>
    <w:p w14:paraId="1A2791EA" w14:textId="725A9E4A" w:rsidR="00A87B70" w:rsidRPr="00BA5BB8" w:rsidRDefault="00A87B70" w:rsidP="00271EC3">
      <w:pPr>
        <w:numPr>
          <w:ilvl w:val="0"/>
          <w:numId w:val="33"/>
        </w:numPr>
        <w:spacing w:after="0"/>
        <w:rPr>
          <w:sz w:val="22"/>
          <w:szCs w:val="22"/>
        </w:rPr>
      </w:pPr>
      <w:r w:rsidRPr="00BA5BB8">
        <w:rPr>
          <w:sz w:val="22"/>
          <w:szCs w:val="22"/>
        </w:rPr>
        <w:t>MCCOY recognized as the trusted youth policy leader in Central Indiana</w:t>
      </w:r>
      <w:r w:rsidR="003C3E10">
        <w:rPr>
          <w:sz w:val="22"/>
          <w:szCs w:val="22"/>
        </w:rPr>
        <w:t xml:space="preserve"> demonstrated through bi-annual environmental survey</w:t>
      </w:r>
      <w:r w:rsidRPr="00BA5BB8">
        <w:rPr>
          <w:sz w:val="22"/>
          <w:szCs w:val="22"/>
        </w:rPr>
        <w:t>.</w:t>
      </w:r>
    </w:p>
    <w:p w14:paraId="03CB43C0" w14:textId="77777777" w:rsidR="00A87B70" w:rsidRPr="00BA5BB8" w:rsidRDefault="00A87B70" w:rsidP="00F21872">
      <w:pPr>
        <w:spacing w:after="0"/>
        <w:ind w:left="720"/>
        <w:rPr>
          <w:b/>
          <w:bCs/>
          <w:sz w:val="22"/>
          <w:szCs w:val="22"/>
        </w:rPr>
      </w:pPr>
    </w:p>
    <w:p w14:paraId="49497A7E" w14:textId="77777777" w:rsidR="00BA5BB8" w:rsidRPr="00BA5BB8" w:rsidRDefault="00BA5BB8" w:rsidP="00BA5BB8">
      <w:pPr>
        <w:spacing w:after="0"/>
        <w:rPr>
          <w:b/>
          <w:bCs/>
          <w:smallCaps/>
        </w:rPr>
      </w:pPr>
      <w:r w:rsidRPr="00BA5BB8">
        <w:rPr>
          <w:b/>
          <w:bCs/>
          <w:smallCaps/>
        </w:rPr>
        <w:t>Strategic Pillar 2: Build Organizational Capacity</w:t>
      </w:r>
    </w:p>
    <w:p w14:paraId="22ED0B4B" w14:textId="77777777" w:rsidR="00BA5BB8" w:rsidRPr="00BA5BB8" w:rsidRDefault="00BA5BB8" w:rsidP="00BA5BB8">
      <w:pPr>
        <w:spacing w:after="0"/>
        <w:rPr>
          <w:b/>
          <w:bCs/>
          <w:sz w:val="22"/>
          <w:szCs w:val="22"/>
        </w:rPr>
      </w:pPr>
      <w:r w:rsidRPr="00BA5BB8">
        <w:rPr>
          <w:b/>
          <w:bCs/>
          <w:sz w:val="22"/>
          <w:szCs w:val="22"/>
        </w:rPr>
        <w:t>Goal 2.1: Ensure Long-Term Sustainability and Growth</w:t>
      </w:r>
    </w:p>
    <w:p w14:paraId="7AD6F5B6" w14:textId="5E0F557C" w:rsidR="00BA5BB8" w:rsidRPr="00BA5BB8" w:rsidRDefault="00BA5BB8" w:rsidP="00BA5BB8">
      <w:pPr>
        <w:spacing w:after="0"/>
        <w:rPr>
          <w:b/>
          <w:bCs/>
          <w:sz w:val="22"/>
          <w:szCs w:val="22"/>
        </w:rPr>
      </w:pPr>
      <w:r w:rsidRPr="00BA5BB8">
        <w:rPr>
          <w:b/>
          <w:bCs/>
          <w:sz w:val="22"/>
          <w:szCs w:val="22"/>
        </w:rPr>
        <w:t>Key Initiatives: Development Infrastructure, Data &amp; Evaluation, Staff Expansion</w:t>
      </w:r>
    </w:p>
    <w:p w14:paraId="239D5389" w14:textId="77777777" w:rsidR="00BA5BB8" w:rsidRPr="00BA5BB8" w:rsidRDefault="00BA5BB8" w:rsidP="00BA5BB8">
      <w:pPr>
        <w:spacing w:after="0"/>
        <w:rPr>
          <w:b/>
          <w:bCs/>
          <w:sz w:val="22"/>
          <w:szCs w:val="22"/>
        </w:rPr>
      </w:pPr>
      <w:r w:rsidRPr="00BA5BB8">
        <w:rPr>
          <w:b/>
          <w:bCs/>
          <w:sz w:val="22"/>
          <w:szCs w:val="22"/>
        </w:rPr>
        <w:t>Actions (2026–2030):</w:t>
      </w:r>
    </w:p>
    <w:p w14:paraId="659A7187" w14:textId="3461ADC5" w:rsidR="00BA5BB8" w:rsidRPr="00BA5BB8" w:rsidRDefault="00BA5BB8" w:rsidP="00271EC3">
      <w:pPr>
        <w:numPr>
          <w:ilvl w:val="0"/>
          <w:numId w:val="34"/>
        </w:numPr>
        <w:spacing w:after="0"/>
        <w:rPr>
          <w:sz w:val="22"/>
          <w:szCs w:val="22"/>
        </w:rPr>
      </w:pPr>
      <w:r w:rsidRPr="00BA5BB8">
        <w:rPr>
          <w:sz w:val="22"/>
          <w:szCs w:val="22"/>
        </w:rPr>
        <w:t xml:space="preserve">2026: </w:t>
      </w:r>
      <w:r w:rsidR="00946416">
        <w:rPr>
          <w:sz w:val="22"/>
          <w:szCs w:val="22"/>
        </w:rPr>
        <w:t>Add</w:t>
      </w:r>
      <w:r w:rsidRPr="00BA5BB8">
        <w:rPr>
          <w:sz w:val="22"/>
          <w:szCs w:val="22"/>
        </w:rPr>
        <w:t xml:space="preserve"> </w:t>
      </w:r>
      <w:r w:rsidR="00946416">
        <w:rPr>
          <w:sz w:val="22"/>
          <w:szCs w:val="22"/>
        </w:rPr>
        <w:t>capacity in</w:t>
      </w:r>
      <w:r w:rsidRPr="00BA5BB8">
        <w:rPr>
          <w:sz w:val="22"/>
          <w:szCs w:val="22"/>
        </w:rPr>
        <w:t xml:space="preserve"> </w:t>
      </w:r>
      <w:r w:rsidR="00946416">
        <w:rPr>
          <w:sz w:val="22"/>
          <w:szCs w:val="22"/>
        </w:rPr>
        <w:t>d</w:t>
      </w:r>
      <w:r w:rsidRPr="00BA5BB8">
        <w:rPr>
          <w:sz w:val="22"/>
          <w:szCs w:val="22"/>
        </w:rPr>
        <w:t xml:space="preserve">evelopment and </w:t>
      </w:r>
      <w:r w:rsidR="00946416">
        <w:rPr>
          <w:sz w:val="22"/>
          <w:szCs w:val="22"/>
        </w:rPr>
        <w:t>marketing</w:t>
      </w:r>
      <w:r w:rsidRPr="00BA5BB8">
        <w:rPr>
          <w:sz w:val="22"/>
          <w:szCs w:val="22"/>
        </w:rPr>
        <w:t xml:space="preserve"> </w:t>
      </w:r>
      <w:r w:rsidR="00946416">
        <w:rPr>
          <w:sz w:val="22"/>
          <w:szCs w:val="22"/>
        </w:rPr>
        <w:t>through interns/contractors</w:t>
      </w:r>
      <w:r w:rsidRPr="00BA5BB8">
        <w:rPr>
          <w:sz w:val="22"/>
          <w:szCs w:val="22"/>
        </w:rPr>
        <w:t xml:space="preserve"> to </w:t>
      </w:r>
      <w:r w:rsidR="00392DC2">
        <w:rPr>
          <w:sz w:val="22"/>
          <w:szCs w:val="22"/>
        </w:rPr>
        <w:t>support growing</w:t>
      </w:r>
      <w:r w:rsidRPr="00BA5BB8">
        <w:rPr>
          <w:sz w:val="22"/>
          <w:szCs w:val="22"/>
        </w:rPr>
        <w:t xml:space="preserve"> fundraising and visibility strateg</w:t>
      </w:r>
      <w:r w:rsidR="00392DC2">
        <w:rPr>
          <w:sz w:val="22"/>
          <w:szCs w:val="22"/>
        </w:rPr>
        <w:t>ies</w:t>
      </w:r>
      <w:r w:rsidRPr="00BA5BB8">
        <w:rPr>
          <w:sz w:val="22"/>
          <w:szCs w:val="22"/>
        </w:rPr>
        <w:t>.</w:t>
      </w:r>
    </w:p>
    <w:p w14:paraId="7102422C" w14:textId="2B8AB1CD" w:rsidR="00BA5BB8" w:rsidRPr="00BA5BB8" w:rsidRDefault="00BA5BB8" w:rsidP="00271EC3">
      <w:pPr>
        <w:numPr>
          <w:ilvl w:val="0"/>
          <w:numId w:val="34"/>
        </w:numPr>
        <w:spacing w:after="0"/>
        <w:rPr>
          <w:sz w:val="22"/>
          <w:szCs w:val="22"/>
        </w:rPr>
      </w:pPr>
      <w:r w:rsidRPr="00BA5BB8">
        <w:rPr>
          <w:sz w:val="22"/>
          <w:szCs w:val="22"/>
        </w:rPr>
        <w:lastRenderedPageBreak/>
        <w:t>2027: Implement an organization-wide Data and Evaluation System to measure outcomes consistently.</w:t>
      </w:r>
      <w:r w:rsidR="00392DC2">
        <w:rPr>
          <w:sz w:val="22"/>
          <w:szCs w:val="22"/>
        </w:rPr>
        <w:t xml:space="preserve"> Continue to grow development and marketing capacity in line with available funding</w:t>
      </w:r>
      <w:r w:rsidR="005D71C7">
        <w:rPr>
          <w:sz w:val="22"/>
          <w:szCs w:val="22"/>
        </w:rPr>
        <w:t>.</w:t>
      </w:r>
    </w:p>
    <w:p w14:paraId="7EB19508" w14:textId="1500197D" w:rsidR="00BA5BB8" w:rsidRPr="00BA5BB8" w:rsidRDefault="00BA5BB8" w:rsidP="00271EC3">
      <w:pPr>
        <w:numPr>
          <w:ilvl w:val="0"/>
          <w:numId w:val="34"/>
        </w:numPr>
        <w:spacing w:after="0"/>
        <w:rPr>
          <w:sz w:val="22"/>
          <w:szCs w:val="22"/>
        </w:rPr>
      </w:pPr>
      <w:r w:rsidRPr="00BA5BB8">
        <w:rPr>
          <w:sz w:val="22"/>
          <w:szCs w:val="22"/>
        </w:rPr>
        <w:t xml:space="preserve">2028: Launch a </w:t>
      </w:r>
      <w:r w:rsidR="00D32F44">
        <w:rPr>
          <w:sz w:val="22"/>
          <w:szCs w:val="22"/>
        </w:rPr>
        <w:t>f</w:t>
      </w:r>
      <w:r w:rsidRPr="00BA5BB8">
        <w:rPr>
          <w:sz w:val="22"/>
          <w:szCs w:val="22"/>
        </w:rPr>
        <w:t xml:space="preserve">unding </w:t>
      </w:r>
      <w:r w:rsidR="00D32F44">
        <w:rPr>
          <w:sz w:val="22"/>
          <w:szCs w:val="22"/>
        </w:rPr>
        <w:t>d</w:t>
      </w:r>
      <w:r w:rsidRPr="00BA5BB8">
        <w:rPr>
          <w:sz w:val="22"/>
          <w:szCs w:val="22"/>
        </w:rPr>
        <w:t xml:space="preserve">iversification </w:t>
      </w:r>
      <w:r w:rsidR="00920B83">
        <w:rPr>
          <w:sz w:val="22"/>
          <w:szCs w:val="22"/>
        </w:rPr>
        <w:t>initiative</w:t>
      </w:r>
      <w:r w:rsidRPr="00BA5BB8">
        <w:rPr>
          <w:sz w:val="22"/>
          <w:szCs w:val="22"/>
        </w:rPr>
        <w:t xml:space="preserve"> targeting corporate, philanthropic, and </w:t>
      </w:r>
      <w:r w:rsidR="00875B0B" w:rsidRPr="00BA5BB8">
        <w:rPr>
          <w:sz w:val="22"/>
          <w:szCs w:val="22"/>
        </w:rPr>
        <w:t>earned revenue</w:t>
      </w:r>
      <w:r w:rsidRPr="00BA5BB8">
        <w:rPr>
          <w:sz w:val="22"/>
          <w:szCs w:val="22"/>
        </w:rPr>
        <w:t xml:space="preserve"> streams.</w:t>
      </w:r>
      <w:r w:rsidR="005D71C7">
        <w:rPr>
          <w:sz w:val="22"/>
          <w:szCs w:val="22"/>
        </w:rPr>
        <w:t xml:space="preserve"> Consider whether there is a path to creating an endowment.</w:t>
      </w:r>
    </w:p>
    <w:p w14:paraId="7DAF4844" w14:textId="77777777" w:rsidR="00BA5BB8" w:rsidRPr="00BA5BB8" w:rsidRDefault="00BA5BB8" w:rsidP="00271EC3">
      <w:pPr>
        <w:numPr>
          <w:ilvl w:val="0"/>
          <w:numId w:val="34"/>
        </w:numPr>
        <w:spacing w:after="0"/>
        <w:rPr>
          <w:sz w:val="22"/>
          <w:szCs w:val="22"/>
        </w:rPr>
      </w:pPr>
      <w:r w:rsidRPr="00BA5BB8">
        <w:rPr>
          <w:sz w:val="22"/>
          <w:szCs w:val="22"/>
        </w:rPr>
        <w:t>2029–2030: Develop multi-year strategic partnerships with regional funders and local businesses to sustain initiatives.</w:t>
      </w:r>
    </w:p>
    <w:p w14:paraId="48745C5A" w14:textId="77777777" w:rsidR="00BA5BB8" w:rsidRPr="00BA5BB8" w:rsidRDefault="00BA5BB8" w:rsidP="00BA5BB8">
      <w:pPr>
        <w:spacing w:after="0"/>
        <w:rPr>
          <w:b/>
          <w:bCs/>
          <w:sz w:val="22"/>
          <w:szCs w:val="22"/>
        </w:rPr>
      </w:pPr>
      <w:r w:rsidRPr="00BA5BB8">
        <w:rPr>
          <w:b/>
          <w:bCs/>
          <w:sz w:val="22"/>
          <w:szCs w:val="22"/>
        </w:rPr>
        <w:t>Intended Outcomes:</w:t>
      </w:r>
    </w:p>
    <w:p w14:paraId="3307C815" w14:textId="3294316A" w:rsidR="00BA5BB8" w:rsidRPr="00BA5BB8" w:rsidRDefault="00BA5BB8" w:rsidP="00271EC3">
      <w:pPr>
        <w:numPr>
          <w:ilvl w:val="0"/>
          <w:numId w:val="35"/>
        </w:numPr>
        <w:spacing w:after="0"/>
        <w:rPr>
          <w:sz w:val="22"/>
          <w:szCs w:val="22"/>
        </w:rPr>
      </w:pPr>
      <w:r w:rsidRPr="00BA5BB8">
        <w:rPr>
          <w:sz w:val="22"/>
          <w:szCs w:val="22"/>
        </w:rPr>
        <w:t>Diversified and reliable funding base</w:t>
      </w:r>
      <w:r w:rsidR="003C3E10">
        <w:rPr>
          <w:sz w:val="22"/>
          <w:szCs w:val="22"/>
        </w:rPr>
        <w:t xml:space="preserve">, tracked and measured through MCCOY financial </w:t>
      </w:r>
      <w:r w:rsidR="00D52682">
        <w:rPr>
          <w:sz w:val="22"/>
          <w:szCs w:val="22"/>
        </w:rPr>
        <w:t>team</w:t>
      </w:r>
      <w:r w:rsidRPr="00BA5BB8">
        <w:rPr>
          <w:sz w:val="22"/>
          <w:szCs w:val="22"/>
        </w:rPr>
        <w:t>.</w:t>
      </w:r>
    </w:p>
    <w:p w14:paraId="4C9389DF" w14:textId="466E1421" w:rsidR="00BA5BB8" w:rsidRPr="00BA5BB8" w:rsidRDefault="00BA5BB8" w:rsidP="00271EC3">
      <w:pPr>
        <w:numPr>
          <w:ilvl w:val="0"/>
          <w:numId w:val="35"/>
        </w:numPr>
        <w:spacing w:after="0"/>
        <w:rPr>
          <w:sz w:val="22"/>
          <w:szCs w:val="22"/>
        </w:rPr>
      </w:pPr>
      <w:r w:rsidRPr="00BA5BB8">
        <w:rPr>
          <w:sz w:val="22"/>
          <w:szCs w:val="22"/>
        </w:rPr>
        <w:t>Improved transparency and impact measurement</w:t>
      </w:r>
      <w:r w:rsidR="00D52682">
        <w:rPr>
          <w:sz w:val="22"/>
          <w:szCs w:val="22"/>
        </w:rPr>
        <w:t xml:space="preserve"> developed over the next 5-years and published in a “dashboard” format</w:t>
      </w:r>
      <w:r w:rsidRPr="00BA5BB8">
        <w:rPr>
          <w:sz w:val="22"/>
          <w:szCs w:val="22"/>
        </w:rPr>
        <w:t>.</w:t>
      </w:r>
    </w:p>
    <w:p w14:paraId="531D0B59" w14:textId="5C55B4C0" w:rsidR="00BA5BB8" w:rsidRPr="00BA5BB8" w:rsidRDefault="00BA5BB8" w:rsidP="00271EC3">
      <w:pPr>
        <w:numPr>
          <w:ilvl w:val="0"/>
          <w:numId w:val="35"/>
        </w:numPr>
        <w:spacing w:after="0"/>
        <w:rPr>
          <w:sz w:val="22"/>
          <w:szCs w:val="22"/>
        </w:rPr>
      </w:pPr>
      <w:r w:rsidRPr="00BA5BB8">
        <w:rPr>
          <w:sz w:val="22"/>
          <w:szCs w:val="22"/>
        </w:rPr>
        <w:t>Increased organizational resilience and staff capacity</w:t>
      </w:r>
      <w:r w:rsidR="00D52682">
        <w:rPr>
          <w:sz w:val="22"/>
          <w:szCs w:val="22"/>
        </w:rPr>
        <w:t xml:space="preserve"> as observed and reported</w:t>
      </w:r>
      <w:r w:rsidRPr="00BA5BB8">
        <w:rPr>
          <w:sz w:val="22"/>
          <w:szCs w:val="22"/>
        </w:rPr>
        <w:t>.</w:t>
      </w:r>
    </w:p>
    <w:p w14:paraId="383E9282" w14:textId="77777777" w:rsidR="00A9389A" w:rsidRDefault="00A9389A" w:rsidP="00BA5BB8">
      <w:pPr>
        <w:spacing w:after="0"/>
        <w:rPr>
          <w:b/>
          <w:bCs/>
          <w:sz w:val="22"/>
          <w:szCs w:val="22"/>
        </w:rPr>
      </w:pPr>
    </w:p>
    <w:p w14:paraId="410D80DA" w14:textId="44EBA1FD" w:rsidR="00BA5BB8" w:rsidRPr="00BA5BB8" w:rsidRDefault="00BA5BB8" w:rsidP="00BA5BB8">
      <w:pPr>
        <w:spacing w:after="0"/>
        <w:rPr>
          <w:b/>
          <w:bCs/>
          <w:sz w:val="22"/>
          <w:szCs w:val="22"/>
        </w:rPr>
      </w:pPr>
      <w:r w:rsidRPr="00BA5BB8">
        <w:rPr>
          <w:b/>
          <w:bCs/>
          <w:sz w:val="22"/>
          <w:szCs w:val="22"/>
        </w:rPr>
        <w:t>Goal 2.2: Expand Program Infrastructure</w:t>
      </w:r>
    </w:p>
    <w:p w14:paraId="3E1500EA" w14:textId="2C82E90D" w:rsidR="00BA5BB8" w:rsidRPr="00BA5BB8" w:rsidRDefault="00BA5BB8" w:rsidP="00BA5BB8">
      <w:pPr>
        <w:spacing w:after="0"/>
        <w:rPr>
          <w:b/>
          <w:bCs/>
          <w:sz w:val="22"/>
          <w:szCs w:val="22"/>
        </w:rPr>
      </w:pPr>
      <w:r w:rsidRPr="00BA5BB8">
        <w:rPr>
          <w:b/>
          <w:bCs/>
          <w:sz w:val="22"/>
          <w:szCs w:val="22"/>
        </w:rPr>
        <w:t xml:space="preserve">Key Initiatives: </w:t>
      </w:r>
      <w:r w:rsidR="00C8423E">
        <w:rPr>
          <w:b/>
          <w:bCs/>
          <w:sz w:val="22"/>
          <w:szCs w:val="22"/>
        </w:rPr>
        <w:t xml:space="preserve">Learning Network, </w:t>
      </w:r>
      <w:r w:rsidRPr="00BA5BB8">
        <w:rPr>
          <w:b/>
          <w:bCs/>
          <w:sz w:val="22"/>
          <w:szCs w:val="22"/>
        </w:rPr>
        <w:t>The Resilience Project, T.R.A.P., EIPC</w:t>
      </w:r>
    </w:p>
    <w:p w14:paraId="46D0E30E" w14:textId="77777777" w:rsidR="00BA5BB8" w:rsidRPr="00BA5BB8" w:rsidRDefault="00BA5BB8" w:rsidP="00BA5BB8">
      <w:pPr>
        <w:spacing w:after="0"/>
        <w:rPr>
          <w:b/>
          <w:bCs/>
          <w:sz w:val="22"/>
          <w:szCs w:val="22"/>
        </w:rPr>
      </w:pPr>
      <w:r w:rsidRPr="00BA5BB8">
        <w:rPr>
          <w:b/>
          <w:bCs/>
          <w:sz w:val="22"/>
          <w:szCs w:val="22"/>
        </w:rPr>
        <w:t>Actions (2026–2030):</w:t>
      </w:r>
    </w:p>
    <w:p w14:paraId="56A365F4" w14:textId="77777777" w:rsidR="00BA5BB8" w:rsidRPr="00BA5BB8" w:rsidRDefault="00BA5BB8" w:rsidP="00271EC3">
      <w:pPr>
        <w:numPr>
          <w:ilvl w:val="0"/>
          <w:numId w:val="36"/>
        </w:numPr>
        <w:spacing w:after="0"/>
        <w:rPr>
          <w:sz w:val="22"/>
          <w:szCs w:val="22"/>
        </w:rPr>
      </w:pPr>
      <w:r w:rsidRPr="00BA5BB8">
        <w:rPr>
          <w:sz w:val="22"/>
          <w:szCs w:val="22"/>
        </w:rPr>
        <w:t>2026–2027:</w:t>
      </w:r>
    </w:p>
    <w:p w14:paraId="01F04FF1" w14:textId="30317ED2" w:rsidR="0061334F" w:rsidRDefault="0061334F" w:rsidP="00271EC3">
      <w:pPr>
        <w:numPr>
          <w:ilvl w:val="1"/>
          <w:numId w:val="36"/>
        </w:numPr>
        <w:spacing w:after="0"/>
        <w:rPr>
          <w:sz w:val="22"/>
          <w:szCs w:val="22"/>
        </w:rPr>
      </w:pPr>
      <w:r>
        <w:rPr>
          <w:sz w:val="22"/>
          <w:szCs w:val="22"/>
        </w:rPr>
        <w:t xml:space="preserve">Expand and formalize Learning Network tracks and initiate recognition </w:t>
      </w:r>
      <w:r w:rsidR="001E6DEA">
        <w:rPr>
          <w:sz w:val="22"/>
          <w:szCs w:val="22"/>
        </w:rPr>
        <w:t>program.</w:t>
      </w:r>
    </w:p>
    <w:p w14:paraId="1147DB99" w14:textId="77777777" w:rsidR="00E73490" w:rsidRDefault="00E73490" w:rsidP="00E73490">
      <w:pPr>
        <w:numPr>
          <w:ilvl w:val="1"/>
          <w:numId w:val="36"/>
        </w:numPr>
        <w:spacing w:after="0"/>
        <w:rPr>
          <w:sz w:val="22"/>
          <w:szCs w:val="22"/>
        </w:rPr>
      </w:pPr>
      <w:r>
        <w:rPr>
          <w:sz w:val="22"/>
          <w:szCs w:val="22"/>
        </w:rPr>
        <w:t>Launch “digital badge” recognition program.</w:t>
      </w:r>
    </w:p>
    <w:p w14:paraId="558B219F" w14:textId="12C09A68" w:rsidR="00BA5BB8" w:rsidRPr="00BA5BB8" w:rsidRDefault="00BA5BB8" w:rsidP="00271EC3">
      <w:pPr>
        <w:numPr>
          <w:ilvl w:val="1"/>
          <w:numId w:val="36"/>
        </w:numPr>
        <w:spacing w:after="0"/>
        <w:rPr>
          <w:sz w:val="22"/>
          <w:szCs w:val="22"/>
        </w:rPr>
      </w:pPr>
      <w:r w:rsidRPr="00BA5BB8">
        <w:rPr>
          <w:sz w:val="22"/>
          <w:szCs w:val="22"/>
        </w:rPr>
        <w:t>Scale Resilience Project to at least 4 additional school districts.</w:t>
      </w:r>
    </w:p>
    <w:p w14:paraId="5595C4C0" w14:textId="77777777" w:rsidR="00BA5BB8" w:rsidRPr="00BA5BB8" w:rsidRDefault="00BA5BB8" w:rsidP="00271EC3">
      <w:pPr>
        <w:numPr>
          <w:ilvl w:val="1"/>
          <w:numId w:val="36"/>
        </w:numPr>
        <w:spacing w:after="0"/>
        <w:rPr>
          <w:sz w:val="22"/>
          <w:szCs w:val="22"/>
        </w:rPr>
      </w:pPr>
      <w:r w:rsidRPr="00BA5BB8">
        <w:rPr>
          <w:sz w:val="22"/>
          <w:szCs w:val="22"/>
        </w:rPr>
        <w:t>Expand T.R.A.P. pilot to three new housing communities.</w:t>
      </w:r>
    </w:p>
    <w:p w14:paraId="6DA9DA7B" w14:textId="77777777" w:rsidR="00BA5BB8" w:rsidRPr="00BA5BB8" w:rsidRDefault="00BA5BB8" w:rsidP="00271EC3">
      <w:pPr>
        <w:numPr>
          <w:ilvl w:val="0"/>
          <w:numId w:val="36"/>
        </w:numPr>
        <w:spacing w:after="0"/>
        <w:rPr>
          <w:sz w:val="22"/>
          <w:szCs w:val="22"/>
        </w:rPr>
      </w:pPr>
      <w:r w:rsidRPr="00BA5BB8">
        <w:rPr>
          <w:sz w:val="22"/>
          <w:szCs w:val="22"/>
        </w:rPr>
        <w:t>2028–2029:</w:t>
      </w:r>
    </w:p>
    <w:p w14:paraId="282F8DA2" w14:textId="4014A6E2" w:rsidR="00BA5BB8" w:rsidRPr="00BA5BB8" w:rsidRDefault="00BA5BB8" w:rsidP="00271EC3">
      <w:pPr>
        <w:numPr>
          <w:ilvl w:val="1"/>
          <w:numId w:val="36"/>
        </w:numPr>
        <w:spacing w:after="0"/>
        <w:rPr>
          <w:sz w:val="22"/>
          <w:szCs w:val="22"/>
        </w:rPr>
      </w:pPr>
      <w:r w:rsidRPr="00BA5BB8">
        <w:rPr>
          <w:sz w:val="22"/>
          <w:szCs w:val="22"/>
        </w:rPr>
        <w:t>Establish a “Resilience Network” of trained educators and peer coaches.</w:t>
      </w:r>
    </w:p>
    <w:p w14:paraId="43593786" w14:textId="77777777" w:rsidR="00BA5BB8" w:rsidRDefault="00BA5BB8" w:rsidP="00271EC3">
      <w:pPr>
        <w:numPr>
          <w:ilvl w:val="1"/>
          <w:numId w:val="36"/>
        </w:numPr>
        <w:spacing w:after="0"/>
        <w:rPr>
          <w:sz w:val="22"/>
          <w:szCs w:val="22"/>
        </w:rPr>
      </w:pPr>
      <w:r w:rsidRPr="00BA5BB8">
        <w:rPr>
          <w:sz w:val="22"/>
          <w:szCs w:val="22"/>
        </w:rPr>
        <w:t>Create a T.R.A.P. Community Leadership Learning Collaborative.</w:t>
      </w:r>
    </w:p>
    <w:p w14:paraId="114F5BD6" w14:textId="251CE6D1" w:rsidR="00A62289" w:rsidRPr="00BA5BB8" w:rsidRDefault="00A62289" w:rsidP="00E73490">
      <w:pPr>
        <w:spacing w:after="0"/>
        <w:ind w:left="1440"/>
        <w:rPr>
          <w:sz w:val="22"/>
          <w:szCs w:val="22"/>
        </w:rPr>
      </w:pPr>
    </w:p>
    <w:p w14:paraId="50B3E7F2" w14:textId="347331AC" w:rsidR="00BA5BB8" w:rsidRPr="00BA5BB8" w:rsidRDefault="00BA5BB8" w:rsidP="00271EC3">
      <w:pPr>
        <w:numPr>
          <w:ilvl w:val="0"/>
          <w:numId w:val="36"/>
        </w:numPr>
        <w:spacing w:after="0"/>
        <w:rPr>
          <w:b/>
          <w:bCs/>
          <w:sz w:val="22"/>
          <w:szCs w:val="22"/>
        </w:rPr>
      </w:pPr>
      <w:r w:rsidRPr="00BA5BB8">
        <w:rPr>
          <w:sz w:val="22"/>
          <w:szCs w:val="22"/>
        </w:rPr>
        <w:t>2030</w:t>
      </w:r>
      <w:r w:rsidRPr="00BA5BB8">
        <w:rPr>
          <w:b/>
          <w:bCs/>
          <w:sz w:val="22"/>
          <w:szCs w:val="22"/>
        </w:rPr>
        <w:t>:</w:t>
      </w:r>
    </w:p>
    <w:p w14:paraId="20D607B5" w14:textId="77777777" w:rsidR="00BA5BB8" w:rsidRPr="00BA5BB8" w:rsidRDefault="00BA5BB8" w:rsidP="00271EC3">
      <w:pPr>
        <w:numPr>
          <w:ilvl w:val="1"/>
          <w:numId w:val="36"/>
        </w:numPr>
        <w:spacing w:after="0"/>
        <w:rPr>
          <w:sz w:val="22"/>
          <w:szCs w:val="22"/>
        </w:rPr>
      </w:pPr>
      <w:r w:rsidRPr="00BA5BB8">
        <w:rPr>
          <w:sz w:val="22"/>
          <w:szCs w:val="22"/>
        </w:rPr>
        <w:t>Secure sustainable funding to embed both initiatives as countywide models of school- and community-based prevention.</w:t>
      </w:r>
    </w:p>
    <w:p w14:paraId="4DF26798" w14:textId="77777777" w:rsidR="00BA5BB8" w:rsidRPr="00BA5BB8" w:rsidRDefault="00BA5BB8" w:rsidP="00BA5BB8">
      <w:pPr>
        <w:spacing w:after="0"/>
        <w:rPr>
          <w:b/>
          <w:bCs/>
          <w:sz w:val="22"/>
          <w:szCs w:val="22"/>
        </w:rPr>
      </w:pPr>
      <w:r w:rsidRPr="00BA5BB8">
        <w:rPr>
          <w:b/>
          <w:bCs/>
          <w:sz w:val="22"/>
          <w:szCs w:val="22"/>
        </w:rPr>
        <w:t>Intended Outcomes:</w:t>
      </w:r>
    </w:p>
    <w:p w14:paraId="677D1EF0" w14:textId="19E442B6" w:rsidR="00BA5BB8" w:rsidRPr="00BA5BB8" w:rsidRDefault="00BA5BB8" w:rsidP="00271EC3">
      <w:pPr>
        <w:numPr>
          <w:ilvl w:val="0"/>
          <w:numId w:val="37"/>
        </w:numPr>
        <w:spacing w:after="0"/>
        <w:rPr>
          <w:sz w:val="22"/>
          <w:szCs w:val="22"/>
        </w:rPr>
      </w:pPr>
      <w:r w:rsidRPr="00BA5BB8">
        <w:rPr>
          <w:sz w:val="22"/>
          <w:szCs w:val="22"/>
        </w:rPr>
        <w:t>Countywide capacity to support educator and family resilience</w:t>
      </w:r>
      <w:r w:rsidR="00D52682">
        <w:rPr>
          <w:sz w:val="22"/>
          <w:szCs w:val="22"/>
        </w:rPr>
        <w:t xml:space="preserve"> demonstrated through program implementation and outcomes tracking</w:t>
      </w:r>
      <w:r w:rsidRPr="00BA5BB8">
        <w:rPr>
          <w:sz w:val="22"/>
          <w:szCs w:val="22"/>
        </w:rPr>
        <w:t>.</w:t>
      </w:r>
    </w:p>
    <w:p w14:paraId="43A5A65A" w14:textId="77777777" w:rsidR="00271EC3" w:rsidRDefault="00271EC3" w:rsidP="00BA5BB8">
      <w:pPr>
        <w:spacing w:after="0"/>
        <w:rPr>
          <w:b/>
          <w:bCs/>
          <w:sz w:val="22"/>
          <w:szCs w:val="22"/>
        </w:rPr>
      </w:pPr>
    </w:p>
    <w:p w14:paraId="708622FD" w14:textId="48356662" w:rsidR="00BA5BB8" w:rsidRPr="00BA5BB8" w:rsidRDefault="00BA5BB8" w:rsidP="00BA5BB8">
      <w:pPr>
        <w:spacing w:after="0"/>
        <w:rPr>
          <w:b/>
          <w:bCs/>
          <w:smallCaps/>
          <w:szCs w:val="22"/>
        </w:rPr>
      </w:pPr>
      <w:r w:rsidRPr="00BA5BB8">
        <w:rPr>
          <w:b/>
          <w:bCs/>
          <w:smallCaps/>
          <w:szCs w:val="22"/>
        </w:rPr>
        <w:t>Strategic Pillar 3: Empower the Workforce</w:t>
      </w:r>
    </w:p>
    <w:p w14:paraId="64F930EE" w14:textId="77777777" w:rsidR="00BA5BB8" w:rsidRPr="00BA5BB8" w:rsidRDefault="00BA5BB8" w:rsidP="00BA5BB8">
      <w:pPr>
        <w:spacing w:after="0"/>
        <w:rPr>
          <w:b/>
          <w:bCs/>
          <w:sz w:val="22"/>
          <w:szCs w:val="22"/>
        </w:rPr>
      </w:pPr>
      <w:r w:rsidRPr="00BA5BB8">
        <w:rPr>
          <w:b/>
          <w:bCs/>
          <w:sz w:val="22"/>
          <w:szCs w:val="22"/>
        </w:rPr>
        <w:t>Goal 3.1: Strengthen the Youth-Serving Workforce</w:t>
      </w:r>
    </w:p>
    <w:p w14:paraId="46D6FF64" w14:textId="77777777" w:rsidR="00BA5BB8" w:rsidRPr="00BA5BB8" w:rsidRDefault="00BA5BB8" w:rsidP="00BA5BB8">
      <w:pPr>
        <w:spacing w:after="0"/>
        <w:rPr>
          <w:b/>
          <w:bCs/>
          <w:sz w:val="22"/>
          <w:szCs w:val="22"/>
        </w:rPr>
      </w:pPr>
      <w:r w:rsidRPr="00BA5BB8">
        <w:rPr>
          <w:b/>
          <w:bCs/>
          <w:sz w:val="22"/>
          <w:szCs w:val="22"/>
        </w:rPr>
        <w:t>Key Initiatives: Youth Worker Well-Being Project, Summer Youth Program Fund Support</w:t>
      </w:r>
    </w:p>
    <w:p w14:paraId="41106C81" w14:textId="77777777" w:rsidR="00BA5BB8" w:rsidRPr="00BA5BB8" w:rsidRDefault="00BA5BB8" w:rsidP="00BA5BB8">
      <w:pPr>
        <w:spacing w:after="0"/>
        <w:rPr>
          <w:b/>
          <w:bCs/>
          <w:sz w:val="22"/>
          <w:szCs w:val="22"/>
        </w:rPr>
      </w:pPr>
      <w:r w:rsidRPr="00BA5BB8">
        <w:rPr>
          <w:b/>
          <w:bCs/>
          <w:sz w:val="22"/>
          <w:szCs w:val="22"/>
        </w:rPr>
        <w:t>Actions (2026–2030):</w:t>
      </w:r>
    </w:p>
    <w:p w14:paraId="2E1F6E27" w14:textId="2680D3BC" w:rsidR="00BA5BB8" w:rsidRPr="00BA5BB8" w:rsidRDefault="00BA5BB8" w:rsidP="00271EC3">
      <w:pPr>
        <w:numPr>
          <w:ilvl w:val="0"/>
          <w:numId w:val="38"/>
        </w:numPr>
        <w:spacing w:after="0"/>
        <w:rPr>
          <w:sz w:val="22"/>
          <w:szCs w:val="22"/>
        </w:rPr>
      </w:pPr>
      <w:r w:rsidRPr="00BA5BB8">
        <w:rPr>
          <w:sz w:val="22"/>
          <w:szCs w:val="22"/>
        </w:rPr>
        <w:lastRenderedPageBreak/>
        <w:t xml:space="preserve">2026: </w:t>
      </w:r>
      <w:r w:rsidR="0071146F">
        <w:rPr>
          <w:sz w:val="22"/>
          <w:szCs w:val="22"/>
        </w:rPr>
        <w:t xml:space="preserve">Initiate wellbeing tracking metric across Marion County. </w:t>
      </w:r>
      <w:r w:rsidRPr="00BA5BB8">
        <w:rPr>
          <w:sz w:val="22"/>
          <w:szCs w:val="22"/>
        </w:rPr>
        <w:t>Integrate Youth Worker Well-Being practices into all MCCOY training and TA services.</w:t>
      </w:r>
    </w:p>
    <w:p w14:paraId="06D1871E" w14:textId="6E3FBDEE" w:rsidR="00BA5BB8" w:rsidRPr="00BA5BB8" w:rsidRDefault="00BA5BB8" w:rsidP="00271EC3">
      <w:pPr>
        <w:numPr>
          <w:ilvl w:val="0"/>
          <w:numId w:val="38"/>
        </w:numPr>
        <w:spacing w:after="0"/>
        <w:rPr>
          <w:sz w:val="22"/>
          <w:szCs w:val="22"/>
        </w:rPr>
      </w:pPr>
      <w:r w:rsidRPr="00BA5BB8">
        <w:rPr>
          <w:sz w:val="22"/>
          <w:szCs w:val="22"/>
        </w:rPr>
        <w:t xml:space="preserve">2027: Launch </w:t>
      </w:r>
      <w:r w:rsidRPr="00BA5BB8">
        <w:rPr>
          <w:i/>
          <w:iCs/>
          <w:sz w:val="22"/>
          <w:szCs w:val="22"/>
        </w:rPr>
        <w:t xml:space="preserve">Excellence in Summer </w:t>
      </w:r>
      <w:r w:rsidR="001E6DEA" w:rsidRPr="00BA5BB8">
        <w:rPr>
          <w:i/>
          <w:iCs/>
          <w:sz w:val="22"/>
          <w:szCs w:val="22"/>
        </w:rPr>
        <w:t>Service-Learning</w:t>
      </w:r>
      <w:r w:rsidRPr="00BA5BB8">
        <w:rPr>
          <w:i/>
          <w:iCs/>
          <w:sz w:val="22"/>
          <w:szCs w:val="22"/>
        </w:rPr>
        <w:t xml:space="preserve"> Series</w:t>
      </w:r>
      <w:r w:rsidRPr="00BA5BB8">
        <w:rPr>
          <w:sz w:val="22"/>
          <w:szCs w:val="22"/>
        </w:rPr>
        <w:t xml:space="preserve"> for emerging program leaders.</w:t>
      </w:r>
    </w:p>
    <w:p w14:paraId="2F393F2C" w14:textId="77777777" w:rsidR="00BA5BB8" w:rsidRPr="00BA5BB8" w:rsidRDefault="00BA5BB8" w:rsidP="00271EC3">
      <w:pPr>
        <w:numPr>
          <w:ilvl w:val="0"/>
          <w:numId w:val="38"/>
        </w:numPr>
        <w:spacing w:after="0"/>
        <w:rPr>
          <w:sz w:val="22"/>
          <w:szCs w:val="22"/>
        </w:rPr>
      </w:pPr>
      <w:r w:rsidRPr="00BA5BB8">
        <w:rPr>
          <w:sz w:val="22"/>
          <w:szCs w:val="22"/>
        </w:rPr>
        <w:t>2028–2029: Establish professional recognition pathways for youth workers (certification or credentialing).</w:t>
      </w:r>
    </w:p>
    <w:p w14:paraId="42395A71" w14:textId="77777777" w:rsidR="00BA5BB8" w:rsidRPr="00BA5BB8" w:rsidRDefault="00BA5BB8" w:rsidP="00271EC3">
      <w:pPr>
        <w:numPr>
          <w:ilvl w:val="0"/>
          <w:numId w:val="38"/>
        </w:numPr>
        <w:spacing w:after="0"/>
        <w:rPr>
          <w:sz w:val="22"/>
          <w:szCs w:val="22"/>
        </w:rPr>
      </w:pPr>
      <w:r w:rsidRPr="00BA5BB8">
        <w:rPr>
          <w:sz w:val="22"/>
          <w:szCs w:val="22"/>
        </w:rPr>
        <w:t xml:space="preserve">2030: Publish a </w:t>
      </w:r>
      <w:r w:rsidRPr="00BA5BB8">
        <w:rPr>
          <w:i/>
          <w:iCs/>
          <w:sz w:val="22"/>
          <w:szCs w:val="22"/>
        </w:rPr>
        <w:t>Workforce Well-being Index</w:t>
      </w:r>
      <w:r w:rsidRPr="00BA5BB8">
        <w:rPr>
          <w:sz w:val="22"/>
          <w:szCs w:val="22"/>
        </w:rPr>
        <w:t xml:space="preserve"> for Marion County youth-serving professionals.</w:t>
      </w:r>
    </w:p>
    <w:p w14:paraId="2D4F8AA0" w14:textId="77777777" w:rsidR="00BA5BB8" w:rsidRPr="00BA5BB8" w:rsidRDefault="00BA5BB8" w:rsidP="00BA5BB8">
      <w:pPr>
        <w:spacing w:after="0"/>
        <w:rPr>
          <w:b/>
          <w:bCs/>
          <w:sz w:val="22"/>
          <w:szCs w:val="22"/>
        </w:rPr>
      </w:pPr>
      <w:r w:rsidRPr="00BA5BB8">
        <w:rPr>
          <w:b/>
          <w:bCs/>
          <w:sz w:val="22"/>
          <w:szCs w:val="22"/>
        </w:rPr>
        <w:t>Intended Outcomes:</w:t>
      </w:r>
    </w:p>
    <w:p w14:paraId="5F85F357" w14:textId="73A6E5F4" w:rsidR="00BA5BB8" w:rsidRPr="00BA5BB8" w:rsidRDefault="00BA5BB8" w:rsidP="00271EC3">
      <w:pPr>
        <w:numPr>
          <w:ilvl w:val="0"/>
          <w:numId w:val="39"/>
        </w:numPr>
        <w:spacing w:after="0"/>
        <w:rPr>
          <w:sz w:val="22"/>
          <w:szCs w:val="22"/>
        </w:rPr>
      </w:pPr>
      <w:r w:rsidRPr="00BA5BB8">
        <w:rPr>
          <w:sz w:val="22"/>
          <w:szCs w:val="22"/>
        </w:rPr>
        <w:t>Improved retention and resilience among youth workers</w:t>
      </w:r>
      <w:r w:rsidR="00F911B9">
        <w:rPr>
          <w:sz w:val="22"/>
          <w:szCs w:val="22"/>
        </w:rPr>
        <w:t xml:space="preserve"> as reported through CBOs</w:t>
      </w:r>
      <w:r w:rsidRPr="00BA5BB8">
        <w:rPr>
          <w:sz w:val="22"/>
          <w:szCs w:val="22"/>
        </w:rPr>
        <w:t>.</w:t>
      </w:r>
    </w:p>
    <w:p w14:paraId="30D53AEE" w14:textId="77777777" w:rsidR="00BA5BB8" w:rsidRPr="00BA5BB8" w:rsidRDefault="00BA5BB8" w:rsidP="00271EC3">
      <w:pPr>
        <w:numPr>
          <w:ilvl w:val="0"/>
          <w:numId w:val="39"/>
        </w:numPr>
        <w:spacing w:after="0"/>
        <w:rPr>
          <w:sz w:val="22"/>
          <w:szCs w:val="22"/>
        </w:rPr>
      </w:pPr>
      <w:r w:rsidRPr="00BA5BB8">
        <w:rPr>
          <w:sz w:val="22"/>
          <w:szCs w:val="22"/>
        </w:rPr>
        <w:t>Stronger professional development pathways in youth development fields.</w:t>
      </w:r>
    </w:p>
    <w:p w14:paraId="7F428CA1" w14:textId="649FBE3B" w:rsidR="00BA5BB8" w:rsidRPr="00BA5BB8" w:rsidRDefault="00BA5BB8" w:rsidP="00271EC3">
      <w:pPr>
        <w:numPr>
          <w:ilvl w:val="0"/>
          <w:numId w:val="39"/>
        </w:numPr>
        <w:spacing w:after="0"/>
        <w:rPr>
          <w:sz w:val="22"/>
          <w:szCs w:val="22"/>
        </w:rPr>
      </w:pPr>
      <w:r w:rsidRPr="00BA5BB8">
        <w:rPr>
          <w:sz w:val="22"/>
          <w:szCs w:val="22"/>
        </w:rPr>
        <w:t>Increased quality and consistency across programs</w:t>
      </w:r>
      <w:r w:rsidR="00F911B9">
        <w:rPr>
          <w:sz w:val="22"/>
          <w:szCs w:val="22"/>
        </w:rPr>
        <w:t xml:space="preserve"> as measured at the program level</w:t>
      </w:r>
      <w:r w:rsidRPr="00BA5BB8">
        <w:rPr>
          <w:sz w:val="22"/>
          <w:szCs w:val="22"/>
        </w:rPr>
        <w:t>.</w:t>
      </w:r>
    </w:p>
    <w:p w14:paraId="50FED159" w14:textId="77777777" w:rsidR="00A9389A" w:rsidRDefault="00A9389A" w:rsidP="00BA5BB8">
      <w:pPr>
        <w:spacing w:after="0"/>
        <w:rPr>
          <w:b/>
          <w:bCs/>
          <w:sz w:val="22"/>
          <w:szCs w:val="22"/>
        </w:rPr>
      </w:pPr>
    </w:p>
    <w:p w14:paraId="5D44265A" w14:textId="77777777" w:rsidR="00F911B9" w:rsidRDefault="00F911B9" w:rsidP="00BA5BB8">
      <w:pPr>
        <w:spacing w:after="0"/>
        <w:rPr>
          <w:b/>
          <w:bCs/>
          <w:sz w:val="22"/>
          <w:szCs w:val="22"/>
        </w:rPr>
      </w:pPr>
    </w:p>
    <w:p w14:paraId="7D0B0C82" w14:textId="5F51B972" w:rsidR="00BA5BB8" w:rsidRPr="00BA5BB8" w:rsidRDefault="00BA5BB8" w:rsidP="00BA5BB8">
      <w:pPr>
        <w:spacing w:after="0"/>
        <w:rPr>
          <w:b/>
          <w:bCs/>
          <w:sz w:val="22"/>
          <w:szCs w:val="22"/>
        </w:rPr>
      </w:pPr>
      <w:r w:rsidRPr="00BA5BB8">
        <w:rPr>
          <w:b/>
          <w:bCs/>
          <w:sz w:val="22"/>
          <w:szCs w:val="22"/>
        </w:rPr>
        <w:t>Goal 3.2: Expand Youth Leadership and Civic Engagement</w:t>
      </w:r>
    </w:p>
    <w:p w14:paraId="2BEBC8D2" w14:textId="77777777" w:rsidR="00BA5BB8" w:rsidRPr="00BA5BB8" w:rsidRDefault="00BA5BB8" w:rsidP="00BA5BB8">
      <w:pPr>
        <w:spacing w:after="0"/>
        <w:rPr>
          <w:b/>
          <w:bCs/>
          <w:sz w:val="22"/>
          <w:szCs w:val="22"/>
        </w:rPr>
      </w:pPr>
      <w:r w:rsidRPr="00BA5BB8">
        <w:rPr>
          <w:b/>
          <w:bCs/>
          <w:sz w:val="22"/>
          <w:szCs w:val="22"/>
        </w:rPr>
        <w:t>Key Initiatives: Mayor’s Youth Leadership Council, Juvenile Advisory Council</w:t>
      </w:r>
    </w:p>
    <w:p w14:paraId="0F83E1DB" w14:textId="77777777" w:rsidR="00BA5BB8" w:rsidRPr="00BA5BB8" w:rsidRDefault="00BA5BB8" w:rsidP="00BA5BB8">
      <w:pPr>
        <w:spacing w:after="0"/>
        <w:rPr>
          <w:b/>
          <w:bCs/>
          <w:sz w:val="22"/>
          <w:szCs w:val="22"/>
        </w:rPr>
      </w:pPr>
      <w:r w:rsidRPr="00BA5BB8">
        <w:rPr>
          <w:b/>
          <w:bCs/>
          <w:sz w:val="22"/>
          <w:szCs w:val="22"/>
        </w:rPr>
        <w:t>Actions (2026–2030):</w:t>
      </w:r>
    </w:p>
    <w:p w14:paraId="517C3F90" w14:textId="319378B1" w:rsidR="00BA5BB8" w:rsidRPr="00BA5BB8" w:rsidRDefault="00BA5BB8" w:rsidP="00271EC3">
      <w:pPr>
        <w:numPr>
          <w:ilvl w:val="0"/>
          <w:numId w:val="40"/>
        </w:numPr>
        <w:spacing w:after="0"/>
        <w:rPr>
          <w:sz w:val="22"/>
          <w:szCs w:val="22"/>
        </w:rPr>
      </w:pPr>
      <w:r w:rsidRPr="00BA5BB8">
        <w:rPr>
          <w:sz w:val="22"/>
          <w:szCs w:val="22"/>
        </w:rPr>
        <w:t xml:space="preserve">2026: Grow MYLC </w:t>
      </w:r>
      <w:r w:rsidR="004051C5">
        <w:rPr>
          <w:sz w:val="22"/>
          <w:szCs w:val="22"/>
        </w:rPr>
        <w:t xml:space="preserve">recruiting </w:t>
      </w:r>
      <w:r w:rsidRPr="00BA5BB8">
        <w:rPr>
          <w:sz w:val="22"/>
          <w:szCs w:val="22"/>
        </w:rPr>
        <w:t>to</w:t>
      </w:r>
      <w:r w:rsidR="004051C5">
        <w:rPr>
          <w:sz w:val="22"/>
          <w:szCs w:val="22"/>
        </w:rPr>
        <w:t xml:space="preserve"> reach</w:t>
      </w:r>
      <w:r w:rsidRPr="00BA5BB8">
        <w:rPr>
          <w:sz w:val="22"/>
          <w:szCs w:val="22"/>
        </w:rPr>
        <w:t xml:space="preserve"> all Marion County high schools.</w:t>
      </w:r>
    </w:p>
    <w:p w14:paraId="269F4936" w14:textId="77777777" w:rsidR="00BA5BB8" w:rsidRPr="00BA5BB8" w:rsidRDefault="00BA5BB8" w:rsidP="00271EC3">
      <w:pPr>
        <w:numPr>
          <w:ilvl w:val="0"/>
          <w:numId w:val="40"/>
        </w:numPr>
        <w:spacing w:after="0"/>
        <w:rPr>
          <w:sz w:val="22"/>
          <w:szCs w:val="22"/>
        </w:rPr>
      </w:pPr>
      <w:r w:rsidRPr="00BA5BB8">
        <w:rPr>
          <w:sz w:val="22"/>
          <w:szCs w:val="22"/>
        </w:rPr>
        <w:t>2027–2028: Formalize MYLC Alumni Network and mentorship program.</w:t>
      </w:r>
    </w:p>
    <w:p w14:paraId="47C8648C" w14:textId="46443313" w:rsidR="00BA5BB8" w:rsidRPr="00BA5BB8" w:rsidRDefault="00BA5BB8" w:rsidP="00271EC3">
      <w:pPr>
        <w:numPr>
          <w:ilvl w:val="0"/>
          <w:numId w:val="40"/>
        </w:numPr>
        <w:spacing w:after="0"/>
        <w:rPr>
          <w:sz w:val="22"/>
          <w:szCs w:val="22"/>
        </w:rPr>
      </w:pPr>
      <w:r w:rsidRPr="00BA5BB8">
        <w:rPr>
          <w:sz w:val="22"/>
          <w:szCs w:val="22"/>
        </w:rPr>
        <w:t xml:space="preserve">2028–2029: Establish </w:t>
      </w:r>
      <w:r w:rsidR="00B256B4">
        <w:rPr>
          <w:sz w:val="22"/>
          <w:szCs w:val="22"/>
        </w:rPr>
        <w:t xml:space="preserve">and/or reinforce </w:t>
      </w:r>
      <w:r w:rsidRPr="00BA5BB8">
        <w:rPr>
          <w:sz w:val="22"/>
          <w:szCs w:val="22"/>
        </w:rPr>
        <w:t>youth representation on city boards, commissions, and community councils.</w:t>
      </w:r>
    </w:p>
    <w:p w14:paraId="6DC63715" w14:textId="77777777" w:rsidR="00BA5BB8" w:rsidRPr="00BA5BB8" w:rsidRDefault="00BA5BB8" w:rsidP="00271EC3">
      <w:pPr>
        <w:numPr>
          <w:ilvl w:val="0"/>
          <w:numId w:val="40"/>
        </w:numPr>
        <w:spacing w:after="0"/>
        <w:rPr>
          <w:sz w:val="22"/>
          <w:szCs w:val="22"/>
        </w:rPr>
      </w:pPr>
      <w:r w:rsidRPr="00BA5BB8">
        <w:rPr>
          <w:sz w:val="22"/>
          <w:szCs w:val="22"/>
        </w:rPr>
        <w:t>2030: Measure long-term civic engagement among MYLC alumni through follow-up evaluation.</w:t>
      </w:r>
    </w:p>
    <w:p w14:paraId="683C13DE" w14:textId="77777777" w:rsidR="00BA5BB8" w:rsidRPr="00BA5BB8" w:rsidRDefault="00BA5BB8" w:rsidP="00BA5BB8">
      <w:pPr>
        <w:spacing w:after="0"/>
        <w:rPr>
          <w:b/>
          <w:bCs/>
          <w:sz w:val="22"/>
          <w:szCs w:val="22"/>
        </w:rPr>
      </w:pPr>
      <w:r w:rsidRPr="00BA5BB8">
        <w:rPr>
          <w:b/>
          <w:bCs/>
          <w:sz w:val="22"/>
          <w:szCs w:val="22"/>
        </w:rPr>
        <w:t>Intended Outcomes:</w:t>
      </w:r>
    </w:p>
    <w:p w14:paraId="63D31392" w14:textId="4BE0473C" w:rsidR="00BA5BB8" w:rsidRPr="00BA5BB8" w:rsidRDefault="00BA5BB8" w:rsidP="00271EC3">
      <w:pPr>
        <w:numPr>
          <w:ilvl w:val="0"/>
          <w:numId w:val="41"/>
        </w:numPr>
        <w:spacing w:after="0"/>
        <w:rPr>
          <w:sz w:val="22"/>
          <w:szCs w:val="22"/>
        </w:rPr>
      </w:pPr>
      <w:r w:rsidRPr="00BA5BB8">
        <w:rPr>
          <w:sz w:val="22"/>
          <w:szCs w:val="22"/>
        </w:rPr>
        <w:t>Increased youth leadership pipeline for civic and public service roles</w:t>
      </w:r>
      <w:r w:rsidR="00737657">
        <w:rPr>
          <w:sz w:val="22"/>
          <w:szCs w:val="22"/>
        </w:rPr>
        <w:t xml:space="preserve"> measured by participation and engagement metrics</w:t>
      </w:r>
      <w:r w:rsidRPr="00BA5BB8">
        <w:rPr>
          <w:sz w:val="22"/>
          <w:szCs w:val="22"/>
        </w:rPr>
        <w:t>.</w:t>
      </w:r>
    </w:p>
    <w:p w14:paraId="33A2C5C5" w14:textId="467C6C03" w:rsidR="00BA5BB8" w:rsidRPr="00BA5BB8" w:rsidRDefault="00BA5BB8" w:rsidP="00271EC3">
      <w:pPr>
        <w:numPr>
          <w:ilvl w:val="0"/>
          <w:numId w:val="41"/>
        </w:numPr>
        <w:spacing w:after="0"/>
        <w:rPr>
          <w:sz w:val="22"/>
          <w:szCs w:val="22"/>
        </w:rPr>
      </w:pPr>
      <w:r w:rsidRPr="00BA5BB8">
        <w:rPr>
          <w:sz w:val="22"/>
          <w:szCs w:val="22"/>
        </w:rPr>
        <w:t>Institutionalized youth participation in city decision-making</w:t>
      </w:r>
      <w:r w:rsidR="00737657">
        <w:rPr>
          <w:sz w:val="22"/>
          <w:szCs w:val="22"/>
        </w:rPr>
        <w:t xml:space="preserve"> demonstrated by formal and informal connections with youth in pivotal parts of government infrastructure</w:t>
      </w:r>
      <w:r w:rsidRPr="00BA5BB8">
        <w:rPr>
          <w:sz w:val="22"/>
          <w:szCs w:val="22"/>
        </w:rPr>
        <w:t>.</w:t>
      </w:r>
    </w:p>
    <w:p w14:paraId="0689E878" w14:textId="1543F7EE" w:rsidR="00BA5BB8" w:rsidRPr="00BA5BB8" w:rsidRDefault="00BA5BB8" w:rsidP="00271EC3">
      <w:pPr>
        <w:numPr>
          <w:ilvl w:val="0"/>
          <w:numId w:val="41"/>
        </w:numPr>
        <w:spacing w:after="0"/>
        <w:rPr>
          <w:sz w:val="22"/>
          <w:szCs w:val="22"/>
        </w:rPr>
      </w:pPr>
      <w:r w:rsidRPr="00BA5BB8">
        <w:rPr>
          <w:sz w:val="22"/>
          <w:szCs w:val="22"/>
        </w:rPr>
        <w:t>Greater visibility of young leaders in community and policy spaces</w:t>
      </w:r>
      <w:r w:rsidR="00256F1C">
        <w:rPr>
          <w:sz w:val="22"/>
          <w:szCs w:val="22"/>
        </w:rPr>
        <w:t xml:space="preserve"> as observed and reported</w:t>
      </w:r>
      <w:r w:rsidRPr="00BA5BB8">
        <w:rPr>
          <w:sz w:val="22"/>
          <w:szCs w:val="22"/>
        </w:rPr>
        <w:t>.</w:t>
      </w:r>
    </w:p>
    <w:p w14:paraId="6DE47F37" w14:textId="77777777" w:rsidR="0006649C" w:rsidRDefault="0006649C" w:rsidP="00BA5BB8">
      <w:pPr>
        <w:spacing w:after="0"/>
        <w:rPr>
          <w:b/>
          <w:bCs/>
          <w:sz w:val="22"/>
          <w:szCs w:val="22"/>
        </w:rPr>
      </w:pPr>
    </w:p>
    <w:p w14:paraId="0B0F3E20" w14:textId="5A7E3D14" w:rsidR="00BA5BB8" w:rsidRPr="00BA5BB8" w:rsidRDefault="00BA5BB8" w:rsidP="00BA5BB8">
      <w:pPr>
        <w:spacing w:after="0"/>
        <w:rPr>
          <w:b/>
          <w:bCs/>
          <w:sz w:val="22"/>
          <w:szCs w:val="22"/>
        </w:rPr>
      </w:pPr>
      <w:r w:rsidRPr="00BA5BB8">
        <w:rPr>
          <w:b/>
          <w:bCs/>
          <w:sz w:val="22"/>
          <w:szCs w:val="22"/>
        </w:rPr>
        <w:t>Implementation Timeline Snapshot</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5" w:type="dxa"/>
          <w:left w:w="15" w:type="dxa"/>
          <w:bottom w:w="15" w:type="dxa"/>
          <w:right w:w="15" w:type="dxa"/>
        </w:tblCellMar>
        <w:tblLook w:val="04A0" w:firstRow="1" w:lastRow="0" w:firstColumn="1" w:lastColumn="0" w:noHBand="0" w:noVBand="1"/>
      </w:tblPr>
      <w:tblGrid>
        <w:gridCol w:w="989"/>
        <w:gridCol w:w="8361"/>
      </w:tblGrid>
      <w:tr w:rsidR="00BA5BB8" w:rsidRPr="00BA5BB8" w14:paraId="7A3A9B17" w14:textId="77777777" w:rsidTr="003C4C93">
        <w:trPr>
          <w:tblHeader/>
          <w:tblCellSpacing w:w="15" w:type="dxa"/>
        </w:trPr>
        <w:tc>
          <w:tcPr>
            <w:tcW w:w="945" w:type="dxa"/>
            <w:vAlign w:val="center"/>
            <w:hideMark/>
          </w:tcPr>
          <w:p w14:paraId="737B30AE" w14:textId="77777777" w:rsidR="003C4C93" w:rsidRDefault="003C4C93" w:rsidP="00BA5BB8">
            <w:pPr>
              <w:spacing w:after="0"/>
              <w:rPr>
                <w:b/>
                <w:bCs/>
                <w:sz w:val="22"/>
                <w:szCs w:val="22"/>
              </w:rPr>
            </w:pPr>
          </w:p>
          <w:p w14:paraId="62CEF836" w14:textId="567577A1" w:rsidR="00BA5BB8" w:rsidRPr="00BA5BB8" w:rsidRDefault="00BA5BB8" w:rsidP="00BA5BB8">
            <w:pPr>
              <w:spacing w:after="0"/>
              <w:rPr>
                <w:b/>
                <w:bCs/>
                <w:sz w:val="22"/>
                <w:szCs w:val="22"/>
              </w:rPr>
            </w:pPr>
            <w:r w:rsidRPr="00BA5BB8">
              <w:rPr>
                <w:b/>
                <w:bCs/>
                <w:sz w:val="22"/>
                <w:szCs w:val="22"/>
              </w:rPr>
              <w:t>Year</w:t>
            </w:r>
          </w:p>
        </w:tc>
        <w:tc>
          <w:tcPr>
            <w:tcW w:w="8325" w:type="dxa"/>
            <w:vAlign w:val="center"/>
            <w:hideMark/>
          </w:tcPr>
          <w:p w14:paraId="39151E5D" w14:textId="77777777" w:rsidR="00BA5BB8" w:rsidRPr="00BA5BB8" w:rsidRDefault="00BA5BB8" w:rsidP="00BA5BB8">
            <w:pPr>
              <w:spacing w:after="0"/>
              <w:rPr>
                <w:b/>
                <w:bCs/>
                <w:sz w:val="22"/>
                <w:szCs w:val="22"/>
              </w:rPr>
            </w:pPr>
            <w:r w:rsidRPr="00BA5BB8">
              <w:rPr>
                <w:b/>
                <w:bCs/>
                <w:sz w:val="22"/>
                <w:szCs w:val="22"/>
              </w:rPr>
              <w:t>Key Milestones</w:t>
            </w:r>
          </w:p>
        </w:tc>
      </w:tr>
      <w:tr w:rsidR="00BA5BB8" w:rsidRPr="00BA5BB8" w14:paraId="4BB9D22B" w14:textId="77777777" w:rsidTr="003C4C93">
        <w:trPr>
          <w:tblCellSpacing w:w="15" w:type="dxa"/>
        </w:trPr>
        <w:tc>
          <w:tcPr>
            <w:tcW w:w="945" w:type="dxa"/>
            <w:vAlign w:val="center"/>
            <w:hideMark/>
          </w:tcPr>
          <w:p w14:paraId="355CC23C" w14:textId="77777777" w:rsidR="00BA5BB8" w:rsidRPr="00BA5BB8" w:rsidRDefault="00BA5BB8" w:rsidP="00BA5BB8">
            <w:pPr>
              <w:spacing w:after="0"/>
              <w:rPr>
                <w:b/>
                <w:bCs/>
                <w:sz w:val="22"/>
                <w:szCs w:val="22"/>
              </w:rPr>
            </w:pPr>
            <w:r w:rsidRPr="00BA5BB8">
              <w:rPr>
                <w:b/>
                <w:bCs/>
                <w:sz w:val="22"/>
                <w:szCs w:val="22"/>
              </w:rPr>
              <w:t>2026</w:t>
            </w:r>
          </w:p>
        </w:tc>
        <w:tc>
          <w:tcPr>
            <w:tcW w:w="8325" w:type="dxa"/>
            <w:vAlign w:val="center"/>
            <w:hideMark/>
          </w:tcPr>
          <w:p w14:paraId="42943B75" w14:textId="3905CABB" w:rsidR="00BA5BB8" w:rsidRPr="00BA5BB8" w:rsidRDefault="00BA5BB8" w:rsidP="00BA5BB8">
            <w:pPr>
              <w:spacing w:after="0"/>
              <w:rPr>
                <w:sz w:val="22"/>
                <w:szCs w:val="22"/>
              </w:rPr>
            </w:pPr>
            <w:r w:rsidRPr="00BA5BB8">
              <w:rPr>
                <w:sz w:val="22"/>
                <w:szCs w:val="22"/>
              </w:rPr>
              <w:t>Launch Advocacy Framework, expand Resilience Project &amp; T.R.A.P. pilots</w:t>
            </w:r>
          </w:p>
        </w:tc>
      </w:tr>
      <w:tr w:rsidR="00BA5BB8" w:rsidRPr="00BA5BB8" w14:paraId="4C2A848D" w14:textId="77777777" w:rsidTr="003C4C93">
        <w:trPr>
          <w:tblCellSpacing w:w="15" w:type="dxa"/>
        </w:trPr>
        <w:tc>
          <w:tcPr>
            <w:tcW w:w="945" w:type="dxa"/>
            <w:vAlign w:val="center"/>
            <w:hideMark/>
          </w:tcPr>
          <w:p w14:paraId="32C08D38" w14:textId="77777777" w:rsidR="00BA5BB8" w:rsidRPr="00BA5BB8" w:rsidRDefault="00BA5BB8" w:rsidP="00BA5BB8">
            <w:pPr>
              <w:spacing w:after="0"/>
              <w:rPr>
                <w:b/>
                <w:bCs/>
                <w:sz w:val="22"/>
                <w:szCs w:val="22"/>
              </w:rPr>
            </w:pPr>
            <w:r w:rsidRPr="00BA5BB8">
              <w:rPr>
                <w:b/>
                <w:bCs/>
                <w:sz w:val="22"/>
                <w:szCs w:val="22"/>
              </w:rPr>
              <w:t>2027</w:t>
            </w:r>
          </w:p>
        </w:tc>
        <w:tc>
          <w:tcPr>
            <w:tcW w:w="8325" w:type="dxa"/>
            <w:vAlign w:val="center"/>
            <w:hideMark/>
          </w:tcPr>
          <w:p w14:paraId="1FF66FC4" w14:textId="7890ACC0" w:rsidR="00BA5BB8" w:rsidRPr="00BA5BB8" w:rsidRDefault="00BA5BB8" w:rsidP="00BA5BB8">
            <w:pPr>
              <w:spacing w:after="0"/>
              <w:rPr>
                <w:sz w:val="22"/>
                <w:szCs w:val="22"/>
              </w:rPr>
            </w:pPr>
            <w:r w:rsidRPr="00BA5BB8">
              <w:rPr>
                <w:sz w:val="22"/>
                <w:szCs w:val="22"/>
              </w:rPr>
              <w:t xml:space="preserve">Implement data/evaluation system; establish Summer Learning Series; expand MYLC </w:t>
            </w:r>
            <w:r w:rsidR="008023FA">
              <w:rPr>
                <w:sz w:val="22"/>
                <w:szCs w:val="22"/>
              </w:rPr>
              <w:t xml:space="preserve">impact on policymaking at city and state level; </w:t>
            </w:r>
            <w:r w:rsidR="008023FA" w:rsidRPr="00BA5BB8">
              <w:rPr>
                <w:sz w:val="22"/>
                <w:szCs w:val="22"/>
              </w:rPr>
              <w:t>hire Development Director</w:t>
            </w:r>
          </w:p>
        </w:tc>
      </w:tr>
      <w:tr w:rsidR="00BA5BB8" w:rsidRPr="00BA5BB8" w14:paraId="37AC3B8A" w14:textId="77777777" w:rsidTr="003C4C93">
        <w:trPr>
          <w:tblCellSpacing w:w="15" w:type="dxa"/>
        </w:trPr>
        <w:tc>
          <w:tcPr>
            <w:tcW w:w="945" w:type="dxa"/>
            <w:vAlign w:val="center"/>
            <w:hideMark/>
          </w:tcPr>
          <w:p w14:paraId="162BE09A" w14:textId="77777777" w:rsidR="00BA5BB8" w:rsidRPr="00BA5BB8" w:rsidRDefault="00BA5BB8" w:rsidP="00BA5BB8">
            <w:pPr>
              <w:spacing w:after="0"/>
              <w:rPr>
                <w:b/>
                <w:bCs/>
                <w:sz w:val="22"/>
                <w:szCs w:val="22"/>
              </w:rPr>
            </w:pPr>
            <w:r w:rsidRPr="00BA5BB8">
              <w:rPr>
                <w:b/>
                <w:bCs/>
                <w:sz w:val="22"/>
                <w:szCs w:val="22"/>
              </w:rPr>
              <w:lastRenderedPageBreak/>
              <w:t>2028</w:t>
            </w:r>
          </w:p>
        </w:tc>
        <w:tc>
          <w:tcPr>
            <w:tcW w:w="8325" w:type="dxa"/>
            <w:vAlign w:val="center"/>
            <w:hideMark/>
          </w:tcPr>
          <w:p w14:paraId="2C544372" w14:textId="5369C81E" w:rsidR="00BA5BB8" w:rsidRPr="00BA5BB8" w:rsidRDefault="00BA5BB8" w:rsidP="00BA5BB8">
            <w:pPr>
              <w:spacing w:after="0"/>
              <w:rPr>
                <w:sz w:val="22"/>
                <w:szCs w:val="22"/>
              </w:rPr>
            </w:pPr>
            <w:r w:rsidRPr="00BA5BB8">
              <w:rPr>
                <w:sz w:val="22"/>
                <w:szCs w:val="22"/>
              </w:rPr>
              <w:t xml:space="preserve">Formalize </w:t>
            </w:r>
            <w:r w:rsidR="005E6922">
              <w:rPr>
                <w:sz w:val="22"/>
                <w:szCs w:val="22"/>
              </w:rPr>
              <w:t>y</w:t>
            </w:r>
            <w:r w:rsidRPr="00BA5BB8">
              <w:rPr>
                <w:sz w:val="22"/>
                <w:szCs w:val="22"/>
              </w:rPr>
              <w:t xml:space="preserve">outh </w:t>
            </w:r>
            <w:r w:rsidR="005E6922">
              <w:rPr>
                <w:sz w:val="22"/>
                <w:szCs w:val="22"/>
              </w:rPr>
              <w:t>v</w:t>
            </w:r>
            <w:r w:rsidRPr="00BA5BB8">
              <w:rPr>
                <w:sz w:val="22"/>
                <w:szCs w:val="22"/>
              </w:rPr>
              <w:t xml:space="preserve">iolence </w:t>
            </w:r>
            <w:r w:rsidR="005E6922">
              <w:rPr>
                <w:sz w:val="22"/>
                <w:szCs w:val="22"/>
              </w:rPr>
              <w:t>r</w:t>
            </w:r>
            <w:r w:rsidRPr="00BA5BB8">
              <w:rPr>
                <w:sz w:val="22"/>
                <w:szCs w:val="22"/>
              </w:rPr>
              <w:t xml:space="preserve">eduction </w:t>
            </w:r>
            <w:r w:rsidR="005E6922">
              <w:rPr>
                <w:sz w:val="22"/>
                <w:szCs w:val="22"/>
              </w:rPr>
              <w:t>c</w:t>
            </w:r>
            <w:r w:rsidRPr="00BA5BB8">
              <w:rPr>
                <w:sz w:val="22"/>
                <w:szCs w:val="22"/>
              </w:rPr>
              <w:t>oalition; initiate workforce credentialing pathway</w:t>
            </w:r>
            <w:r w:rsidR="00B256B4">
              <w:rPr>
                <w:sz w:val="22"/>
                <w:szCs w:val="22"/>
              </w:rPr>
              <w:t xml:space="preserve">; hire </w:t>
            </w:r>
            <w:r w:rsidR="001E6DEA">
              <w:rPr>
                <w:sz w:val="22"/>
                <w:szCs w:val="22"/>
              </w:rPr>
              <w:t>full-time</w:t>
            </w:r>
            <w:r w:rsidR="00FB5758">
              <w:rPr>
                <w:sz w:val="22"/>
                <w:szCs w:val="22"/>
              </w:rPr>
              <w:t xml:space="preserve"> staff member to support marketing</w:t>
            </w:r>
          </w:p>
        </w:tc>
      </w:tr>
      <w:tr w:rsidR="00BA5BB8" w:rsidRPr="00BA5BB8" w14:paraId="1F5F95E0" w14:textId="77777777" w:rsidTr="003C4C93">
        <w:trPr>
          <w:tblCellSpacing w:w="15" w:type="dxa"/>
        </w:trPr>
        <w:tc>
          <w:tcPr>
            <w:tcW w:w="945" w:type="dxa"/>
            <w:vAlign w:val="center"/>
            <w:hideMark/>
          </w:tcPr>
          <w:p w14:paraId="6574EFC7" w14:textId="77777777" w:rsidR="00BA5BB8" w:rsidRPr="00BA5BB8" w:rsidRDefault="00BA5BB8" w:rsidP="00BA5BB8">
            <w:pPr>
              <w:spacing w:after="0"/>
              <w:rPr>
                <w:b/>
                <w:bCs/>
                <w:sz w:val="22"/>
                <w:szCs w:val="22"/>
              </w:rPr>
            </w:pPr>
            <w:r w:rsidRPr="00BA5BB8">
              <w:rPr>
                <w:b/>
                <w:bCs/>
                <w:sz w:val="22"/>
                <w:szCs w:val="22"/>
              </w:rPr>
              <w:t>2029</w:t>
            </w:r>
          </w:p>
        </w:tc>
        <w:tc>
          <w:tcPr>
            <w:tcW w:w="8325" w:type="dxa"/>
            <w:vAlign w:val="center"/>
            <w:hideMark/>
          </w:tcPr>
          <w:p w14:paraId="521F8C8B" w14:textId="77777777" w:rsidR="00BA5BB8" w:rsidRPr="00BA5BB8" w:rsidRDefault="00BA5BB8" w:rsidP="00BA5BB8">
            <w:pPr>
              <w:spacing w:after="0"/>
              <w:rPr>
                <w:sz w:val="22"/>
                <w:szCs w:val="22"/>
              </w:rPr>
            </w:pPr>
            <w:r w:rsidRPr="00BA5BB8">
              <w:rPr>
                <w:sz w:val="22"/>
                <w:szCs w:val="22"/>
              </w:rPr>
              <w:t>Publish Workforce Well-being Index; secure multi-year funding commitments</w:t>
            </w:r>
          </w:p>
        </w:tc>
      </w:tr>
      <w:tr w:rsidR="00BA5BB8" w:rsidRPr="00BA5BB8" w14:paraId="1FE85E82" w14:textId="77777777" w:rsidTr="003C4C93">
        <w:trPr>
          <w:tblCellSpacing w:w="15" w:type="dxa"/>
        </w:trPr>
        <w:tc>
          <w:tcPr>
            <w:tcW w:w="945" w:type="dxa"/>
            <w:vAlign w:val="center"/>
            <w:hideMark/>
          </w:tcPr>
          <w:p w14:paraId="31058300" w14:textId="77777777" w:rsidR="00BA5BB8" w:rsidRPr="00BA5BB8" w:rsidRDefault="00BA5BB8" w:rsidP="00BA5BB8">
            <w:pPr>
              <w:spacing w:after="0"/>
              <w:rPr>
                <w:b/>
                <w:bCs/>
                <w:sz w:val="22"/>
                <w:szCs w:val="22"/>
              </w:rPr>
            </w:pPr>
            <w:r w:rsidRPr="00BA5BB8">
              <w:rPr>
                <w:b/>
                <w:bCs/>
                <w:sz w:val="22"/>
                <w:szCs w:val="22"/>
              </w:rPr>
              <w:t>2030</w:t>
            </w:r>
          </w:p>
        </w:tc>
        <w:tc>
          <w:tcPr>
            <w:tcW w:w="8325" w:type="dxa"/>
            <w:vAlign w:val="center"/>
            <w:hideMark/>
          </w:tcPr>
          <w:p w14:paraId="3B7F5B8F" w14:textId="77777777" w:rsidR="00BA5BB8" w:rsidRPr="00BA5BB8" w:rsidRDefault="00BA5BB8" w:rsidP="00BA5BB8">
            <w:pPr>
              <w:spacing w:after="0"/>
              <w:rPr>
                <w:sz w:val="22"/>
                <w:szCs w:val="22"/>
              </w:rPr>
            </w:pPr>
            <w:r w:rsidRPr="00BA5BB8">
              <w:rPr>
                <w:sz w:val="22"/>
                <w:szCs w:val="22"/>
              </w:rPr>
              <w:t>Release State of Youth Safety &amp; Youth Ecosystem Reports; evaluate impact and refresh 2031–2035 strategy</w:t>
            </w:r>
          </w:p>
        </w:tc>
      </w:tr>
    </w:tbl>
    <w:p w14:paraId="219A8BCD" w14:textId="77777777" w:rsidR="00DC55E8" w:rsidRDefault="00DC55E8" w:rsidP="00BA5BB8">
      <w:pPr>
        <w:spacing w:after="0"/>
        <w:rPr>
          <w:b/>
          <w:bCs/>
          <w:sz w:val="22"/>
          <w:szCs w:val="22"/>
        </w:rPr>
      </w:pPr>
    </w:p>
    <w:p w14:paraId="7C5E6E36" w14:textId="634CFEA9" w:rsidR="00BA5BB8" w:rsidRPr="00BA5BB8" w:rsidRDefault="00BA5BB8" w:rsidP="00BA5BB8">
      <w:pPr>
        <w:spacing w:after="0"/>
        <w:rPr>
          <w:b/>
          <w:bCs/>
          <w:sz w:val="22"/>
          <w:szCs w:val="22"/>
        </w:rPr>
      </w:pPr>
      <w:r w:rsidRPr="00BA5BB8">
        <w:rPr>
          <w:b/>
          <w:bCs/>
          <w:sz w:val="22"/>
          <w:szCs w:val="22"/>
        </w:rPr>
        <w:t>Evaluation and Accountability</w:t>
      </w:r>
    </w:p>
    <w:p w14:paraId="4DB7026E" w14:textId="77777777" w:rsidR="00BA5BB8" w:rsidRPr="00BA5BB8" w:rsidRDefault="00BA5BB8" w:rsidP="00271EC3">
      <w:pPr>
        <w:numPr>
          <w:ilvl w:val="0"/>
          <w:numId w:val="42"/>
        </w:numPr>
        <w:spacing w:after="0"/>
        <w:rPr>
          <w:sz w:val="22"/>
          <w:szCs w:val="22"/>
        </w:rPr>
      </w:pPr>
      <w:r w:rsidRPr="00BA5BB8">
        <w:rPr>
          <w:sz w:val="22"/>
          <w:szCs w:val="22"/>
        </w:rPr>
        <w:t>Annual Program Reviews: Each initiative will report on participation, outcomes, and alignment with MCCOY’s pillars.</w:t>
      </w:r>
    </w:p>
    <w:p w14:paraId="00E516B3" w14:textId="77777777" w:rsidR="00BA5BB8" w:rsidRPr="00BA5BB8" w:rsidRDefault="00BA5BB8" w:rsidP="00271EC3">
      <w:pPr>
        <w:numPr>
          <w:ilvl w:val="0"/>
          <w:numId w:val="42"/>
        </w:numPr>
        <w:spacing w:after="0"/>
        <w:rPr>
          <w:sz w:val="22"/>
          <w:szCs w:val="22"/>
        </w:rPr>
      </w:pPr>
      <w:r w:rsidRPr="00BA5BB8">
        <w:rPr>
          <w:sz w:val="22"/>
          <w:szCs w:val="22"/>
        </w:rPr>
        <w:t>Midpoint Evaluation (2028): Independent review of systems coordination, funding diversification, and workforce development outcomes.</w:t>
      </w:r>
    </w:p>
    <w:p w14:paraId="6FA4713E" w14:textId="77777777" w:rsidR="00BA5BB8" w:rsidRPr="00BA5BB8" w:rsidRDefault="00BA5BB8" w:rsidP="00271EC3">
      <w:pPr>
        <w:numPr>
          <w:ilvl w:val="0"/>
          <w:numId w:val="42"/>
        </w:numPr>
        <w:spacing w:after="0"/>
        <w:rPr>
          <w:sz w:val="22"/>
          <w:szCs w:val="22"/>
        </w:rPr>
      </w:pPr>
      <w:r w:rsidRPr="00BA5BB8">
        <w:rPr>
          <w:sz w:val="22"/>
          <w:szCs w:val="22"/>
        </w:rPr>
        <w:t>Final Evaluation (2030): Comprehensive impact report with recommendations for the next strategic cycle.</w:t>
      </w:r>
    </w:p>
    <w:p w14:paraId="548D83FE" w14:textId="77777777" w:rsidR="00875B0B" w:rsidRDefault="00875B0B" w:rsidP="00BA5BB8">
      <w:pPr>
        <w:spacing w:after="0"/>
        <w:rPr>
          <w:b/>
          <w:bCs/>
          <w:sz w:val="28"/>
          <w:szCs w:val="28"/>
        </w:rPr>
      </w:pPr>
    </w:p>
    <w:p w14:paraId="23F414A9" w14:textId="77777777" w:rsidR="00875B0B" w:rsidRDefault="00875B0B" w:rsidP="00BA5BB8">
      <w:pPr>
        <w:spacing w:after="0"/>
        <w:rPr>
          <w:b/>
          <w:bCs/>
          <w:sz w:val="28"/>
          <w:szCs w:val="28"/>
        </w:rPr>
      </w:pPr>
    </w:p>
    <w:p w14:paraId="7BB60AB0" w14:textId="102DFE2E" w:rsidR="00D16794" w:rsidRPr="009C3167" w:rsidRDefault="00D16794" w:rsidP="009C3167">
      <w:pPr>
        <w:pStyle w:val="ListParagraph"/>
        <w:numPr>
          <w:ilvl w:val="0"/>
          <w:numId w:val="43"/>
        </w:numPr>
        <w:spacing w:after="0"/>
        <w:ind w:left="720"/>
        <w:rPr>
          <w:i/>
          <w:iCs/>
          <w:color w:val="215E99" w:themeColor="text2" w:themeTint="BF"/>
          <w:sz w:val="32"/>
          <w:szCs w:val="32"/>
        </w:rPr>
      </w:pPr>
      <w:r w:rsidRPr="009C3167">
        <w:rPr>
          <w:i/>
          <w:iCs/>
          <w:color w:val="215E99" w:themeColor="text2" w:themeTint="BF"/>
          <w:sz w:val="32"/>
          <w:szCs w:val="32"/>
        </w:rPr>
        <w:t>Projected Impact by 2030</w:t>
      </w:r>
    </w:p>
    <w:p w14:paraId="334C1174" w14:textId="77777777" w:rsidR="009C3167" w:rsidRDefault="009C3167" w:rsidP="00D16794">
      <w:pPr>
        <w:spacing w:after="0"/>
        <w:rPr>
          <w:sz w:val="22"/>
          <w:szCs w:val="22"/>
        </w:rPr>
      </w:pPr>
    </w:p>
    <w:p w14:paraId="11C505AA" w14:textId="0DF60C8C" w:rsidR="00D16794" w:rsidRPr="00D16794" w:rsidRDefault="00D16794" w:rsidP="00D16794">
      <w:pPr>
        <w:spacing w:after="0"/>
        <w:rPr>
          <w:sz w:val="22"/>
          <w:szCs w:val="22"/>
        </w:rPr>
      </w:pPr>
      <w:r w:rsidRPr="00D16794">
        <w:rPr>
          <w:sz w:val="22"/>
          <w:szCs w:val="22"/>
        </w:rPr>
        <w:t xml:space="preserve">By 2030, MCCOY will </w:t>
      </w:r>
      <w:r w:rsidR="001E66EE">
        <w:rPr>
          <w:sz w:val="22"/>
          <w:szCs w:val="22"/>
        </w:rPr>
        <w:t>be the intermediary serving</w:t>
      </w:r>
      <w:r w:rsidRPr="00D16794">
        <w:rPr>
          <w:sz w:val="22"/>
          <w:szCs w:val="22"/>
        </w:rPr>
        <w:t xml:space="preserve"> Marion County’s youth-serving ecosystem </w:t>
      </w:r>
      <w:r w:rsidR="00865C82">
        <w:rPr>
          <w:sz w:val="22"/>
          <w:szCs w:val="22"/>
        </w:rPr>
        <w:t>as a</w:t>
      </w:r>
      <w:r w:rsidRPr="00D16794">
        <w:rPr>
          <w:sz w:val="22"/>
          <w:szCs w:val="22"/>
        </w:rPr>
        <w:t xml:space="preserve"> data-driven </w:t>
      </w:r>
      <w:r w:rsidR="00865C82">
        <w:rPr>
          <w:sz w:val="22"/>
          <w:szCs w:val="22"/>
        </w:rPr>
        <w:t>organization</w:t>
      </w:r>
      <w:r w:rsidRPr="00D16794">
        <w:rPr>
          <w:sz w:val="22"/>
          <w:szCs w:val="22"/>
        </w:rPr>
        <w:t xml:space="preserve"> supporting youth, families, and the professionals who serve them with consistency, quality, and equity. Through strategic growth across all programs, MCCOY will strengthen the conditions that allow young people to thrive—advancing mental health, safety, economic mobility, and civic engagement while elevating the capacity and sustainability of the youth-serving workforce.</w:t>
      </w:r>
    </w:p>
    <w:p w14:paraId="2DA9E12D" w14:textId="77777777" w:rsidR="00717224" w:rsidRDefault="00717224" w:rsidP="00D16794">
      <w:pPr>
        <w:spacing w:after="0"/>
        <w:rPr>
          <w:sz w:val="22"/>
          <w:szCs w:val="22"/>
        </w:rPr>
      </w:pPr>
    </w:p>
    <w:p w14:paraId="4E770AD2" w14:textId="2E69D8AB" w:rsidR="00D16794" w:rsidRPr="00D16794" w:rsidRDefault="00D16794" w:rsidP="00D16794">
      <w:pPr>
        <w:spacing w:after="0"/>
        <w:rPr>
          <w:b/>
          <w:bCs/>
          <w:sz w:val="22"/>
          <w:szCs w:val="22"/>
        </w:rPr>
      </w:pPr>
      <w:r w:rsidRPr="00D16794">
        <w:rPr>
          <w:b/>
          <w:bCs/>
          <w:sz w:val="22"/>
          <w:szCs w:val="22"/>
        </w:rPr>
        <w:t>System-Level Coordination and Shared Accountability</w:t>
      </w:r>
    </w:p>
    <w:p w14:paraId="47E6FFBE" w14:textId="77777777" w:rsidR="00D16794" w:rsidRPr="00D16794" w:rsidRDefault="00D16794" w:rsidP="00D16794">
      <w:pPr>
        <w:spacing w:after="0"/>
        <w:rPr>
          <w:sz w:val="22"/>
          <w:szCs w:val="22"/>
        </w:rPr>
      </w:pPr>
      <w:r w:rsidRPr="00D16794">
        <w:rPr>
          <w:sz w:val="22"/>
          <w:szCs w:val="22"/>
        </w:rPr>
        <w:t>MCCOY will be recognized as Marion County’s backbone organization for youth development—leading cross-sector coordination, establishing shared standards, and driving alignment across schools, nonprofits, city systems, philanthropy, and justice partners.</w:t>
      </w:r>
      <w:r w:rsidRPr="00D16794">
        <w:rPr>
          <w:sz w:val="22"/>
          <w:szCs w:val="22"/>
        </w:rPr>
        <w:br/>
        <w:t>By 2030:</w:t>
      </w:r>
    </w:p>
    <w:p w14:paraId="03EDF39E" w14:textId="77777777" w:rsidR="00D16794" w:rsidRPr="00D16794" w:rsidRDefault="00D16794" w:rsidP="00124875">
      <w:pPr>
        <w:numPr>
          <w:ilvl w:val="0"/>
          <w:numId w:val="51"/>
        </w:numPr>
        <w:spacing w:after="0"/>
        <w:rPr>
          <w:sz w:val="22"/>
          <w:szCs w:val="22"/>
        </w:rPr>
      </w:pPr>
      <w:r w:rsidRPr="00D16794">
        <w:rPr>
          <w:sz w:val="22"/>
          <w:szCs w:val="22"/>
        </w:rPr>
        <w:t>A countywide youth well-being dashboard will guide decision-making and help agencies identify needs, gaps, and emerging trends.</w:t>
      </w:r>
    </w:p>
    <w:p w14:paraId="5AA7B4D6" w14:textId="77777777" w:rsidR="00D16794" w:rsidRPr="00D16794" w:rsidRDefault="00D16794" w:rsidP="00124875">
      <w:pPr>
        <w:numPr>
          <w:ilvl w:val="0"/>
          <w:numId w:val="51"/>
        </w:numPr>
        <w:spacing w:after="0"/>
        <w:rPr>
          <w:sz w:val="22"/>
          <w:szCs w:val="22"/>
        </w:rPr>
      </w:pPr>
      <w:r w:rsidRPr="00D16794">
        <w:rPr>
          <w:sz w:val="22"/>
          <w:szCs w:val="22"/>
        </w:rPr>
        <w:t>Shared quality standards for summer programs, prevention efforts, and workforce well-being will be widely adopted.</w:t>
      </w:r>
    </w:p>
    <w:p w14:paraId="6ED157AC" w14:textId="77777777" w:rsidR="00D16794" w:rsidRPr="00D16794" w:rsidRDefault="00D16794" w:rsidP="00124875">
      <w:pPr>
        <w:numPr>
          <w:ilvl w:val="0"/>
          <w:numId w:val="51"/>
        </w:numPr>
        <w:spacing w:after="0"/>
        <w:rPr>
          <w:sz w:val="22"/>
          <w:szCs w:val="22"/>
        </w:rPr>
      </w:pPr>
      <w:r w:rsidRPr="00D16794">
        <w:rPr>
          <w:sz w:val="22"/>
          <w:szCs w:val="22"/>
        </w:rPr>
        <w:lastRenderedPageBreak/>
        <w:t>MCCOY will publish the first Marion County Youth Ecosystem Report, documenting five years of coordinated system improvements.</w:t>
      </w:r>
    </w:p>
    <w:p w14:paraId="52243E37" w14:textId="77777777" w:rsidR="0081476D" w:rsidRDefault="0081476D" w:rsidP="00D16794">
      <w:pPr>
        <w:spacing w:after="0"/>
        <w:rPr>
          <w:sz w:val="22"/>
          <w:szCs w:val="22"/>
        </w:rPr>
      </w:pPr>
    </w:p>
    <w:p w14:paraId="701D4AD5" w14:textId="5833B143" w:rsidR="00D16794" w:rsidRPr="00D16794" w:rsidRDefault="00D16794" w:rsidP="00D16794">
      <w:pPr>
        <w:spacing w:after="0"/>
        <w:rPr>
          <w:b/>
          <w:bCs/>
          <w:sz w:val="22"/>
          <w:szCs w:val="22"/>
        </w:rPr>
      </w:pPr>
      <w:r w:rsidRPr="00D16794">
        <w:rPr>
          <w:b/>
          <w:bCs/>
          <w:sz w:val="22"/>
          <w:szCs w:val="22"/>
        </w:rPr>
        <w:t>Expanded Access to High-Quality Youth Programs</w:t>
      </w:r>
    </w:p>
    <w:p w14:paraId="2ECCB634" w14:textId="2165C3A9" w:rsidR="00D16794" w:rsidRPr="00D16794" w:rsidRDefault="00D16794" w:rsidP="00D16794">
      <w:pPr>
        <w:spacing w:after="0"/>
        <w:rPr>
          <w:sz w:val="22"/>
          <w:szCs w:val="22"/>
        </w:rPr>
      </w:pPr>
      <w:r w:rsidRPr="00D16794">
        <w:rPr>
          <w:sz w:val="22"/>
          <w:szCs w:val="22"/>
        </w:rPr>
        <w:t xml:space="preserve">MCCOY’s leadership in summer programming and year-round youth </w:t>
      </w:r>
      <w:r w:rsidR="008F078F" w:rsidRPr="00D16794">
        <w:rPr>
          <w:sz w:val="22"/>
          <w:szCs w:val="22"/>
        </w:rPr>
        <w:t>support</w:t>
      </w:r>
      <w:r w:rsidRPr="00D16794">
        <w:rPr>
          <w:sz w:val="22"/>
          <w:szCs w:val="22"/>
        </w:rPr>
        <w:t xml:space="preserve"> will increase access, improve program quality, and strengthen community-wide participation.</w:t>
      </w:r>
      <w:r w:rsidRPr="00D16794">
        <w:rPr>
          <w:sz w:val="22"/>
          <w:szCs w:val="22"/>
        </w:rPr>
        <w:br/>
        <w:t>By 2030:</w:t>
      </w:r>
    </w:p>
    <w:p w14:paraId="7E76C739" w14:textId="77777777" w:rsidR="00D16794" w:rsidRPr="00D16794" w:rsidRDefault="00D16794" w:rsidP="00124875">
      <w:pPr>
        <w:numPr>
          <w:ilvl w:val="0"/>
          <w:numId w:val="52"/>
        </w:numPr>
        <w:spacing w:after="0"/>
        <w:rPr>
          <w:sz w:val="22"/>
          <w:szCs w:val="22"/>
        </w:rPr>
      </w:pPr>
      <w:r w:rsidRPr="00D16794">
        <w:rPr>
          <w:sz w:val="22"/>
          <w:szCs w:val="22"/>
        </w:rPr>
        <w:t>More than 260 summer programs will benefit from expanded training, shared evaluation measures, and coordinated visibility campaigns.</w:t>
      </w:r>
    </w:p>
    <w:p w14:paraId="2DC5C9D9" w14:textId="77777777" w:rsidR="00D16794" w:rsidRPr="00D16794" w:rsidRDefault="00D16794" w:rsidP="00124875">
      <w:pPr>
        <w:numPr>
          <w:ilvl w:val="0"/>
          <w:numId w:val="52"/>
        </w:numPr>
        <w:spacing w:after="0"/>
        <w:rPr>
          <w:sz w:val="22"/>
          <w:szCs w:val="22"/>
        </w:rPr>
      </w:pPr>
      <w:r w:rsidRPr="00D16794">
        <w:rPr>
          <w:sz w:val="22"/>
          <w:szCs w:val="22"/>
        </w:rPr>
        <w:t>Thousands of youth will have improved access to enrichment, safety, and belonging during the summer months.</w:t>
      </w:r>
    </w:p>
    <w:p w14:paraId="26F68E59" w14:textId="0DD43EEA" w:rsidR="006F371B" w:rsidRPr="00202778" w:rsidRDefault="00D16794" w:rsidP="00D16794">
      <w:pPr>
        <w:numPr>
          <w:ilvl w:val="0"/>
          <w:numId w:val="52"/>
        </w:numPr>
        <w:spacing w:after="0"/>
        <w:rPr>
          <w:sz w:val="22"/>
          <w:szCs w:val="22"/>
        </w:rPr>
      </w:pPr>
      <w:r w:rsidRPr="00D16794">
        <w:rPr>
          <w:sz w:val="22"/>
          <w:szCs w:val="22"/>
        </w:rPr>
        <w:t xml:space="preserve">A Summer Learning Community and digital pathways (including badges) will support </w:t>
      </w:r>
      <w:r w:rsidR="00DE2B92">
        <w:rPr>
          <w:sz w:val="22"/>
          <w:szCs w:val="22"/>
        </w:rPr>
        <w:t xml:space="preserve">and allow us to monitor progress towards </w:t>
      </w:r>
      <w:r w:rsidRPr="00D16794">
        <w:rPr>
          <w:sz w:val="22"/>
          <w:szCs w:val="22"/>
        </w:rPr>
        <w:t>a more skilled and stable seasonal workforce.</w:t>
      </w:r>
    </w:p>
    <w:p w14:paraId="659B693E" w14:textId="77777777" w:rsidR="006F371B" w:rsidRDefault="006F371B" w:rsidP="00D16794">
      <w:pPr>
        <w:spacing w:after="0"/>
        <w:rPr>
          <w:b/>
          <w:bCs/>
          <w:sz w:val="22"/>
          <w:szCs w:val="22"/>
        </w:rPr>
      </w:pPr>
    </w:p>
    <w:p w14:paraId="20AAAD29" w14:textId="5BBFBBFB" w:rsidR="00D16794" w:rsidRPr="00D16794" w:rsidRDefault="00D16794" w:rsidP="00D16794">
      <w:pPr>
        <w:spacing w:after="0"/>
        <w:rPr>
          <w:b/>
          <w:bCs/>
          <w:sz w:val="22"/>
          <w:szCs w:val="22"/>
        </w:rPr>
      </w:pPr>
      <w:r w:rsidRPr="00D16794">
        <w:rPr>
          <w:b/>
          <w:bCs/>
          <w:sz w:val="22"/>
          <w:szCs w:val="22"/>
        </w:rPr>
        <w:t>Countywide Scale of Mental Wellness and Resilience Supports</w:t>
      </w:r>
    </w:p>
    <w:p w14:paraId="4EC1D449" w14:textId="77777777" w:rsidR="00D16794" w:rsidRPr="00D16794" w:rsidRDefault="00D16794" w:rsidP="00D16794">
      <w:pPr>
        <w:spacing w:after="0"/>
        <w:rPr>
          <w:sz w:val="22"/>
          <w:szCs w:val="22"/>
        </w:rPr>
      </w:pPr>
      <w:r w:rsidRPr="00D16794">
        <w:rPr>
          <w:sz w:val="22"/>
          <w:szCs w:val="22"/>
        </w:rPr>
        <w:t>The Resilience Project will evolve from a successful township-based model to a countywide, multi-tiered approach that supports teachers, staff, and students with evidence-informed tools for mental wellness and resilience.</w:t>
      </w:r>
      <w:r w:rsidRPr="00D16794">
        <w:rPr>
          <w:sz w:val="22"/>
          <w:szCs w:val="22"/>
        </w:rPr>
        <w:br/>
        <w:t>By 2030:</w:t>
      </w:r>
    </w:p>
    <w:p w14:paraId="7CF9DEEA" w14:textId="77777777" w:rsidR="00D16794" w:rsidRPr="00D16794" w:rsidRDefault="00D16794" w:rsidP="00124875">
      <w:pPr>
        <w:numPr>
          <w:ilvl w:val="0"/>
          <w:numId w:val="53"/>
        </w:numPr>
        <w:spacing w:after="0"/>
        <w:rPr>
          <w:sz w:val="22"/>
          <w:szCs w:val="22"/>
        </w:rPr>
      </w:pPr>
      <w:r w:rsidRPr="00D16794">
        <w:rPr>
          <w:sz w:val="22"/>
          <w:szCs w:val="22"/>
        </w:rPr>
        <w:t>Multiple school districts will implement the curriculum with both in-person and digital delivery models.</w:t>
      </w:r>
    </w:p>
    <w:p w14:paraId="18E9B484" w14:textId="77777777" w:rsidR="00D16794" w:rsidRPr="00D16794" w:rsidRDefault="00D16794" w:rsidP="00124875">
      <w:pPr>
        <w:numPr>
          <w:ilvl w:val="0"/>
          <w:numId w:val="53"/>
        </w:numPr>
        <w:spacing w:after="0"/>
        <w:rPr>
          <w:sz w:val="22"/>
          <w:szCs w:val="22"/>
        </w:rPr>
      </w:pPr>
      <w:r w:rsidRPr="00D16794">
        <w:rPr>
          <w:sz w:val="22"/>
          <w:szCs w:val="22"/>
        </w:rPr>
        <w:t>A Resilience Network of trained educators and peer coaches will provide sustained school-level support.</w:t>
      </w:r>
    </w:p>
    <w:p w14:paraId="58BEE905" w14:textId="77777777" w:rsidR="00D16794" w:rsidRPr="00D16794" w:rsidRDefault="00D16794" w:rsidP="00124875">
      <w:pPr>
        <w:numPr>
          <w:ilvl w:val="0"/>
          <w:numId w:val="53"/>
        </w:numPr>
        <w:spacing w:after="0"/>
        <w:rPr>
          <w:sz w:val="22"/>
          <w:szCs w:val="22"/>
        </w:rPr>
      </w:pPr>
      <w:r w:rsidRPr="00D16794">
        <w:rPr>
          <w:sz w:val="22"/>
          <w:szCs w:val="22"/>
        </w:rPr>
        <w:t>Evaluation systems will show measurable improvements in school climate, teacher well-being, and student engagement.</w:t>
      </w:r>
    </w:p>
    <w:p w14:paraId="28D176F8" w14:textId="77777777" w:rsidR="0057071D" w:rsidRDefault="0057071D" w:rsidP="00D16794">
      <w:pPr>
        <w:spacing w:after="0"/>
        <w:rPr>
          <w:sz w:val="22"/>
          <w:szCs w:val="22"/>
        </w:rPr>
      </w:pPr>
    </w:p>
    <w:p w14:paraId="2EFE4015" w14:textId="221C0AA7" w:rsidR="00D16794" w:rsidRPr="00D16794" w:rsidRDefault="00D16794" w:rsidP="00D16794">
      <w:pPr>
        <w:spacing w:after="0"/>
        <w:rPr>
          <w:b/>
          <w:bCs/>
          <w:sz w:val="22"/>
          <w:szCs w:val="22"/>
        </w:rPr>
      </w:pPr>
      <w:r w:rsidRPr="00D16794">
        <w:rPr>
          <w:b/>
          <w:bCs/>
          <w:sz w:val="22"/>
          <w:szCs w:val="22"/>
        </w:rPr>
        <w:t>Stronger, Healthier Youth-Serving Workforce</w:t>
      </w:r>
    </w:p>
    <w:p w14:paraId="6AED223E" w14:textId="77777777" w:rsidR="00D16794" w:rsidRPr="00D16794" w:rsidRDefault="00D16794" w:rsidP="00D16794">
      <w:pPr>
        <w:spacing w:after="0"/>
        <w:rPr>
          <w:sz w:val="22"/>
          <w:szCs w:val="22"/>
        </w:rPr>
      </w:pPr>
      <w:r w:rsidRPr="00D16794">
        <w:rPr>
          <w:sz w:val="22"/>
          <w:szCs w:val="22"/>
        </w:rPr>
        <w:t>MCCOY’s investment in youth worker well-being and professional development will elevate the field and stabilize the workforce.</w:t>
      </w:r>
      <w:r w:rsidRPr="00D16794">
        <w:rPr>
          <w:sz w:val="22"/>
          <w:szCs w:val="22"/>
        </w:rPr>
        <w:br/>
        <w:t>By 2030:</w:t>
      </w:r>
    </w:p>
    <w:p w14:paraId="2647A2B4" w14:textId="77777777" w:rsidR="00D16794" w:rsidRPr="00D16794" w:rsidRDefault="00D16794" w:rsidP="00124875">
      <w:pPr>
        <w:numPr>
          <w:ilvl w:val="0"/>
          <w:numId w:val="54"/>
        </w:numPr>
        <w:spacing w:after="0"/>
        <w:rPr>
          <w:sz w:val="22"/>
          <w:szCs w:val="22"/>
        </w:rPr>
      </w:pPr>
      <w:r w:rsidRPr="00D16794">
        <w:rPr>
          <w:sz w:val="22"/>
          <w:szCs w:val="22"/>
        </w:rPr>
        <w:t>MCCOY will publish the first Youth Workforce Well-Being Index for Marion County.</w:t>
      </w:r>
    </w:p>
    <w:p w14:paraId="2539A8BC" w14:textId="77777777" w:rsidR="00D16794" w:rsidRPr="00D16794" w:rsidRDefault="00D16794" w:rsidP="00124875">
      <w:pPr>
        <w:numPr>
          <w:ilvl w:val="0"/>
          <w:numId w:val="54"/>
        </w:numPr>
        <w:spacing w:after="0"/>
        <w:rPr>
          <w:sz w:val="22"/>
          <w:szCs w:val="22"/>
        </w:rPr>
      </w:pPr>
      <w:r w:rsidRPr="00D16794">
        <w:rPr>
          <w:sz w:val="22"/>
          <w:szCs w:val="22"/>
        </w:rPr>
        <w:t>Structured training pathways and credentialing/recognition programs will strengthen professional identity and retention.</w:t>
      </w:r>
    </w:p>
    <w:p w14:paraId="300B09DE" w14:textId="77777777" w:rsidR="00D16794" w:rsidRPr="00D16794" w:rsidRDefault="00D16794" w:rsidP="00124875">
      <w:pPr>
        <w:numPr>
          <w:ilvl w:val="0"/>
          <w:numId w:val="54"/>
        </w:numPr>
        <w:spacing w:after="0"/>
        <w:rPr>
          <w:sz w:val="22"/>
          <w:szCs w:val="22"/>
        </w:rPr>
      </w:pPr>
      <w:r w:rsidRPr="00D16794">
        <w:rPr>
          <w:sz w:val="22"/>
          <w:szCs w:val="22"/>
        </w:rPr>
        <w:t>Wellness practices will be embedded in technical assistance services across the county.</w:t>
      </w:r>
    </w:p>
    <w:p w14:paraId="04CD3543" w14:textId="77777777" w:rsidR="004654A7" w:rsidRDefault="004654A7" w:rsidP="00D16794">
      <w:pPr>
        <w:spacing w:after="0"/>
        <w:rPr>
          <w:sz w:val="22"/>
          <w:szCs w:val="22"/>
        </w:rPr>
      </w:pPr>
    </w:p>
    <w:p w14:paraId="564BFEAF" w14:textId="77777777" w:rsidR="009C3167" w:rsidRDefault="009C3167">
      <w:pPr>
        <w:rPr>
          <w:b/>
          <w:bCs/>
          <w:sz w:val="22"/>
          <w:szCs w:val="22"/>
        </w:rPr>
      </w:pPr>
      <w:r>
        <w:rPr>
          <w:b/>
          <w:bCs/>
          <w:sz w:val="22"/>
          <w:szCs w:val="22"/>
        </w:rPr>
        <w:br w:type="page"/>
      </w:r>
    </w:p>
    <w:p w14:paraId="32864DC2" w14:textId="3EFEF6B9" w:rsidR="00D16794" w:rsidRPr="00D16794" w:rsidRDefault="00D16794" w:rsidP="00D16794">
      <w:pPr>
        <w:spacing w:after="0"/>
        <w:rPr>
          <w:b/>
          <w:bCs/>
          <w:sz w:val="22"/>
          <w:szCs w:val="22"/>
        </w:rPr>
      </w:pPr>
      <w:r w:rsidRPr="00D16794">
        <w:rPr>
          <w:b/>
          <w:bCs/>
          <w:sz w:val="22"/>
          <w:szCs w:val="22"/>
        </w:rPr>
        <w:lastRenderedPageBreak/>
        <w:t>Community Leadership and Anti-Poverty Impact</w:t>
      </w:r>
    </w:p>
    <w:p w14:paraId="6561E996" w14:textId="6029206B" w:rsidR="00D16794" w:rsidRPr="00D16794" w:rsidRDefault="00D16794" w:rsidP="00D16794">
      <w:pPr>
        <w:spacing w:after="0"/>
        <w:rPr>
          <w:sz w:val="22"/>
          <w:szCs w:val="22"/>
        </w:rPr>
      </w:pPr>
      <w:r w:rsidRPr="00D16794">
        <w:rPr>
          <w:sz w:val="22"/>
          <w:szCs w:val="22"/>
        </w:rPr>
        <w:t xml:space="preserve">T.R.A.P. will expand into additional </w:t>
      </w:r>
      <w:r w:rsidR="004654A7">
        <w:rPr>
          <w:sz w:val="22"/>
          <w:szCs w:val="22"/>
        </w:rPr>
        <w:t>communities</w:t>
      </w:r>
      <w:r w:rsidRPr="00D16794">
        <w:rPr>
          <w:sz w:val="22"/>
          <w:szCs w:val="22"/>
        </w:rPr>
        <w:t>, engaging more families and resident leaders in breaking cycles of poverty through mentorship, community-building, and resource navigation.</w:t>
      </w:r>
      <w:r w:rsidRPr="00D16794">
        <w:rPr>
          <w:sz w:val="22"/>
          <w:szCs w:val="22"/>
        </w:rPr>
        <w:br/>
        <w:t>By 2030:</w:t>
      </w:r>
    </w:p>
    <w:p w14:paraId="784AFEB9" w14:textId="77777777" w:rsidR="00D16794" w:rsidRPr="00D16794" w:rsidRDefault="00D16794" w:rsidP="00124875">
      <w:pPr>
        <w:numPr>
          <w:ilvl w:val="0"/>
          <w:numId w:val="55"/>
        </w:numPr>
        <w:spacing w:after="0"/>
        <w:rPr>
          <w:sz w:val="22"/>
          <w:szCs w:val="22"/>
        </w:rPr>
      </w:pPr>
      <w:r w:rsidRPr="00D16794">
        <w:rPr>
          <w:sz w:val="22"/>
          <w:szCs w:val="22"/>
        </w:rPr>
        <w:t>Multiple communities will demonstrate improved financial stability and connectedness.</w:t>
      </w:r>
    </w:p>
    <w:p w14:paraId="701AFA3D" w14:textId="77777777" w:rsidR="00D16794" w:rsidRPr="00D16794" w:rsidRDefault="00D16794" w:rsidP="00124875">
      <w:pPr>
        <w:numPr>
          <w:ilvl w:val="0"/>
          <w:numId w:val="55"/>
        </w:numPr>
        <w:spacing w:after="0"/>
        <w:rPr>
          <w:sz w:val="22"/>
          <w:szCs w:val="22"/>
        </w:rPr>
      </w:pPr>
      <w:r w:rsidRPr="00D16794">
        <w:rPr>
          <w:sz w:val="22"/>
          <w:szCs w:val="22"/>
        </w:rPr>
        <w:t>A countywide Community Leadership Learning Collaborative will share strategies and amplify results.</w:t>
      </w:r>
    </w:p>
    <w:p w14:paraId="1CFB81B1" w14:textId="77777777" w:rsidR="0057780D" w:rsidRDefault="0057780D" w:rsidP="00D16794">
      <w:pPr>
        <w:spacing w:after="0"/>
        <w:rPr>
          <w:sz w:val="22"/>
          <w:szCs w:val="22"/>
        </w:rPr>
      </w:pPr>
    </w:p>
    <w:p w14:paraId="55FED9E4" w14:textId="0E11BB24" w:rsidR="00D16794" w:rsidRPr="00D16794" w:rsidRDefault="00D16794" w:rsidP="00D16794">
      <w:pPr>
        <w:spacing w:after="0"/>
        <w:rPr>
          <w:b/>
          <w:bCs/>
          <w:sz w:val="22"/>
          <w:szCs w:val="22"/>
        </w:rPr>
      </w:pPr>
      <w:r w:rsidRPr="00D16794">
        <w:rPr>
          <w:b/>
          <w:bCs/>
          <w:sz w:val="22"/>
          <w:szCs w:val="22"/>
        </w:rPr>
        <w:t>Elevated Civic Leadership</w:t>
      </w:r>
      <w:r w:rsidR="0057780D">
        <w:rPr>
          <w:b/>
          <w:bCs/>
          <w:sz w:val="22"/>
          <w:szCs w:val="22"/>
        </w:rPr>
        <w:t xml:space="preserve"> and </w:t>
      </w:r>
      <w:r w:rsidR="0057780D" w:rsidRPr="00D16794">
        <w:rPr>
          <w:b/>
          <w:bCs/>
          <w:sz w:val="22"/>
          <w:szCs w:val="22"/>
        </w:rPr>
        <w:t>Youth Voice</w:t>
      </w:r>
    </w:p>
    <w:p w14:paraId="2CF9D0AD" w14:textId="6D37601F" w:rsidR="00D16794" w:rsidRPr="00D16794" w:rsidRDefault="002553C0" w:rsidP="00D16794">
      <w:pPr>
        <w:spacing w:after="0"/>
        <w:rPr>
          <w:sz w:val="22"/>
          <w:szCs w:val="22"/>
        </w:rPr>
      </w:pPr>
      <w:r>
        <w:rPr>
          <w:sz w:val="22"/>
          <w:szCs w:val="22"/>
        </w:rPr>
        <w:t xml:space="preserve">MCCOY </w:t>
      </w:r>
      <w:r w:rsidR="00D16794" w:rsidRPr="00D16794">
        <w:rPr>
          <w:sz w:val="22"/>
          <w:szCs w:val="22"/>
        </w:rPr>
        <w:t>will play a central role in shaping policy, community priorities, and local systems</w:t>
      </w:r>
      <w:r>
        <w:rPr>
          <w:sz w:val="22"/>
          <w:szCs w:val="22"/>
        </w:rPr>
        <w:t xml:space="preserve"> that impact youth, families, and those that support them</w:t>
      </w:r>
      <w:r w:rsidR="00D16794" w:rsidRPr="00D16794">
        <w:rPr>
          <w:sz w:val="22"/>
          <w:szCs w:val="22"/>
        </w:rPr>
        <w:t>.</w:t>
      </w:r>
      <w:r>
        <w:rPr>
          <w:sz w:val="22"/>
          <w:szCs w:val="22"/>
        </w:rPr>
        <w:t xml:space="preserve"> Youth voice will be a recognized center of influence.</w:t>
      </w:r>
      <w:r w:rsidR="00D16794" w:rsidRPr="00D16794">
        <w:rPr>
          <w:sz w:val="22"/>
          <w:szCs w:val="22"/>
        </w:rPr>
        <w:br/>
        <w:t>By 2030:</w:t>
      </w:r>
    </w:p>
    <w:p w14:paraId="40F2F17E" w14:textId="77777777" w:rsidR="00124875" w:rsidRPr="00D16794" w:rsidRDefault="00124875" w:rsidP="00124875">
      <w:pPr>
        <w:numPr>
          <w:ilvl w:val="0"/>
          <w:numId w:val="56"/>
        </w:numPr>
        <w:spacing w:after="0"/>
        <w:rPr>
          <w:sz w:val="22"/>
          <w:szCs w:val="22"/>
        </w:rPr>
      </w:pPr>
      <w:r w:rsidRPr="00D16794">
        <w:rPr>
          <w:sz w:val="22"/>
          <w:szCs w:val="22"/>
        </w:rPr>
        <w:t>MCCOY’s advocacy infrastructure will be recognized statewide for its leadership in youth-centered policy development, with increased civic participation among young people and alumni.</w:t>
      </w:r>
    </w:p>
    <w:p w14:paraId="06C75651" w14:textId="741E616A" w:rsidR="00D16794" w:rsidRPr="00D16794" w:rsidRDefault="00D16794" w:rsidP="00124875">
      <w:pPr>
        <w:numPr>
          <w:ilvl w:val="0"/>
          <w:numId w:val="56"/>
        </w:numPr>
        <w:spacing w:after="0"/>
        <w:rPr>
          <w:sz w:val="22"/>
          <w:szCs w:val="22"/>
        </w:rPr>
      </w:pPr>
      <w:r w:rsidRPr="00D16794">
        <w:rPr>
          <w:sz w:val="22"/>
          <w:szCs w:val="22"/>
        </w:rPr>
        <w:t xml:space="preserve">The Mayor’s Youth Leadership Council will engage </w:t>
      </w:r>
      <w:r w:rsidR="002553C0">
        <w:rPr>
          <w:sz w:val="22"/>
          <w:szCs w:val="22"/>
        </w:rPr>
        <w:t xml:space="preserve">more regularly with </w:t>
      </w:r>
      <w:r w:rsidR="00124875">
        <w:rPr>
          <w:sz w:val="22"/>
          <w:szCs w:val="22"/>
        </w:rPr>
        <w:t xml:space="preserve">policymakers and decision makers across the </w:t>
      </w:r>
      <w:r w:rsidR="008F078F">
        <w:rPr>
          <w:sz w:val="22"/>
          <w:szCs w:val="22"/>
        </w:rPr>
        <w:t>city</w:t>
      </w:r>
      <w:r w:rsidR="00124875">
        <w:rPr>
          <w:sz w:val="22"/>
          <w:szCs w:val="22"/>
        </w:rPr>
        <w:t xml:space="preserve">. </w:t>
      </w:r>
    </w:p>
    <w:p w14:paraId="28471042" w14:textId="77777777" w:rsidR="00D16794" w:rsidRPr="00D16794" w:rsidRDefault="00D16794" w:rsidP="00124875">
      <w:pPr>
        <w:numPr>
          <w:ilvl w:val="0"/>
          <w:numId w:val="56"/>
        </w:numPr>
        <w:spacing w:after="0"/>
        <w:rPr>
          <w:sz w:val="22"/>
          <w:szCs w:val="22"/>
        </w:rPr>
      </w:pPr>
      <w:r w:rsidRPr="00D16794">
        <w:rPr>
          <w:sz w:val="22"/>
          <w:szCs w:val="22"/>
        </w:rPr>
        <w:t>The Juvenile Advisory Council will be formally embedded in juvenile justice improvement structures, influencing policies and programs affecting system-involved youth.</w:t>
      </w:r>
    </w:p>
    <w:p w14:paraId="199C0E24" w14:textId="77777777" w:rsidR="00124875" w:rsidRDefault="00124875" w:rsidP="00D16794">
      <w:pPr>
        <w:spacing w:after="0"/>
        <w:rPr>
          <w:sz w:val="22"/>
          <w:szCs w:val="22"/>
        </w:rPr>
      </w:pPr>
    </w:p>
    <w:p w14:paraId="565DDC06" w14:textId="52F19989" w:rsidR="00D16794" w:rsidRPr="00D16794" w:rsidRDefault="00D16794" w:rsidP="00D16794">
      <w:pPr>
        <w:spacing w:after="0"/>
        <w:rPr>
          <w:b/>
          <w:bCs/>
          <w:sz w:val="22"/>
          <w:szCs w:val="22"/>
        </w:rPr>
      </w:pPr>
      <w:r w:rsidRPr="00D16794">
        <w:rPr>
          <w:b/>
          <w:bCs/>
          <w:sz w:val="22"/>
          <w:szCs w:val="22"/>
        </w:rPr>
        <w:t>Violence Prevention Through Collaboration and Mental Wellness</w:t>
      </w:r>
    </w:p>
    <w:p w14:paraId="69CEAF8A" w14:textId="77777777" w:rsidR="00D16794" w:rsidRPr="00D16794" w:rsidRDefault="00D16794" w:rsidP="00D16794">
      <w:pPr>
        <w:spacing w:after="0"/>
        <w:rPr>
          <w:sz w:val="22"/>
          <w:szCs w:val="22"/>
        </w:rPr>
      </w:pPr>
      <w:r w:rsidRPr="00D16794">
        <w:rPr>
          <w:sz w:val="22"/>
          <w:szCs w:val="22"/>
        </w:rPr>
        <w:t>MCCOY will drive a coordinated, root-cause-focused approach to reducing violence affecting youth.</w:t>
      </w:r>
      <w:r w:rsidRPr="00D16794">
        <w:rPr>
          <w:sz w:val="22"/>
          <w:szCs w:val="22"/>
        </w:rPr>
        <w:br/>
        <w:t>By 2030:</w:t>
      </w:r>
    </w:p>
    <w:p w14:paraId="39312769" w14:textId="77777777" w:rsidR="00D16794" w:rsidRPr="00D16794" w:rsidRDefault="00D16794" w:rsidP="00124875">
      <w:pPr>
        <w:numPr>
          <w:ilvl w:val="0"/>
          <w:numId w:val="57"/>
        </w:numPr>
        <w:spacing w:after="0"/>
        <w:rPr>
          <w:sz w:val="22"/>
          <w:szCs w:val="22"/>
        </w:rPr>
      </w:pPr>
      <w:r w:rsidRPr="00D16794">
        <w:rPr>
          <w:sz w:val="22"/>
          <w:szCs w:val="22"/>
        </w:rPr>
        <w:t>A countywide Youth Mental Health and Safety Roundtable will align strategies across schools, justice systems, and community organizations.</w:t>
      </w:r>
    </w:p>
    <w:p w14:paraId="2DC1BEAA" w14:textId="77777777" w:rsidR="00D16794" w:rsidRPr="00D16794" w:rsidRDefault="00D16794" w:rsidP="00124875">
      <w:pPr>
        <w:numPr>
          <w:ilvl w:val="0"/>
          <w:numId w:val="57"/>
        </w:numPr>
        <w:spacing w:after="0"/>
        <w:rPr>
          <w:sz w:val="22"/>
          <w:szCs w:val="22"/>
        </w:rPr>
      </w:pPr>
      <w:r w:rsidRPr="00D16794">
        <w:rPr>
          <w:sz w:val="22"/>
          <w:szCs w:val="22"/>
        </w:rPr>
        <w:t>MCCOY will release the State of Youth Safety Report, tracking progress in violence prevention and informing policy action.</w:t>
      </w:r>
    </w:p>
    <w:p w14:paraId="7CBC3939" w14:textId="77777777" w:rsidR="00D16794" w:rsidRPr="00D16794" w:rsidRDefault="00D16794" w:rsidP="00124875">
      <w:pPr>
        <w:numPr>
          <w:ilvl w:val="0"/>
          <w:numId w:val="57"/>
        </w:numPr>
        <w:spacing w:after="0"/>
        <w:rPr>
          <w:sz w:val="22"/>
          <w:szCs w:val="22"/>
        </w:rPr>
      </w:pPr>
      <w:r w:rsidRPr="00D16794">
        <w:rPr>
          <w:sz w:val="22"/>
          <w:szCs w:val="22"/>
        </w:rPr>
        <w:t>Youth-led advocacy campaigns will help shift narrative and systems responses toward prevention, belonging, and opportunity.</w:t>
      </w:r>
    </w:p>
    <w:p w14:paraId="5B20E013" w14:textId="77777777" w:rsidR="0009720F" w:rsidRDefault="0009720F" w:rsidP="00D16794">
      <w:pPr>
        <w:spacing w:after="0"/>
        <w:rPr>
          <w:sz w:val="22"/>
          <w:szCs w:val="22"/>
        </w:rPr>
      </w:pPr>
    </w:p>
    <w:p w14:paraId="5BEC4C1F" w14:textId="694A1BFE" w:rsidR="00D16794" w:rsidRPr="00D16794" w:rsidRDefault="00D16794" w:rsidP="00D16794">
      <w:pPr>
        <w:spacing w:after="0"/>
        <w:rPr>
          <w:b/>
          <w:bCs/>
          <w:sz w:val="22"/>
          <w:szCs w:val="22"/>
        </w:rPr>
      </w:pPr>
      <w:r w:rsidRPr="00D16794">
        <w:rPr>
          <w:b/>
          <w:bCs/>
          <w:sz w:val="22"/>
          <w:szCs w:val="22"/>
        </w:rPr>
        <w:t>Organizational Sustainability and Visibility</w:t>
      </w:r>
    </w:p>
    <w:p w14:paraId="13312A64" w14:textId="77777777" w:rsidR="00D16794" w:rsidRPr="00D16794" w:rsidRDefault="00D16794" w:rsidP="00D16794">
      <w:pPr>
        <w:spacing w:after="0"/>
        <w:rPr>
          <w:sz w:val="22"/>
          <w:szCs w:val="22"/>
        </w:rPr>
      </w:pPr>
      <w:r w:rsidRPr="00D16794">
        <w:rPr>
          <w:sz w:val="22"/>
          <w:szCs w:val="22"/>
        </w:rPr>
        <w:t>MCCOY will strengthen the infrastructure required to serve as an enduring community anchor.</w:t>
      </w:r>
      <w:r w:rsidRPr="00D16794">
        <w:rPr>
          <w:sz w:val="22"/>
          <w:szCs w:val="22"/>
        </w:rPr>
        <w:br/>
        <w:t>By 2030:</w:t>
      </w:r>
    </w:p>
    <w:p w14:paraId="6033EBBC" w14:textId="754F96C2" w:rsidR="00D16794" w:rsidRPr="00D16794" w:rsidRDefault="008F078F" w:rsidP="00124875">
      <w:pPr>
        <w:numPr>
          <w:ilvl w:val="0"/>
          <w:numId w:val="58"/>
        </w:numPr>
        <w:spacing w:after="0"/>
        <w:rPr>
          <w:sz w:val="22"/>
          <w:szCs w:val="22"/>
        </w:rPr>
      </w:pPr>
      <w:r w:rsidRPr="00D16794">
        <w:rPr>
          <w:sz w:val="22"/>
          <w:szCs w:val="22"/>
        </w:rPr>
        <w:t>A diversified funding model</w:t>
      </w:r>
      <w:r w:rsidR="00FE305F">
        <w:rPr>
          <w:sz w:val="22"/>
          <w:szCs w:val="22"/>
        </w:rPr>
        <w:t>,</w:t>
      </w:r>
      <w:r w:rsidR="00D16794" w:rsidRPr="00D16794">
        <w:rPr>
          <w:sz w:val="22"/>
          <w:szCs w:val="22"/>
        </w:rPr>
        <w:t xml:space="preserve"> expanded development and marketing capacity, and multi-year partnerships will ensure long-term sustainability.</w:t>
      </w:r>
    </w:p>
    <w:p w14:paraId="42E767FC" w14:textId="77777777" w:rsidR="00D16794" w:rsidRPr="00D16794" w:rsidRDefault="00D16794" w:rsidP="00124875">
      <w:pPr>
        <w:numPr>
          <w:ilvl w:val="0"/>
          <w:numId w:val="58"/>
        </w:numPr>
        <w:spacing w:after="0"/>
        <w:rPr>
          <w:sz w:val="22"/>
          <w:szCs w:val="22"/>
        </w:rPr>
      </w:pPr>
      <w:r w:rsidRPr="00D16794">
        <w:rPr>
          <w:sz w:val="22"/>
          <w:szCs w:val="22"/>
        </w:rPr>
        <w:t>A unified data and evaluation system will document impact across every program.</w:t>
      </w:r>
    </w:p>
    <w:p w14:paraId="428CFC79" w14:textId="77777777" w:rsidR="00D16794" w:rsidRPr="00D16794" w:rsidRDefault="00D16794" w:rsidP="00124875">
      <w:pPr>
        <w:numPr>
          <w:ilvl w:val="0"/>
          <w:numId w:val="58"/>
        </w:numPr>
        <w:spacing w:after="0"/>
        <w:rPr>
          <w:sz w:val="22"/>
          <w:szCs w:val="22"/>
        </w:rPr>
      </w:pPr>
      <w:r w:rsidRPr="00D16794">
        <w:rPr>
          <w:sz w:val="22"/>
          <w:szCs w:val="22"/>
        </w:rPr>
        <w:lastRenderedPageBreak/>
        <w:t>Increased community visibility and brand awareness will enhance engagement, investment, and partnership.</w:t>
      </w:r>
    </w:p>
    <w:p w14:paraId="20290AA7" w14:textId="77777777" w:rsidR="009C3167" w:rsidRDefault="009C3167" w:rsidP="00D16794">
      <w:pPr>
        <w:spacing w:after="0"/>
        <w:rPr>
          <w:b/>
          <w:bCs/>
          <w:sz w:val="22"/>
          <w:szCs w:val="22"/>
        </w:rPr>
      </w:pPr>
    </w:p>
    <w:p w14:paraId="68E274FD" w14:textId="6F1F55BC" w:rsidR="00D16794" w:rsidRPr="00D16794" w:rsidRDefault="00D16794" w:rsidP="00D16794">
      <w:pPr>
        <w:spacing w:after="0"/>
        <w:rPr>
          <w:b/>
          <w:bCs/>
          <w:sz w:val="22"/>
          <w:szCs w:val="22"/>
        </w:rPr>
      </w:pPr>
      <w:r w:rsidRPr="00D16794">
        <w:rPr>
          <w:b/>
          <w:bCs/>
          <w:sz w:val="22"/>
          <w:szCs w:val="22"/>
        </w:rPr>
        <w:t xml:space="preserve">Overall </w:t>
      </w:r>
      <w:r w:rsidR="000575C5">
        <w:rPr>
          <w:b/>
          <w:bCs/>
          <w:sz w:val="22"/>
          <w:szCs w:val="22"/>
        </w:rPr>
        <w:t>I</w:t>
      </w:r>
      <w:r w:rsidRPr="00D16794">
        <w:rPr>
          <w:b/>
          <w:bCs/>
          <w:sz w:val="22"/>
          <w:szCs w:val="22"/>
        </w:rPr>
        <w:t>mpact Vision</w:t>
      </w:r>
    </w:p>
    <w:p w14:paraId="2A7BCBA7" w14:textId="77777777" w:rsidR="009379F7" w:rsidRDefault="009379F7" w:rsidP="00D16794">
      <w:pPr>
        <w:spacing w:after="0"/>
        <w:rPr>
          <w:sz w:val="22"/>
          <w:szCs w:val="22"/>
        </w:rPr>
      </w:pPr>
    </w:p>
    <w:p w14:paraId="3DFD7F3E" w14:textId="0D674DEC" w:rsidR="005B7E97" w:rsidRPr="00202778" w:rsidRDefault="000575C5" w:rsidP="00751928">
      <w:pPr>
        <w:spacing w:after="0"/>
        <w:rPr>
          <w:sz w:val="22"/>
          <w:szCs w:val="22"/>
        </w:rPr>
      </w:pPr>
      <w:r>
        <w:rPr>
          <w:sz w:val="22"/>
          <w:szCs w:val="22"/>
        </w:rPr>
        <w:t xml:space="preserve">Over time, </w:t>
      </w:r>
      <w:r w:rsidR="00D16794" w:rsidRPr="00D16794">
        <w:rPr>
          <w:sz w:val="22"/>
          <w:szCs w:val="22"/>
        </w:rPr>
        <w:t xml:space="preserve">MCCOY </w:t>
      </w:r>
      <w:r>
        <w:rPr>
          <w:sz w:val="22"/>
          <w:szCs w:val="22"/>
        </w:rPr>
        <w:t xml:space="preserve">strives to </w:t>
      </w:r>
      <w:r w:rsidR="00D16794" w:rsidRPr="00D16794">
        <w:rPr>
          <w:sz w:val="22"/>
          <w:szCs w:val="22"/>
        </w:rPr>
        <w:t>catalyze a resilient, equitable, and collaborative youth ecosystem—one where young people experience safer communities, improved mental and emotional well-being, stronger pathways to opportunity, and meaningful roles in shaping the systems that serve them. The workforce that supports them will be more stable, skilled, and valued. And Marion County will benefit from a unified, data-driven strategy that advances the well-being of youth and their families for years to come.</w:t>
      </w:r>
    </w:p>
    <w:sectPr w:rsidR="005B7E97" w:rsidRPr="00202778" w:rsidSect="00FD2C03">
      <w:headerReference w:type="default" r:id="rId32"/>
      <w:footerReference w:type="default" r:id="rId33"/>
      <w:footerReference w:type="first" r:id="rId34"/>
      <w:pgSz w:w="12240" w:h="15840"/>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5ED599" w14:textId="77777777" w:rsidR="00624FDE" w:rsidRDefault="00624FDE" w:rsidP="009C77AB">
      <w:pPr>
        <w:spacing w:after="0" w:line="240" w:lineRule="auto"/>
      </w:pPr>
      <w:r>
        <w:separator/>
      </w:r>
    </w:p>
  </w:endnote>
  <w:endnote w:type="continuationSeparator" w:id="0">
    <w:p w14:paraId="3D592682" w14:textId="77777777" w:rsidR="00624FDE" w:rsidRDefault="00624FDE" w:rsidP="009C77A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70053997"/>
      <w:docPartObj>
        <w:docPartGallery w:val="Page Numbers (Bottom of Page)"/>
        <w:docPartUnique/>
      </w:docPartObj>
    </w:sdtPr>
    <w:sdtEndPr>
      <w:rPr>
        <w:color w:val="7F7F7F" w:themeColor="background1" w:themeShade="7F"/>
        <w:spacing w:val="60"/>
        <w:sz w:val="22"/>
        <w:szCs w:val="22"/>
      </w:rPr>
    </w:sdtEndPr>
    <w:sdtContent>
      <w:p w14:paraId="3CD26293" w14:textId="4154EC69" w:rsidR="00E04152" w:rsidRPr="00674C26" w:rsidRDefault="00E04152">
        <w:pPr>
          <w:pStyle w:val="Footer"/>
          <w:pBdr>
            <w:top w:val="single" w:sz="4" w:space="1" w:color="D9D9D9" w:themeColor="background1" w:themeShade="D9"/>
          </w:pBdr>
          <w:jc w:val="right"/>
          <w:rPr>
            <w:sz w:val="22"/>
            <w:szCs w:val="22"/>
          </w:rPr>
        </w:pPr>
        <w:r w:rsidRPr="00674C26">
          <w:rPr>
            <w:sz w:val="22"/>
            <w:szCs w:val="22"/>
          </w:rPr>
          <w:fldChar w:fldCharType="begin"/>
        </w:r>
        <w:r w:rsidRPr="00674C26">
          <w:rPr>
            <w:sz w:val="22"/>
            <w:szCs w:val="22"/>
          </w:rPr>
          <w:instrText xml:space="preserve"> PAGE   \* MERGEFORMAT </w:instrText>
        </w:r>
        <w:r w:rsidRPr="00674C26">
          <w:rPr>
            <w:sz w:val="22"/>
            <w:szCs w:val="22"/>
          </w:rPr>
          <w:fldChar w:fldCharType="separate"/>
        </w:r>
        <w:r w:rsidRPr="00674C26">
          <w:rPr>
            <w:noProof/>
            <w:sz w:val="22"/>
            <w:szCs w:val="22"/>
          </w:rPr>
          <w:t>2</w:t>
        </w:r>
        <w:r w:rsidRPr="00674C26">
          <w:rPr>
            <w:noProof/>
            <w:sz w:val="22"/>
            <w:szCs w:val="22"/>
          </w:rPr>
          <w:fldChar w:fldCharType="end"/>
        </w:r>
        <w:r w:rsidRPr="00674C26">
          <w:rPr>
            <w:sz w:val="22"/>
            <w:szCs w:val="22"/>
          </w:rPr>
          <w:t xml:space="preserve"> | </w:t>
        </w:r>
        <w:r w:rsidRPr="00674C26">
          <w:rPr>
            <w:color w:val="7F7F7F" w:themeColor="background1" w:themeShade="7F"/>
            <w:spacing w:val="60"/>
            <w:sz w:val="22"/>
            <w:szCs w:val="22"/>
          </w:rPr>
          <w:t>Page</w:t>
        </w:r>
      </w:p>
    </w:sdtContent>
  </w:sdt>
  <w:p w14:paraId="66992836" w14:textId="77777777" w:rsidR="00E04152" w:rsidRDefault="00E0415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BFCFE4" w14:textId="5078AF37" w:rsidR="00AB7AAB" w:rsidRPr="00A551D7" w:rsidRDefault="00AB7AAB" w:rsidP="00A551D7">
    <w:pPr>
      <w:pStyle w:val="Footer"/>
      <w:jc w:val="center"/>
      <w:rPr>
        <w:b/>
        <w:bCs/>
        <w:i/>
        <w:iCs/>
      </w:rPr>
    </w:pPr>
    <w:r w:rsidRPr="00A551D7">
      <w:rPr>
        <w:b/>
        <w:bCs/>
        <w:i/>
        <w:iCs/>
      </w:rPr>
      <w:t>Confi</w:t>
    </w:r>
    <w:r w:rsidR="00A551D7" w:rsidRPr="00A551D7">
      <w:rPr>
        <w:b/>
        <w:bCs/>
        <w:i/>
        <w:iCs/>
      </w:rPr>
      <w:t>dential – for internal audiences only. Do not distribute outside MCCOY.</w:t>
    </w:r>
  </w:p>
  <w:p w14:paraId="23376180" w14:textId="77777777" w:rsidR="00D4785D" w:rsidRDefault="00D4785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C9040A" w14:textId="77777777" w:rsidR="00624FDE" w:rsidRDefault="00624FDE" w:rsidP="009C77AB">
      <w:pPr>
        <w:spacing w:after="0" w:line="240" w:lineRule="auto"/>
      </w:pPr>
      <w:r>
        <w:separator/>
      </w:r>
    </w:p>
  </w:footnote>
  <w:footnote w:type="continuationSeparator" w:id="0">
    <w:p w14:paraId="2EE88EE3" w14:textId="77777777" w:rsidR="00624FDE" w:rsidRDefault="00624FDE" w:rsidP="009C77AB">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C185BE" w14:textId="0205A81C" w:rsidR="009C77AB" w:rsidRDefault="00000000" w:rsidP="009C77AB">
    <w:pPr>
      <w:pStyle w:val="Header"/>
      <w:jc w:val="center"/>
    </w:pPr>
    <w:sdt>
      <w:sdtPr>
        <w:id w:val="436494138"/>
        <w:docPartObj>
          <w:docPartGallery w:val="Watermarks"/>
          <w:docPartUnique/>
        </w:docPartObj>
      </w:sdtPr>
      <w:sdtContent>
        <w:r>
          <w:rPr>
            <w:noProof/>
          </w:rPr>
          <w:pict w14:anchorId="1EA41F9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1025" type="#_x0000_t136" style="position:absolute;left:0;text-align:left;margin-left:0;margin-top:0;width:412.4pt;height:247.45pt;rotation:315;z-index:-251658752;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sdtContent>
    </w:sdt>
    <w:r w:rsidR="009C77AB">
      <w:rPr>
        <w:noProof/>
      </w:rPr>
      <w:drawing>
        <wp:inline distT="0" distB="0" distL="0" distR="0" wp14:anchorId="2C2DE3A5" wp14:editId="5D794D1A">
          <wp:extent cx="2141220" cy="964693"/>
          <wp:effectExtent l="0" t="0" r="0" b="6985"/>
          <wp:docPr id="186500926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5009268" name="Picture 1865009268"/>
                  <pic:cNvPicPr/>
                </pic:nvPicPr>
                <pic:blipFill>
                  <a:blip r:embed="rId1">
                    <a:extLst>
                      <a:ext uri="{28A0092B-C50C-407E-A947-70E740481C1C}">
                        <a14:useLocalDpi xmlns:a14="http://schemas.microsoft.com/office/drawing/2010/main" val="0"/>
                      </a:ext>
                    </a:extLst>
                  </a:blip>
                  <a:stretch>
                    <a:fillRect/>
                  </a:stretch>
                </pic:blipFill>
                <pic:spPr>
                  <a:xfrm>
                    <a:off x="0" y="0"/>
                    <a:ext cx="2150370" cy="968816"/>
                  </a:xfrm>
                  <a:prstGeom prst="rect">
                    <a:avLst/>
                  </a:prstGeom>
                </pic:spPr>
              </pic:pic>
            </a:graphicData>
          </a:graphic>
        </wp:inline>
      </w:drawing>
    </w:r>
  </w:p>
  <w:p w14:paraId="131F8771" w14:textId="77777777" w:rsidR="009C77AB" w:rsidRDefault="009C77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03786F"/>
    <w:multiLevelType w:val="hybridMultilevel"/>
    <w:tmpl w:val="12302998"/>
    <w:lvl w:ilvl="0" w:tplc="10667612">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2A410F"/>
    <w:multiLevelType w:val="multilevel"/>
    <w:tmpl w:val="2730DD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2437033"/>
    <w:multiLevelType w:val="multilevel"/>
    <w:tmpl w:val="5A4A42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2551CE8"/>
    <w:multiLevelType w:val="multilevel"/>
    <w:tmpl w:val="5628C9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25C387E"/>
    <w:multiLevelType w:val="multilevel"/>
    <w:tmpl w:val="087A79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5960BA0"/>
    <w:multiLevelType w:val="multilevel"/>
    <w:tmpl w:val="71FEA6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5B65709"/>
    <w:multiLevelType w:val="hybridMultilevel"/>
    <w:tmpl w:val="097AE7A0"/>
    <w:lvl w:ilvl="0" w:tplc="7CC876D4">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05FD6C6E"/>
    <w:multiLevelType w:val="multilevel"/>
    <w:tmpl w:val="09AC63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07AB6D07"/>
    <w:multiLevelType w:val="multilevel"/>
    <w:tmpl w:val="EB7200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08735252"/>
    <w:multiLevelType w:val="multilevel"/>
    <w:tmpl w:val="B260AB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0A85360A"/>
    <w:multiLevelType w:val="multilevel"/>
    <w:tmpl w:val="BBE251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0D6D5383"/>
    <w:multiLevelType w:val="multilevel"/>
    <w:tmpl w:val="43DCCD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0E4F2B77"/>
    <w:multiLevelType w:val="multilevel"/>
    <w:tmpl w:val="67F0E0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103B665F"/>
    <w:multiLevelType w:val="multilevel"/>
    <w:tmpl w:val="103407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10B77A69"/>
    <w:multiLevelType w:val="multilevel"/>
    <w:tmpl w:val="C76E62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1D365309"/>
    <w:multiLevelType w:val="multilevel"/>
    <w:tmpl w:val="894EFFC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1DE80B65"/>
    <w:multiLevelType w:val="multilevel"/>
    <w:tmpl w:val="B29A6A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20E8180D"/>
    <w:multiLevelType w:val="multilevel"/>
    <w:tmpl w:val="C8363AB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23FC3EE4"/>
    <w:multiLevelType w:val="multilevel"/>
    <w:tmpl w:val="CD62CAD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265F372F"/>
    <w:multiLevelType w:val="multilevel"/>
    <w:tmpl w:val="8092ED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2CEC0328"/>
    <w:multiLevelType w:val="multilevel"/>
    <w:tmpl w:val="F316200E"/>
    <w:lvl w:ilvl="0">
      <w:start w:val="1"/>
      <w:numFmt w:val="bullet"/>
      <w:lvlText w:val=""/>
      <w:lvlJc w:val="left"/>
      <w:pPr>
        <w:tabs>
          <w:tab w:val="num" w:pos="360"/>
        </w:tabs>
        <w:ind w:left="360" w:hanging="360"/>
      </w:pPr>
      <w:rPr>
        <w:rFonts w:ascii="Symbol" w:hAnsi="Symbol" w:hint="default"/>
      </w:rPr>
    </w:lvl>
    <w:lvl w:ilvl="1">
      <w:start w:val="1"/>
      <w:numFmt w:val="bullet"/>
      <w:lvlText w:val=""/>
      <w:lvlJc w:val="left"/>
      <w:pPr>
        <w:ind w:left="1440" w:hanging="360"/>
      </w:pPr>
      <w:rPr>
        <w:rFonts w:ascii="Symbol" w:hAnsi="Symbol"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2E320065"/>
    <w:multiLevelType w:val="multilevel"/>
    <w:tmpl w:val="C568DC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2E621896"/>
    <w:multiLevelType w:val="multilevel"/>
    <w:tmpl w:val="EBC68D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34044648"/>
    <w:multiLevelType w:val="multilevel"/>
    <w:tmpl w:val="01E4E5A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48F03E3"/>
    <w:multiLevelType w:val="multilevel"/>
    <w:tmpl w:val="8FC4F9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364B28A8"/>
    <w:multiLevelType w:val="multilevel"/>
    <w:tmpl w:val="FCDAFC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375754E6"/>
    <w:multiLevelType w:val="multilevel"/>
    <w:tmpl w:val="A8A663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3E463394"/>
    <w:multiLevelType w:val="multilevel"/>
    <w:tmpl w:val="E58E30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3FF13FAE"/>
    <w:multiLevelType w:val="multilevel"/>
    <w:tmpl w:val="79D41E9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41232026"/>
    <w:multiLevelType w:val="multilevel"/>
    <w:tmpl w:val="FC96C3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41F21131"/>
    <w:multiLevelType w:val="multilevel"/>
    <w:tmpl w:val="75606E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42185041"/>
    <w:multiLevelType w:val="multilevel"/>
    <w:tmpl w:val="4716A8B2"/>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442A2F6C"/>
    <w:multiLevelType w:val="multilevel"/>
    <w:tmpl w:val="E6F4B3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487D238D"/>
    <w:multiLevelType w:val="multilevel"/>
    <w:tmpl w:val="16B229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49144468"/>
    <w:multiLevelType w:val="multilevel"/>
    <w:tmpl w:val="2EB403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4D016ABD"/>
    <w:multiLevelType w:val="multilevel"/>
    <w:tmpl w:val="2F96D8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4D2B32D6"/>
    <w:multiLevelType w:val="multilevel"/>
    <w:tmpl w:val="0A5603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51032CA1"/>
    <w:multiLevelType w:val="multilevel"/>
    <w:tmpl w:val="B4CC72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53146B0C"/>
    <w:multiLevelType w:val="multilevel"/>
    <w:tmpl w:val="E41A69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9" w15:restartNumberingAfterBreak="0">
    <w:nsid w:val="546E39E6"/>
    <w:multiLevelType w:val="multilevel"/>
    <w:tmpl w:val="7DA6EA88"/>
    <w:lvl w:ilvl="0">
      <w:numFmt w:val="bullet"/>
      <w:lvlText w:val="-"/>
      <w:lvlJc w:val="left"/>
      <w:pPr>
        <w:tabs>
          <w:tab w:val="num" w:pos="720"/>
        </w:tabs>
        <w:ind w:left="720" w:hanging="360"/>
      </w:pPr>
      <w:rPr>
        <w:rFonts w:ascii="Aptos" w:eastAsiaTheme="minorHAnsi" w:hAnsi="Aptos" w:cstheme="minorBidi"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559D4277"/>
    <w:multiLevelType w:val="multilevel"/>
    <w:tmpl w:val="0AD622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1" w15:restartNumberingAfterBreak="0">
    <w:nsid w:val="58D478AC"/>
    <w:multiLevelType w:val="multilevel"/>
    <w:tmpl w:val="41A823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59A300F7"/>
    <w:multiLevelType w:val="multilevel"/>
    <w:tmpl w:val="4EEAFB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5B21448C"/>
    <w:multiLevelType w:val="multilevel"/>
    <w:tmpl w:val="EBB623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5D07277C"/>
    <w:multiLevelType w:val="multilevel"/>
    <w:tmpl w:val="E880232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5E453B64"/>
    <w:multiLevelType w:val="multilevel"/>
    <w:tmpl w:val="D1C6551E"/>
    <w:lvl w:ilvl="0">
      <w:start w:val="1"/>
      <w:numFmt w:val="bullet"/>
      <w:lvlText w:val=""/>
      <w:lvlJc w:val="left"/>
      <w:pPr>
        <w:tabs>
          <w:tab w:val="num" w:pos="720"/>
        </w:tabs>
        <w:ind w:left="720" w:hanging="360"/>
      </w:pPr>
      <w:rPr>
        <w:rFonts w:ascii="Symbol" w:hAnsi="Symbol" w:hint="default"/>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6" w15:restartNumberingAfterBreak="0">
    <w:nsid w:val="64600245"/>
    <w:multiLevelType w:val="multilevel"/>
    <w:tmpl w:val="6BB2E8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651B086E"/>
    <w:multiLevelType w:val="multilevel"/>
    <w:tmpl w:val="4D94B6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8" w15:restartNumberingAfterBreak="0">
    <w:nsid w:val="67DE09EE"/>
    <w:multiLevelType w:val="multilevel"/>
    <w:tmpl w:val="2632AB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67F9011D"/>
    <w:multiLevelType w:val="multilevel"/>
    <w:tmpl w:val="81446FFE"/>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0" w15:restartNumberingAfterBreak="0">
    <w:nsid w:val="6D186F23"/>
    <w:multiLevelType w:val="multilevel"/>
    <w:tmpl w:val="A98280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1" w15:restartNumberingAfterBreak="0">
    <w:nsid w:val="6D5A564C"/>
    <w:multiLevelType w:val="multilevel"/>
    <w:tmpl w:val="CE74F10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2" w15:restartNumberingAfterBreak="0">
    <w:nsid w:val="6E4110EC"/>
    <w:multiLevelType w:val="multilevel"/>
    <w:tmpl w:val="E448480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3" w15:restartNumberingAfterBreak="0">
    <w:nsid w:val="6E48178A"/>
    <w:multiLevelType w:val="multilevel"/>
    <w:tmpl w:val="01E4E5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4" w15:restartNumberingAfterBreak="0">
    <w:nsid w:val="70107396"/>
    <w:multiLevelType w:val="multilevel"/>
    <w:tmpl w:val="334085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5" w15:restartNumberingAfterBreak="0">
    <w:nsid w:val="71CA330C"/>
    <w:multiLevelType w:val="multilevel"/>
    <w:tmpl w:val="20B8BF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6" w15:restartNumberingAfterBreak="0">
    <w:nsid w:val="75A34F1A"/>
    <w:multiLevelType w:val="multilevel"/>
    <w:tmpl w:val="D97615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7" w15:restartNumberingAfterBreak="0">
    <w:nsid w:val="75AD3FD3"/>
    <w:multiLevelType w:val="multilevel"/>
    <w:tmpl w:val="890E7B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8" w15:restartNumberingAfterBreak="0">
    <w:nsid w:val="7B2472D1"/>
    <w:multiLevelType w:val="multilevel"/>
    <w:tmpl w:val="01E4E5A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358317497">
    <w:abstractNumId w:val="58"/>
  </w:num>
  <w:num w:numId="2" w16cid:durableId="1959985579">
    <w:abstractNumId w:val="44"/>
  </w:num>
  <w:num w:numId="3" w16cid:durableId="1009255291">
    <w:abstractNumId w:val="15"/>
  </w:num>
  <w:num w:numId="4" w16cid:durableId="1976063686">
    <w:abstractNumId w:val="28"/>
  </w:num>
  <w:num w:numId="5" w16cid:durableId="1188250079">
    <w:abstractNumId w:val="53"/>
  </w:num>
  <w:num w:numId="6" w16cid:durableId="254944722">
    <w:abstractNumId w:val="31"/>
  </w:num>
  <w:num w:numId="7" w16cid:durableId="233393748">
    <w:abstractNumId w:val="23"/>
  </w:num>
  <w:num w:numId="8" w16cid:durableId="2012180107">
    <w:abstractNumId w:val="39"/>
  </w:num>
  <w:num w:numId="9" w16cid:durableId="25714642">
    <w:abstractNumId w:val="13"/>
  </w:num>
  <w:num w:numId="10" w16cid:durableId="968124255">
    <w:abstractNumId w:val="41"/>
  </w:num>
  <w:num w:numId="11" w16cid:durableId="2040930701">
    <w:abstractNumId w:val="54"/>
  </w:num>
  <w:num w:numId="12" w16cid:durableId="924806292">
    <w:abstractNumId w:val="34"/>
  </w:num>
  <w:num w:numId="13" w16cid:durableId="1543403944">
    <w:abstractNumId w:val="1"/>
  </w:num>
  <w:num w:numId="14" w16cid:durableId="369110735">
    <w:abstractNumId w:val="2"/>
  </w:num>
  <w:num w:numId="15" w16cid:durableId="1247957363">
    <w:abstractNumId w:val="20"/>
  </w:num>
  <w:num w:numId="16" w16cid:durableId="1943102495">
    <w:abstractNumId w:val="49"/>
  </w:num>
  <w:num w:numId="17" w16cid:durableId="916866167">
    <w:abstractNumId w:val="29"/>
  </w:num>
  <w:num w:numId="18" w16cid:durableId="1658609479">
    <w:abstractNumId w:val="16"/>
  </w:num>
  <w:num w:numId="19" w16cid:durableId="2067793703">
    <w:abstractNumId w:val="50"/>
  </w:num>
  <w:num w:numId="20" w16cid:durableId="1667130259">
    <w:abstractNumId w:val="9"/>
  </w:num>
  <w:num w:numId="21" w16cid:durableId="1738160613">
    <w:abstractNumId w:val="40"/>
  </w:num>
  <w:num w:numId="22" w16cid:durableId="386029025">
    <w:abstractNumId w:val="25"/>
  </w:num>
  <w:num w:numId="23" w16cid:durableId="1629970538">
    <w:abstractNumId w:val="38"/>
  </w:num>
  <w:num w:numId="24" w16cid:durableId="565996395">
    <w:abstractNumId w:val="8"/>
  </w:num>
  <w:num w:numId="25" w16cid:durableId="256909289">
    <w:abstractNumId w:val="30"/>
  </w:num>
  <w:num w:numId="26" w16cid:durableId="2058552488">
    <w:abstractNumId w:val="55"/>
  </w:num>
  <w:num w:numId="27" w16cid:durableId="380712041">
    <w:abstractNumId w:val="32"/>
  </w:num>
  <w:num w:numId="28" w16cid:durableId="837042089">
    <w:abstractNumId w:val="45"/>
  </w:num>
  <w:num w:numId="29" w16cid:durableId="394666493">
    <w:abstractNumId w:val="18"/>
  </w:num>
  <w:num w:numId="30" w16cid:durableId="168496229">
    <w:abstractNumId w:val="17"/>
  </w:num>
  <w:num w:numId="31" w16cid:durableId="422340525">
    <w:abstractNumId w:val="21"/>
  </w:num>
  <w:num w:numId="32" w16cid:durableId="218787797">
    <w:abstractNumId w:val="24"/>
  </w:num>
  <w:num w:numId="33" w16cid:durableId="1000039573">
    <w:abstractNumId w:val="7"/>
  </w:num>
  <w:num w:numId="34" w16cid:durableId="767387201">
    <w:abstractNumId w:val="3"/>
  </w:num>
  <w:num w:numId="35" w16cid:durableId="1777561122">
    <w:abstractNumId w:val="19"/>
  </w:num>
  <w:num w:numId="36" w16cid:durableId="1202984223">
    <w:abstractNumId w:val="51"/>
  </w:num>
  <w:num w:numId="37" w16cid:durableId="430666719">
    <w:abstractNumId w:val="56"/>
  </w:num>
  <w:num w:numId="38" w16cid:durableId="916089873">
    <w:abstractNumId w:val="12"/>
  </w:num>
  <w:num w:numId="39" w16cid:durableId="771894680">
    <w:abstractNumId w:val="10"/>
  </w:num>
  <w:num w:numId="40" w16cid:durableId="1909030762">
    <w:abstractNumId w:val="35"/>
  </w:num>
  <w:num w:numId="41" w16cid:durableId="163514651">
    <w:abstractNumId w:val="48"/>
  </w:num>
  <w:num w:numId="42" w16cid:durableId="1244073114">
    <w:abstractNumId w:val="43"/>
  </w:num>
  <w:num w:numId="43" w16cid:durableId="1803958103">
    <w:abstractNumId w:val="6"/>
  </w:num>
  <w:num w:numId="44" w16cid:durableId="870996574">
    <w:abstractNumId w:val="0"/>
  </w:num>
  <w:num w:numId="45" w16cid:durableId="601031468">
    <w:abstractNumId w:val="33"/>
  </w:num>
  <w:num w:numId="46" w16cid:durableId="1736902264">
    <w:abstractNumId w:val="52"/>
  </w:num>
  <w:num w:numId="47" w16cid:durableId="676034219">
    <w:abstractNumId w:val="36"/>
  </w:num>
  <w:num w:numId="48" w16cid:durableId="87309542">
    <w:abstractNumId w:val="37"/>
  </w:num>
  <w:num w:numId="49" w16cid:durableId="1215970043">
    <w:abstractNumId w:val="57"/>
  </w:num>
  <w:num w:numId="50" w16cid:durableId="732653399">
    <w:abstractNumId w:val="5"/>
  </w:num>
  <w:num w:numId="51" w16cid:durableId="2105151226">
    <w:abstractNumId w:val="14"/>
  </w:num>
  <w:num w:numId="52" w16cid:durableId="1075012957">
    <w:abstractNumId w:val="22"/>
  </w:num>
  <w:num w:numId="53" w16cid:durableId="1250577569">
    <w:abstractNumId w:val="47"/>
  </w:num>
  <w:num w:numId="54" w16cid:durableId="1229877920">
    <w:abstractNumId w:val="11"/>
  </w:num>
  <w:num w:numId="55" w16cid:durableId="564947595">
    <w:abstractNumId w:val="27"/>
  </w:num>
  <w:num w:numId="56" w16cid:durableId="1130976034">
    <w:abstractNumId w:val="26"/>
  </w:num>
  <w:num w:numId="57" w16cid:durableId="1962104763">
    <w:abstractNumId w:val="4"/>
  </w:num>
  <w:num w:numId="58" w16cid:durableId="1302031058">
    <w:abstractNumId w:val="42"/>
  </w:num>
  <w:num w:numId="59" w16cid:durableId="33701010">
    <w:abstractNumId w:val="46"/>
  </w:num>
  <w:numIdMacAtCleanup w:val="5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C5BC7"/>
    <w:rsid w:val="0000183F"/>
    <w:rsid w:val="0000321B"/>
    <w:rsid w:val="0000410C"/>
    <w:rsid w:val="00005AD2"/>
    <w:rsid w:val="000061A4"/>
    <w:rsid w:val="00007479"/>
    <w:rsid w:val="000078C9"/>
    <w:rsid w:val="00010021"/>
    <w:rsid w:val="00011FF6"/>
    <w:rsid w:val="0001433F"/>
    <w:rsid w:val="00026D40"/>
    <w:rsid w:val="00026EA4"/>
    <w:rsid w:val="000316ED"/>
    <w:rsid w:val="000325CE"/>
    <w:rsid w:val="00034DD6"/>
    <w:rsid w:val="00035417"/>
    <w:rsid w:val="00035EBF"/>
    <w:rsid w:val="0003604E"/>
    <w:rsid w:val="00040874"/>
    <w:rsid w:val="00042678"/>
    <w:rsid w:val="0004387B"/>
    <w:rsid w:val="000501FC"/>
    <w:rsid w:val="000546A9"/>
    <w:rsid w:val="000575C5"/>
    <w:rsid w:val="00060DE2"/>
    <w:rsid w:val="0006320C"/>
    <w:rsid w:val="000647E3"/>
    <w:rsid w:val="0006649C"/>
    <w:rsid w:val="00066729"/>
    <w:rsid w:val="00066BED"/>
    <w:rsid w:val="00071866"/>
    <w:rsid w:val="00073506"/>
    <w:rsid w:val="00074C62"/>
    <w:rsid w:val="000768C6"/>
    <w:rsid w:val="000862EC"/>
    <w:rsid w:val="0009606A"/>
    <w:rsid w:val="0009720F"/>
    <w:rsid w:val="000A188D"/>
    <w:rsid w:val="000A1FA7"/>
    <w:rsid w:val="000A2043"/>
    <w:rsid w:val="000B0E03"/>
    <w:rsid w:val="000B26F9"/>
    <w:rsid w:val="000B2781"/>
    <w:rsid w:val="000B4DB7"/>
    <w:rsid w:val="000C702C"/>
    <w:rsid w:val="000D008E"/>
    <w:rsid w:val="000D081E"/>
    <w:rsid w:val="000D1B77"/>
    <w:rsid w:val="000D21F3"/>
    <w:rsid w:val="000D3836"/>
    <w:rsid w:val="000E08EA"/>
    <w:rsid w:val="000E5408"/>
    <w:rsid w:val="000E5C65"/>
    <w:rsid w:val="000E7921"/>
    <w:rsid w:val="000F03EE"/>
    <w:rsid w:val="000F1D18"/>
    <w:rsid w:val="001034FF"/>
    <w:rsid w:val="001149EF"/>
    <w:rsid w:val="00114FF4"/>
    <w:rsid w:val="00117C5A"/>
    <w:rsid w:val="00123541"/>
    <w:rsid w:val="00124037"/>
    <w:rsid w:val="00124875"/>
    <w:rsid w:val="00125786"/>
    <w:rsid w:val="0013088F"/>
    <w:rsid w:val="00132B73"/>
    <w:rsid w:val="001340D5"/>
    <w:rsid w:val="001369C1"/>
    <w:rsid w:val="00137259"/>
    <w:rsid w:val="0013757D"/>
    <w:rsid w:val="00141616"/>
    <w:rsid w:val="00141B4E"/>
    <w:rsid w:val="0014743A"/>
    <w:rsid w:val="0015004F"/>
    <w:rsid w:val="0015093F"/>
    <w:rsid w:val="00152170"/>
    <w:rsid w:val="00152D21"/>
    <w:rsid w:val="00153430"/>
    <w:rsid w:val="0015685E"/>
    <w:rsid w:val="00160336"/>
    <w:rsid w:val="00160B13"/>
    <w:rsid w:val="00164E21"/>
    <w:rsid w:val="00167B8D"/>
    <w:rsid w:val="001728D6"/>
    <w:rsid w:val="00174895"/>
    <w:rsid w:val="00177CA2"/>
    <w:rsid w:val="001822BA"/>
    <w:rsid w:val="001865C7"/>
    <w:rsid w:val="00186BC4"/>
    <w:rsid w:val="001875D3"/>
    <w:rsid w:val="00190A70"/>
    <w:rsid w:val="00190AFE"/>
    <w:rsid w:val="00191F6D"/>
    <w:rsid w:val="00194436"/>
    <w:rsid w:val="00194D19"/>
    <w:rsid w:val="00195D10"/>
    <w:rsid w:val="001A0787"/>
    <w:rsid w:val="001A0AC1"/>
    <w:rsid w:val="001A3789"/>
    <w:rsid w:val="001C347C"/>
    <w:rsid w:val="001C63F0"/>
    <w:rsid w:val="001D2860"/>
    <w:rsid w:val="001D2F26"/>
    <w:rsid w:val="001D31A0"/>
    <w:rsid w:val="001D46DD"/>
    <w:rsid w:val="001D7483"/>
    <w:rsid w:val="001E33C7"/>
    <w:rsid w:val="001E66EE"/>
    <w:rsid w:val="001E6DEA"/>
    <w:rsid w:val="001E7CCE"/>
    <w:rsid w:val="001F31C7"/>
    <w:rsid w:val="0020265F"/>
    <w:rsid w:val="00202778"/>
    <w:rsid w:val="00203C24"/>
    <w:rsid w:val="00204BDB"/>
    <w:rsid w:val="002052FD"/>
    <w:rsid w:val="0020564F"/>
    <w:rsid w:val="002117C1"/>
    <w:rsid w:val="002210F7"/>
    <w:rsid w:val="00225DA9"/>
    <w:rsid w:val="00226F27"/>
    <w:rsid w:val="00233B91"/>
    <w:rsid w:val="0023687E"/>
    <w:rsid w:val="002509EB"/>
    <w:rsid w:val="00252B58"/>
    <w:rsid w:val="002553C0"/>
    <w:rsid w:val="00256E5D"/>
    <w:rsid w:val="00256F1C"/>
    <w:rsid w:val="00257016"/>
    <w:rsid w:val="002643DA"/>
    <w:rsid w:val="00271EC3"/>
    <w:rsid w:val="00273CA3"/>
    <w:rsid w:val="00274FF6"/>
    <w:rsid w:val="00277495"/>
    <w:rsid w:val="002834E9"/>
    <w:rsid w:val="002840C4"/>
    <w:rsid w:val="002873CC"/>
    <w:rsid w:val="00291D52"/>
    <w:rsid w:val="00293046"/>
    <w:rsid w:val="00293233"/>
    <w:rsid w:val="00295675"/>
    <w:rsid w:val="00295B40"/>
    <w:rsid w:val="00295EBF"/>
    <w:rsid w:val="002A3843"/>
    <w:rsid w:val="002B3C4B"/>
    <w:rsid w:val="002B5971"/>
    <w:rsid w:val="002B64DA"/>
    <w:rsid w:val="002B65A1"/>
    <w:rsid w:val="002C2FBD"/>
    <w:rsid w:val="002C45D6"/>
    <w:rsid w:val="002C78B3"/>
    <w:rsid w:val="002D093F"/>
    <w:rsid w:val="002D4A3B"/>
    <w:rsid w:val="002D730A"/>
    <w:rsid w:val="002E0526"/>
    <w:rsid w:val="002E1577"/>
    <w:rsid w:val="002E5841"/>
    <w:rsid w:val="002E6849"/>
    <w:rsid w:val="002F0EA6"/>
    <w:rsid w:val="002F1CF4"/>
    <w:rsid w:val="00300373"/>
    <w:rsid w:val="003034FC"/>
    <w:rsid w:val="00311ECD"/>
    <w:rsid w:val="00312194"/>
    <w:rsid w:val="00314201"/>
    <w:rsid w:val="0031537C"/>
    <w:rsid w:val="00316425"/>
    <w:rsid w:val="00317B21"/>
    <w:rsid w:val="003204F7"/>
    <w:rsid w:val="00323421"/>
    <w:rsid w:val="00324D28"/>
    <w:rsid w:val="00325719"/>
    <w:rsid w:val="00327603"/>
    <w:rsid w:val="0032767F"/>
    <w:rsid w:val="00333069"/>
    <w:rsid w:val="003358B5"/>
    <w:rsid w:val="0033687A"/>
    <w:rsid w:val="00337383"/>
    <w:rsid w:val="0033777E"/>
    <w:rsid w:val="00337D11"/>
    <w:rsid w:val="00340065"/>
    <w:rsid w:val="00341064"/>
    <w:rsid w:val="00345375"/>
    <w:rsid w:val="00350A51"/>
    <w:rsid w:val="00357275"/>
    <w:rsid w:val="003612A5"/>
    <w:rsid w:val="00364D62"/>
    <w:rsid w:val="0036746B"/>
    <w:rsid w:val="003724C1"/>
    <w:rsid w:val="003747D1"/>
    <w:rsid w:val="00375529"/>
    <w:rsid w:val="00387EF9"/>
    <w:rsid w:val="00392DC2"/>
    <w:rsid w:val="003939C4"/>
    <w:rsid w:val="00393C44"/>
    <w:rsid w:val="00394B69"/>
    <w:rsid w:val="003A5462"/>
    <w:rsid w:val="003A72F1"/>
    <w:rsid w:val="003A7EE1"/>
    <w:rsid w:val="003B152D"/>
    <w:rsid w:val="003B1906"/>
    <w:rsid w:val="003B288B"/>
    <w:rsid w:val="003B45F8"/>
    <w:rsid w:val="003B57DB"/>
    <w:rsid w:val="003B6945"/>
    <w:rsid w:val="003C1388"/>
    <w:rsid w:val="003C3E10"/>
    <w:rsid w:val="003C4C93"/>
    <w:rsid w:val="003D4E17"/>
    <w:rsid w:val="003E1116"/>
    <w:rsid w:val="003E20B1"/>
    <w:rsid w:val="003E57A7"/>
    <w:rsid w:val="003E749F"/>
    <w:rsid w:val="003F0B9C"/>
    <w:rsid w:val="003F736E"/>
    <w:rsid w:val="00405060"/>
    <w:rsid w:val="004051C5"/>
    <w:rsid w:val="00406311"/>
    <w:rsid w:val="004147B3"/>
    <w:rsid w:val="004174F3"/>
    <w:rsid w:val="004176B5"/>
    <w:rsid w:val="0041772C"/>
    <w:rsid w:val="00420E22"/>
    <w:rsid w:val="00422E67"/>
    <w:rsid w:val="00423371"/>
    <w:rsid w:val="004239DD"/>
    <w:rsid w:val="0042530A"/>
    <w:rsid w:val="00425B49"/>
    <w:rsid w:val="00427659"/>
    <w:rsid w:val="0043106E"/>
    <w:rsid w:val="004338ED"/>
    <w:rsid w:val="00434252"/>
    <w:rsid w:val="00434CA1"/>
    <w:rsid w:val="00436CF5"/>
    <w:rsid w:val="0044125A"/>
    <w:rsid w:val="00447092"/>
    <w:rsid w:val="00447CF1"/>
    <w:rsid w:val="00451356"/>
    <w:rsid w:val="00453482"/>
    <w:rsid w:val="004568BF"/>
    <w:rsid w:val="00456FB9"/>
    <w:rsid w:val="00461CD2"/>
    <w:rsid w:val="00462EA7"/>
    <w:rsid w:val="00463451"/>
    <w:rsid w:val="00463554"/>
    <w:rsid w:val="004654A7"/>
    <w:rsid w:val="00466966"/>
    <w:rsid w:val="00475E4A"/>
    <w:rsid w:val="0047767B"/>
    <w:rsid w:val="00484CFD"/>
    <w:rsid w:val="0048532C"/>
    <w:rsid w:val="004A212E"/>
    <w:rsid w:val="004A6116"/>
    <w:rsid w:val="004A6544"/>
    <w:rsid w:val="004A6B3F"/>
    <w:rsid w:val="004A7872"/>
    <w:rsid w:val="004B10C6"/>
    <w:rsid w:val="004B4AE4"/>
    <w:rsid w:val="004C523D"/>
    <w:rsid w:val="004C5FA8"/>
    <w:rsid w:val="004C679D"/>
    <w:rsid w:val="004D024A"/>
    <w:rsid w:val="004D03C5"/>
    <w:rsid w:val="004D3161"/>
    <w:rsid w:val="004D5705"/>
    <w:rsid w:val="004D6465"/>
    <w:rsid w:val="004D7247"/>
    <w:rsid w:val="004E7721"/>
    <w:rsid w:val="004F0A34"/>
    <w:rsid w:val="004F11A8"/>
    <w:rsid w:val="004F5331"/>
    <w:rsid w:val="005006E5"/>
    <w:rsid w:val="0050265F"/>
    <w:rsid w:val="00503132"/>
    <w:rsid w:val="00516D78"/>
    <w:rsid w:val="00530465"/>
    <w:rsid w:val="00534256"/>
    <w:rsid w:val="00535422"/>
    <w:rsid w:val="00535C2C"/>
    <w:rsid w:val="00535FBE"/>
    <w:rsid w:val="0053774C"/>
    <w:rsid w:val="00540BF6"/>
    <w:rsid w:val="00542EC8"/>
    <w:rsid w:val="00544195"/>
    <w:rsid w:val="00554CD1"/>
    <w:rsid w:val="005603C6"/>
    <w:rsid w:val="005641A7"/>
    <w:rsid w:val="00565B91"/>
    <w:rsid w:val="0057071D"/>
    <w:rsid w:val="0057780D"/>
    <w:rsid w:val="00581DAA"/>
    <w:rsid w:val="005840BC"/>
    <w:rsid w:val="00587781"/>
    <w:rsid w:val="00587830"/>
    <w:rsid w:val="00591E33"/>
    <w:rsid w:val="0059440B"/>
    <w:rsid w:val="00596289"/>
    <w:rsid w:val="005A2B97"/>
    <w:rsid w:val="005A3439"/>
    <w:rsid w:val="005A747E"/>
    <w:rsid w:val="005A7B35"/>
    <w:rsid w:val="005B3966"/>
    <w:rsid w:val="005B3BF4"/>
    <w:rsid w:val="005B7E97"/>
    <w:rsid w:val="005C0632"/>
    <w:rsid w:val="005D43FD"/>
    <w:rsid w:val="005D5504"/>
    <w:rsid w:val="005D5AA8"/>
    <w:rsid w:val="005D5D06"/>
    <w:rsid w:val="005D71C7"/>
    <w:rsid w:val="005E114B"/>
    <w:rsid w:val="005E6922"/>
    <w:rsid w:val="005E790F"/>
    <w:rsid w:val="005F6597"/>
    <w:rsid w:val="0060078C"/>
    <w:rsid w:val="006059D9"/>
    <w:rsid w:val="00607B66"/>
    <w:rsid w:val="00610B62"/>
    <w:rsid w:val="00611D43"/>
    <w:rsid w:val="0061334F"/>
    <w:rsid w:val="0061573A"/>
    <w:rsid w:val="00616A79"/>
    <w:rsid w:val="00624FDE"/>
    <w:rsid w:val="006257C5"/>
    <w:rsid w:val="006344D8"/>
    <w:rsid w:val="00635A44"/>
    <w:rsid w:val="00635B5E"/>
    <w:rsid w:val="006368B9"/>
    <w:rsid w:val="00637F2E"/>
    <w:rsid w:val="006527CF"/>
    <w:rsid w:val="00653A02"/>
    <w:rsid w:val="006540A9"/>
    <w:rsid w:val="00654196"/>
    <w:rsid w:val="00654794"/>
    <w:rsid w:val="00655E70"/>
    <w:rsid w:val="00656C21"/>
    <w:rsid w:val="00662FE9"/>
    <w:rsid w:val="0066301C"/>
    <w:rsid w:val="00663426"/>
    <w:rsid w:val="006703AF"/>
    <w:rsid w:val="0067318B"/>
    <w:rsid w:val="006743B9"/>
    <w:rsid w:val="00674C26"/>
    <w:rsid w:val="00676AD8"/>
    <w:rsid w:val="00680346"/>
    <w:rsid w:val="006819B9"/>
    <w:rsid w:val="00686E6F"/>
    <w:rsid w:val="006909ED"/>
    <w:rsid w:val="006A2AB0"/>
    <w:rsid w:val="006B4105"/>
    <w:rsid w:val="006B6FAA"/>
    <w:rsid w:val="006C13BF"/>
    <w:rsid w:val="006C2355"/>
    <w:rsid w:val="006D2C28"/>
    <w:rsid w:val="006D767F"/>
    <w:rsid w:val="006E2BDC"/>
    <w:rsid w:val="006E6800"/>
    <w:rsid w:val="006F1378"/>
    <w:rsid w:val="006F143A"/>
    <w:rsid w:val="006F371B"/>
    <w:rsid w:val="006F5B46"/>
    <w:rsid w:val="00701776"/>
    <w:rsid w:val="00704D63"/>
    <w:rsid w:val="0070578E"/>
    <w:rsid w:val="0071146F"/>
    <w:rsid w:val="007126C5"/>
    <w:rsid w:val="00717224"/>
    <w:rsid w:val="00723400"/>
    <w:rsid w:val="00732D7A"/>
    <w:rsid w:val="00733ADF"/>
    <w:rsid w:val="0073550B"/>
    <w:rsid w:val="00737657"/>
    <w:rsid w:val="00741396"/>
    <w:rsid w:val="0074725F"/>
    <w:rsid w:val="00751928"/>
    <w:rsid w:val="00761A02"/>
    <w:rsid w:val="00766EB7"/>
    <w:rsid w:val="00767037"/>
    <w:rsid w:val="00771075"/>
    <w:rsid w:val="007744DF"/>
    <w:rsid w:val="00777BF7"/>
    <w:rsid w:val="00785903"/>
    <w:rsid w:val="0079102F"/>
    <w:rsid w:val="0079358C"/>
    <w:rsid w:val="00797AB0"/>
    <w:rsid w:val="007A5CD3"/>
    <w:rsid w:val="007A71D0"/>
    <w:rsid w:val="007B2FA5"/>
    <w:rsid w:val="007B49DB"/>
    <w:rsid w:val="007B570A"/>
    <w:rsid w:val="007B787A"/>
    <w:rsid w:val="007C4295"/>
    <w:rsid w:val="007C6F53"/>
    <w:rsid w:val="007C6FE5"/>
    <w:rsid w:val="007D1098"/>
    <w:rsid w:val="007D6F29"/>
    <w:rsid w:val="007E2032"/>
    <w:rsid w:val="007E68CE"/>
    <w:rsid w:val="007E77FA"/>
    <w:rsid w:val="007F1070"/>
    <w:rsid w:val="007F279B"/>
    <w:rsid w:val="008023FA"/>
    <w:rsid w:val="008043F0"/>
    <w:rsid w:val="008050B7"/>
    <w:rsid w:val="00806519"/>
    <w:rsid w:val="00806BEC"/>
    <w:rsid w:val="00807CE6"/>
    <w:rsid w:val="0081256E"/>
    <w:rsid w:val="0081476D"/>
    <w:rsid w:val="00820342"/>
    <w:rsid w:val="00823C5B"/>
    <w:rsid w:val="00825EC6"/>
    <w:rsid w:val="008305DD"/>
    <w:rsid w:val="008316DC"/>
    <w:rsid w:val="00832076"/>
    <w:rsid w:val="00835270"/>
    <w:rsid w:val="00835830"/>
    <w:rsid w:val="008365D1"/>
    <w:rsid w:val="00840156"/>
    <w:rsid w:val="0084239C"/>
    <w:rsid w:val="00853CAD"/>
    <w:rsid w:val="00853F63"/>
    <w:rsid w:val="008546D6"/>
    <w:rsid w:val="008549A9"/>
    <w:rsid w:val="00860DD8"/>
    <w:rsid w:val="008615D5"/>
    <w:rsid w:val="00864DF1"/>
    <w:rsid w:val="00865C82"/>
    <w:rsid w:val="0087015C"/>
    <w:rsid w:val="008718BD"/>
    <w:rsid w:val="00872809"/>
    <w:rsid w:val="00875B0B"/>
    <w:rsid w:val="00876210"/>
    <w:rsid w:val="00880E8D"/>
    <w:rsid w:val="0088375D"/>
    <w:rsid w:val="00886186"/>
    <w:rsid w:val="00897002"/>
    <w:rsid w:val="008A13B8"/>
    <w:rsid w:val="008A34A9"/>
    <w:rsid w:val="008A6E72"/>
    <w:rsid w:val="008B5617"/>
    <w:rsid w:val="008C50C1"/>
    <w:rsid w:val="008D4D81"/>
    <w:rsid w:val="008E087A"/>
    <w:rsid w:val="008E0FD9"/>
    <w:rsid w:val="008E2CB3"/>
    <w:rsid w:val="008E4BBB"/>
    <w:rsid w:val="008E6512"/>
    <w:rsid w:val="008F0067"/>
    <w:rsid w:val="008F0719"/>
    <w:rsid w:val="008F078F"/>
    <w:rsid w:val="008F0F13"/>
    <w:rsid w:val="008F1BC2"/>
    <w:rsid w:val="008F40EA"/>
    <w:rsid w:val="008F76BB"/>
    <w:rsid w:val="009061E2"/>
    <w:rsid w:val="009063FD"/>
    <w:rsid w:val="009110F3"/>
    <w:rsid w:val="009111F6"/>
    <w:rsid w:val="00912174"/>
    <w:rsid w:val="00913962"/>
    <w:rsid w:val="009154BC"/>
    <w:rsid w:val="00920335"/>
    <w:rsid w:val="00920AB6"/>
    <w:rsid w:val="00920B83"/>
    <w:rsid w:val="00922883"/>
    <w:rsid w:val="00923B2F"/>
    <w:rsid w:val="00925D13"/>
    <w:rsid w:val="009269AA"/>
    <w:rsid w:val="00930ACC"/>
    <w:rsid w:val="00933B77"/>
    <w:rsid w:val="0093782F"/>
    <w:rsid w:val="009379F7"/>
    <w:rsid w:val="00937DB8"/>
    <w:rsid w:val="00937F18"/>
    <w:rsid w:val="0094531B"/>
    <w:rsid w:val="00946294"/>
    <w:rsid w:val="00946416"/>
    <w:rsid w:val="00950F8B"/>
    <w:rsid w:val="00953849"/>
    <w:rsid w:val="009619D2"/>
    <w:rsid w:val="00964D20"/>
    <w:rsid w:val="0096619A"/>
    <w:rsid w:val="009703C1"/>
    <w:rsid w:val="00973738"/>
    <w:rsid w:val="00977503"/>
    <w:rsid w:val="00977C48"/>
    <w:rsid w:val="009824D0"/>
    <w:rsid w:val="00983E4E"/>
    <w:rsid w:val="00985453"/>
    <w:rsid w:val="009857F8"/>
    <w:rsid w:val="00991826"/>
    <w:rsid w:val="009921C5"/>
    <w:rsid w:val="0099260F"/>
    <w:rsid w:val="009941DC"/>
    <w:rsid w:val="00996AF5"/>
    <w:rsid w:val="009A0AE5"/>
    <w:rsid w:val="009A0C49"/>
    <w:rsid w:val="009A3740"/>
    <w:rsid w:val="009A3967"/>
    <w:rsid w:val="009A4291"/>
    <w:rsid w:val="009B3D52"/>
    <w:rsid w:val="009C3167"/>
    <w:rsid w:val="009C77AB"/>
    <w:rsid w:val="009D00D5"/>
    <w:rsid w:val="009D1E75"/>
    <w:rsid w:val="009D266C"/>
    <w:rsid w:val="009D7B8E"/>
    <w:rsid w:val="009E5645"/>
    <w:rsid w:val="009F2116"/>
    <w:rsid w:val="009F4173"/>
    <w:rsid w:val="009F487D"/>
    <w:rsid w:val="009F4A22"/>
    <w:rsid w:val="009F62BC"/>
    <w:rsid w:val="009F757C"/>
    <w:rsid w:val="00A01BB6"/>
    <w:rsid w:val="00A02495"/>
    <w:rsid w:val="00A04660"/>
    <w:rsid w:val="00A0513E"/>
    <w:rsid w:val="00A12F6F"/>
    <w:rsid w:val="00A17F0A"/>
    <w:rsid w:val="00A22437"/>
    <w:rsid w:val="00A25A96"/>
    <w:rsid w:val="00A2709C"/>
    <w:rsid w:val="00A30283"/>
    <w:rsid w:val="00A30CEC"/>
    <w:rsid w:val="00A31ABF"/>
    <w:rsid w:val="00A34737"/>
    <w:rsid w:val="00A36134"/>
    <w:rsid w:val="00A361C9"/>
    <w:rsid w:val="00A4112A"/>
    <w:rsid w:val="00A42164"/>
    <w:rsid w:val="00A551D7"/>
    <w:rsid w:val="00A56504"/>
    <w:rsid w:val="00A57F49"/>
    <w:rsid w:val="00A62289"/>
    <w:rsid w:val="00A62890"/>
    <w:rsid w:val="00A6469F"/>
    <w:rsid w:val="00A65AAC"/>
    <w:rsid w:val="00A66536"/>
    <w:rsid w:val="00A70016"/>
    <w:rsid w:val="00A72E59"/>
    <w:rsid w:val="00A759BE"/>
    <w:rsid w:val="00A827E4"/>
    <w:rsid w:val="00A8320B"/>
    <w:rsid w:val="00A83C1F"/>
    <w:rsid w:val="00A843AA"/>
    <w:rsid w:val="00A851B3"/>
    <w:rsid w:val="00A87B70"/>
    <w:rsid w:val="00A92D6C"/>
    <w:rsid w:val="00A937DA"/>
    <w:rsid w:val="00A9389A"/>
    <w:rsid w:val="00A96772"/>
    <w:rsid w:val="00A97AAF"/>
    <w:rsid w:val="00A97D65"/>
    <w:rsid w:val="00AA0253"/>
    <w:rsid w:val="00AA04F3"/>
    <w:rsid w:val="00AA0EA1"/>
    <w:rsid w:val="00AA1B2F"/>
    <w:rsid w:val="00AA369B"/>
    <w:rsid w:val="00AA4896"/>
    <w:rsid w:val="00AB5CA0"/>
    <w:rsid w:val="00AB6B55"/>
    <w:rsid w:val="00AB7AAB"/>
    <w:rsid w:val="00AB7AFD"/>
    <w:rsid w:val="00AC20B9"/>
    <w:rsid w:val="00AC3884"/>
    <w:rsid w:val="00AC6308"/>
    <w:rsid w:val="00AC7A15"/>
    <w:rsid w:val="00AE1DD1"/>
    <w:rsid w:val="00AE36A6"/>
    <w:rsid w:val="00AE6EBF"/>
    <w:rsid w:val="00AF0D47"/>
    <w:rsid w:val="00AF5247"/>
    <w:rsid w:val="00AF7A95"/>
    <w:rsid w:val="00B0585C"/>
    <w:rsid w:val="00B0798E"/>
    <w:rsid w:val="00B10187"/>
    <w:rsid w:val="00B10C1D"/>
    <w:rsid w:val="00B10F9C"/>
    <w:rsid w:val="00B11807"/>
    <w:rsid w:val="00B15A7D"/>
    <w:rsid w:val="00B224AC"/>
    <w:rsid w:val="00B25498"/>
    <w:rsid w:val="00B256B4"/>
    <w:rsid w:val="00B30B51"/>
    <w:rsid w:val="00B375E2"/>
    <w:rsid w:val="00B43521"/>
    <w:rsid w:val="00B43D47"/>
    <w:rsid w:val="00B54751"/>
    <w:rsid w:val="00B6323D"/>
    <w:rsid w:val="00B637F3"/>
    <w:rsid w:val="00B66143"/>
    <w:rsid w:val="00B67912"/>
    <w:rsid w:val="00B80C30"/>
    <w:rsid w:val="00B855D3"/>
    <w:rsid w:val="00B86F7B"/>
    <w:rsid w:val="00B87076"/>
    <w:rsid w:val="00B87F20"/>
    <w:rsid w:val="00B93C52"/>
    <w:rsid w:val="00B97F2F"/>
    <w:rsid w:val="00BA01F7"/>
    <w:rsid w:val="00BA160F"/>
    <w:rsid w:val="00BA3F1A"/>
    <w:rsid w:val="00BA5A83"/>
    <w:rsid w:val="00BA5BB8"/>
    <w:rsid w:val="00BB1431"/>
    <w:rsid w:val="00BB156F"/>
    <w:rsid w:val="00BB387D"/>
    <w:rsid w:val="00BB6E88"/>
    <w:rsid w:val="00BB79DA"/>
    <w:rsid w:val="00BC192F"/>
    <w:rsid w:val="00BD16F8"/>
    <w:rsid w:val="00BD42BE"/>
    <w:rsid w:val="00BD7313"/>
    <w:rsid w:val="00BE65F9"/>
    <w:rsid w:val="00BE7EA8"/>
    <w:rsid w:val="00BF0316"/>
    <w:rsid w:val="00BF0437"/>
    <w:rsid w:val="00BF129B"/>
    <w:rsid w:val="00BF12C5"/>
    <w:rsid w:val="00BF1505"/>
    <w:rsid w:val="00BF32C0"/>
    <w:rsid w:val="00BF41CA"/>
    <w:rsid w:val="00BF41F8"/>
    <w:rsid w:val="00C03023"/>
    <w:rsid w:val="00C04AA0"/>
    <w:rsid w:val="00C04EB7"/>
    <w:rsid w:val="00C04F0F"/>
    <w:rsid w:val="00C10895"/>
    <w:rsid w:val="00C12839"/>
    <w:rsid w:val="00C16EBE"/>
    <w:rsid w:val="00C17319"/>
    <w:rsid w:val="00C20AC6"/>
    <w:rsid w:val="00C21F34"/>
    <w:rsid w:val="00C24EA0"/>
    <w:rsid w:val="00C2522E"/>
    <w:rsid w:val="00C30E10"/>
    <w:rsid w:val="00C310BB"/>
    <w:rsid w:val="00C33684"/>
    <w:rsid w:val="00C345BB"/>
    <w:rsid w:val="00C5010B"/>
    <w:rsid w:val="00C508D9"/>
    <w:rsid w:val="00C52334"/>
    <w:rsid w:val="00C5533A"/>
    <w:rsid w:val="00C5567E"/>
    <w:rsid w:val="00C60B11"/>
    <w:rsid w:val="00C8142B"/>
    <w:rsid w:val="00C83E8B"/>
    <w:rsid w:val="00C8423E"/>
    <w:rsid w:val="00C8433E"/>
    <w:rsid w:val="00C87FAA"/>
    <w:rsid w:val="00C91F93"/>
    <w:rsid w:val="00C92127"/>
    <w:rsid w:val="00C93604"/>
    <w:rsid w:val="00C9489F"/>
    <w:rsid w:val="00C94B81"/>
    <w:rsid w:val="00C95466"/>
    <w:rsid w:val="00CA4334"/>
    <w:rsid w:val="00CA507D"/>
    <w:rsid w:val="00CB281A"/>
    <w:rsid w:val="00CC4199"/>
    <w:rsid w:val="00CD0401"/>
    <w:rsid w:val="00CD21BC"/>
    <w:rsid w:val="00CD2A6B"/>
    <w:rsid w:val="00CD57EB"/>
    <w:rsid w:val="00CE19F8"/>
    <w:rsid w:val="00CE2CE7"/>
    <w:rsid w:val="00CE72C0"/>
    <w:rsid w:val="00CF1A01"/>
    <w:rsid w:val="00CF7AB6"/>
    <w:rsid w:val="00CF7AD6"/>
    <w:rsid w:val="00D01CEB"/>
    <w:rsid w:val="00D1048E"/>
    <w:rsid w:val="00D11290"/>
    <w:rsid w:val="00D13199"/>
    <w:rsid w:val="00D16794"/>
    <w:rsid w:val="00D17CF0"/>
    <w:rsid w:val="00D20203"/>
    <w:rsid w:val="00D2226E"/>
    <w:rsid w:val="00D22959"/>
    <w:rsid w:val="00D23136"/>
    <w:rsid w:val="00D2471A"/>
    <w:rsid w:val="00D31015"/>
    <w:rsid w:val="00D3232C"/>
    <w:rsid w:val="00D32F44"/>
    <w:rsid w:val="00D34F34"/>
    <w:rsid w:val="00D3573E"/>
    <w:rsid w:val="00D35C4E"/>
    <w:rsid w:val="00D36535"/>
    <w:rsid w:val="00D413CF"/>
    <w:rsid w:val="00D4359F"/>
    <w:rsid w:val="00D44122"/>
    <w:rsid w:val="00D45936"/>
    <w:rsid w:val="00D46399"/>
    <w:rsid w:val="00D4785D"/>
    <w:rsid w:val="00D47936"/>
    <w:rsid w:val="00D52682"/>
    <w:rsid w:val="00D53ED6"/>
    <w:rsid w:val="00D5477E"/>
    <w:rsid w:val="00D6123B"/>
    <w:rsid w:val="00D70C58"/>
    <w:rsid w:val="00D71481"/>
    <w:rsid w:val="00D717B3"/>
    <w:rsid w:val="00D738C6"/>
    <w:rsid w:val="00D75388"/>
    <w:rsid w:val="00D77F29"/>
    <w:rsid w:val="00D82553"/>
    <w:rsid w:val="00D825D1"/>
    <w:rsid w:val="00D8526E"/>
    <w:rsid w:val="00D97844"/>
    <w:rsid w:val="00DA0502"/>
    <w:rsid w:val="00DA062D"/>
    <w:rsid w:val="00DB0BDE"/>
    <w:rsid w:val="00DB1FF5"/>
    <w:rsid w:val="00DB52A0"/>
    <w:rsid w:val="00DB54E6"/>
    <w:rsid w:val="00DB7523"/>
    <w:rsid w:val="00DB7F32"/>
    <w:rsid w:val="00DC55E8"/>
    <w:rsid w:val="00DC5BC7"/>
    <w:rsid w:val="00DD0565"/>
    <w:rsid w:val="00DD09F9"/>
    <w:rsid w:val="00DD0D7E"/>
    <w:rsid w:val="00DD67B9"/>
    <w:rsid w:val="00DE16C0"/>
    <w:rsid w:val="00DE2B92"/>
    <w:rsid w:val="00DE5E3C"/>
    <w:rsid w:val="00DF651F"/>
    <w:rsid w:val="00DF727F"/>
    <w:rsid w:val="00E00F86"/>
    <w:rsid w:val="00E01A46"/>
    <w:rsid w:val="00E04152"/>
    <w:rsid w:val="00E06AFA"/>
    <w:rsid w:val="00E111E7"/>
    <w:rsid w:val="00E16317"/>
    <w:rsid w:val="00E17DEE"/>
    <w:rsid w:val="00E20CBF"/>
    <w:rsid w:val="00E222F4"/>
    <w:rsid w:val="00E25914"/>
    <w:rsid w:val="00E26431"/>
    <w:rsid w:val="00E3151F"/>
    <w:rsid w:val="00E43E9C"/>
    <w:rsid w:val="00E44AAE"/>
    <w:rsid w:val="00E511B0"/>
    <w:rsid w:val="00E51AAA"/>
    <w:rsid w:val="00E5380F"/>
    <w:rsid w:val="00E54A9B"/>
    <w:rsid w:val="00E54C00"/>
    <w:rsid w:val="00E5518D"/>
    <w:rsid w:val="00E65E4D"/>
    <w:rsid w:val="00E66410"/>
    <w:rsid w:val="00E66AD7"/>
    <w:rsid w:val="00E7199D"/>
    <w:rsid w:val="00E720EB"/>
    <w:rsid w:val="00E73490"/>
    <w:rsid w:val="00E75925"/>
    <w:rsid w:val="00E76601"/>
    <w:rsid w:val="00E87181"/>
    <w:rsid w:val="00E9514C"/>
    <w:rsid w:val="00E97270"/>
    <w:rsid w:val="00EA0D2C"/>
    <w:rsid w:val="00EA3908"/>
    <w:rsid w:val="00EB138B"/>
    <w:rsid w:val="00EB4E58"/>
    <w:rsid w:val="00EB724C"/>
    <w:rsid w:val="00EB7E03"/>
    <w:rsid w:val="00EC2802"/>
    <w:rsid w:val="00EC4BA7"/>
    <w:rsid w:val="00EC7960"/>
    <w:rsid w:val="00ED0F11"/>
    <w:rsid w:val="00ED1972"/>
    <w:rsid w:val="00ED21AE"/>
    <w:rsid w:val="00ED6009"/>
    <w:rsid w:val="00EE5EB4"/>
    <w:rsid w:val="00EF0A98"/>
    <w:rsid w:val="00EF44BF"/>
    <w:rsid w:val="00EF6E9F"/>
    <w:rsid w:val="00EF777B"/>
    <w:rsid w:val="00F00E27"/>
    <w:rsid w:val="00F01864"/>
    <w:rsid w:val="00F04F6E"/>
    <w:rsid w:val="00F10FF2"/>
    <w:rsid w:val="00F21872"/>
    <w:rsid w:val="00F24F57"/>
    <w:rsid w:val="00F278F3"/>
    <w:rsid w:val="00F333C3"/>
    <w:rsid w:val="00F36158"/>
    <w:rsid w:val="00F42AA8"/>
    <w:rsid w:val="00F42B41"/>
    <w:rsid w:val="00F45EEE"/>
    <w:rsid w:val="00F5154B"/>
    <w:rsid w:val="00F55BFF"/>
    <w:rsid w:val="00F65847"/>
    <w:rsid w:val="00F6590E"/>
    <w:rsid w:val="00F65FBE"/>
    <w:rsid w:val="00F66705"/>
    <w:rsid w:val="00F70B36"/>
    <w:rsid w:val="00F87C61"/>
    <w:rsid w:val="00F9007F"/>
    <w:rsid w:val="00F900FC"/>
    <w:rsid w:val="00F911B9"/>
    <w:rsid w:val="00F93179"/>
    <w:rsid w:val="00F973A5"/>
    <w:rsid w:val="00F97985"/>
    <w:rsid w:val="00FA0FF4"/>
    <w:rsid w:val="00FA4ADD"/>
    <w:rsid w:val="00FA5D2E"/>
    <w:rsid w:val="00FB21B5"/>
    <w:rsid w:val="00FB3DFF"/>
    <w:rsid w:val="00FB3E6B"/>
    <w:rsid w:val="00FB5758"/>
    <w:rsid w:val="00FB7F8D"/>
    <w:rsid w:val="00FC29C0"/>
    <w:rsid w:val="00FC2B4E"/>
    <w:rsid w:val="00FC30F9"/>
    <w:rsid w:val="00FC62F7"/>
    <w:rsid w:val="00FD105A"/>
    <w:rsid w:val="00FD1806"/>
    <w:rsid w:val="00FD2C03"/>
    <w:rsid w:val="00FD51AD"/>
    <w:rsid w:val="00FD5ECA"/>
    <w:rsid w:val="00FE082E"/>
    <w:rsid w:val="00FE0AF3"/>
    <w:rsid w:val="00FE19FD"/>
    <w:rsid w:val="00FE305F"/>
    <w:rsid w:val="00FE3D5B"/>
    <w:rsid w:val="00FE7C0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3C836DE"/>
  <w15:chartTrackingRefBased/>
  <w15:docId w15:val="{A1597AEC-B4E0-42A2-825F-8F878A0A04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DC5BC7"/>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rsid w:val="00DC5BC7"/>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DC5BC7"/>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DC5BC7"/>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DC5BC7"/>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DC5BC7"/>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DC5BC7"/>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DC5BC7"/>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DC5BC7"/>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DC5BC7"/>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sid w:val="00DC5BC7"/>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DC5BC7"/>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DC5BC7"/>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DC5BC7"/>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DC5BC7"/>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DC5BC7"/>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DC5BC7"/>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DC5BC7"/>
    <w:rPr>
      <w:rFonts w:eastAsiaTheme="majorEastAsia" w:cstheme="majorBidi"/>
      <w:color w:val="272727" w:themeColor="text1" w:themeTint="D8"/>
    </w:rPr>
  </w:style>
  <w:style w:type="paragraph" w:styleId="Title">
    <w:name w:val="Title"/>
    <w:basedOn w:val="Normal"/>
    <w:next w:val="Normal"/>
    <w:link w:val="TitleChar"/>
    <w:uiPriority w:val="10"/>
    <w:qFormat/>
    <w:rsid w:val="00DC5BC7"/>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DC5BC7"/>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DC5BC7"/>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DC5BC7"/>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DC5BC7"/>
    <w:pPr>
      <w:spacing w:before="160"/>
      <w:jc w:val="center"/>
    </w:pPr>
    <w:rPr>
      <w:i/>
      <w:iCs/>
      <w:color w:val="404040" w:themeColor="text1" w:themeTint="BF"/>
    </w:rPr>
  </w:style>
  <w:style w:type="character" w:customStyle="1" w:styleId="QuoteChar">
    <w:name w:val="Quote Char"/>
    <w:basedOn w:val="DefaultParagraphFont"/>
    <w:link w:val="Quote"/>
    <w:uiPriority w:val="29"/>
    <w:rsid w:val="00DC5BC7"/>
    <w:rPr>
      <w:i/>
      <w:iCs/>
      <w:color w:val="404040" w:themeColor="text1" w:themeTint="BF"/>
    </w:rPr>
  </w:style>
  <w:style w:type="paragraph" w:styleId="ListParagraph">
    <w:name w:val="List Paragraph"/>
    <w:basedOn w:val="Normal"/>
    <w:uiPriority w:val="34"/>
    <w:qFormat/>
    <w:rsid w:val="00DC5BC7"/>
    <w:pPr>
      <w:ind w:left="720"/>
      <w:contextualSpacing/>
    </w:pPr>
  </w:style>
  <w:style w:type="character" w:styleId="IntenseEmphasis">
    <w:name w:val="Intense Emphasis"/>
    <w:basedOn w:val="DefaultParagraphFont"/>
    <w:uiPriority w:val="21"/>
    <w:qFormat/>
    <w:rsid w:val="00DC5BC7"/>
    <w:rPr>
      <w:i/>
      <w:iCs/>
      <w:color w:val="0F4761" w:themeColor="accent1" w:themeShade="BF"/>
    </w:rPr>
  </w:style>
  <w:style w:type="paragraph" w:styleId="IntenseQuote">
    <w:name w:val="Intense Quote"/>
    <w:basedOn w:val="Normal"/>
    <w:next w:val="Normal"/>
    <w:link w:val="IntenseQuoteChar"/>
    <w:uiPriority w:val="30"/>
    <w:qFormat/>
    <w:rsid w:val="00DC5BC7"/>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DC5BC7"/>
    <w:rPr>
      <w:i/>
      <w:iCs/>
      <w:color w:val="0F4761" w:themeColor="accent1" w:themeShade="BF"/>
    </w:rPr>
  </w:style>
  <w:style w:type="character" w:styleId="IntenseReference">
    <w:name w:val="Intense Reference"/>
    <w:basedOn w:val="DefaultParagraphFont"/>
    <w:uiPriority w:val="32"/>
    <w:qFormat/>
    <w:rsid w:val="00DC5BC7"/>
    <w:rPr>
      <w:b/>
      <w:bCs/>
      <w:smallCaps/>
      <w:color w:val="0F4761" w:themeColor="accent1" w:themeShade="BF"/>
      <w:spacing w:val="5"/>
    </w:rPr>
  </w:style>
  <w:style w:type="table" w:styleId="TableGrid">
    <w:name w:val="Table Grid"/>
    <w:basedOn w:val="TableNormal"/>
    <w:uiPriority w:val="39"/>
    <w:rsid w:val="00252B5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132B73"/>
    <w:rPr>
      <w:color w:val="467886" w:themeColor="hyperlink"/>
      <w:u w:val="single"/>
    </w:rPr>
  </w:style>
  <w:style w:type="character" w:styleId="UnresolvedMention">
    <w:name w:val="Unresolved Mention"/>
    <w:basedOn w:val="DefaultParagraphFont"/>
    <w:uiPriority w:val="99"/>
    <w:semiHidden/>
    <w:unhideWhenUsed/>
    <w:rsid w:val="00132B73"/>
    <w:rPr>
      <w:color w:val="605E5C"/>
      <w:shd w:val="clear" w:color="auto" w:fill="E1DFDD"/>
    </w:rPr>
  </w:style>
  <w:style w:type="paragraph" w:styleId="Header">
    <w:name w:val="header"/>
    <w:basedOn w:val="Normal"/>
    <w:link w:val="HeaderChar"/>
    <w:uiPriority w:val="99"/>
    <w:unhideWhenUsed/>
    <w:rsid w:val="009C77AB"/>
    <w:pPr>
      <w:tabs>
        <w:tab w:val="center" w:pos="4680"/>
        <w:tab w:val="right" w:pos="9360"/>
      </w:tabs>
      <w:spacing w:after="0" w:line="240" w:lineRule="auto"/>
    </w:pPr>
  </w:style>
  <w:style w:type="character" w:customStyle="1" w:styleId="HeaderChar">
    <w:name w:val="Header Char"/>
    <w:basedOn w:val="DefaultParagraphFont"/>
    <w:link w:val="Header"/>
    <w:uiPriority w:val="99"/>
    <w:rsid w:val="009C77AB"/>
  </w:style>
  <w:style w:type="paragraph" w:styleId="Footer">
    <w:name w:val="footer"/>
    <w:basedOn w:val="Normal"/>
    <w:link w:val="FooterChar"/>
    <w:uiPriority w:val="99"/>
    <w:unhideWhenUsed/>
    <w:rsid w:val="009C77AB"/>
    <w:pPr>
      <w:tabs>
        <w:tab w:val="center" w:pos="4680"/>
        <w:tab w:val="right" w:pos="9360"/>
      </w:tabs>
      <w:spacing w:after="0" w:line="240" w:lineRule="auto"/>
    </w:pPr>
  </w:style>
  <w:style w:type="character" w:customStyle="1" w:styleId="FooterChar">
    <w:name w:val="Footer Char"/>
    <w:basedOn w:val="DefaultParagraphFont"/>
    <w:link w:val="Footer"/>
    <w:uiPriority w:val="99"/>
    <w:rsid w:val="009C77AB"/>
  </w:style>
  <w:style w:type="character" w:styleId="Strong">
    <w:name w:val="Strong"/>
    <w:basedOn w:val="DefaultParagraphFont"/>
    <w:uiPriority w:val="22"/>
    <w:qFormat/>
    <w:rsid w:val="00114FF4"/>
    <w:rPr>
      <w:b/>
      <w:bCs/>
    </w:rPr>
  </w:style>
  <w:style w:type="paragraph" w:styleId="NormalWeb">
    <w:name w:val="Normal (Web)"/>
    <w:basedOn w:val="Normal"/>
    <w:uiPriority w:val="99"/>
    <w:semiHidden/>
    <w:unhideWhenUsed/>
    <w:rsid w:val="00933B77"/>
    <w:pPr>
      <w:spacing w:before="100" w:beforeAutospacing="1" w:after="100" w:afterAutospacing="1" w:line="240" w:lineRule="auto"/>
    </w:pPr>
    <w:rPr>
      <w:rFonts w:ascii="Times New Roman" w:eastAsia="Times New Roman" w:hAnsi="Times New Roman" w:cs="Times New Roman"/>
      <w:kern w:val="0"/>
      <w14:ligatures w14:val="none"/>
    </w:rPr>
  </w:style>
  <w:style w:type="character" w:customStyle="1" w:styleId="ms-1">
    <w:name w:val="ms-1"/>
    <w:basedOn w:val="DefaultParagraphFont"/>
    <w:rsid w:val="00ED0F11"/>
  </w:style>
  <w:style w:type="character" w:customStyle="1" w:styleId="max-w-15ch">
    <w:name w:val="max-w-[15ch]"/>
    <w:basedOn w:val="DefaultParagraphFont"/>
    <w:rsid w:val="00ED0F11"/>
  </w:style>
  <w:style w:type="character" w:customStyle="1" w:styleId="-me-1">
    <w:name w:val="-me-1"/>
    <w:basedOn w:val="DefaultParagraphFont"/>
    <w:rsid w:val="00ED0F1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pixabay.com/de/party-jubel-menschen-freude-1458869/" TargetMode="External"/><Relationship Id="rId18" Type="http://schemas.openxmlformats.org/officeDocument/2006/relationships/hyperlink" Target="https://fairbanks.indianapolis.iu.edu/doc/research-centers/CMHNA-Marion-County-Final-Report-6.8.23.pdf?utm_source=chatgpt.com" TargetMode="External"/><Relationship Id="rId26" Type="http://schemas.microsoft.com/office/2007/relationships/diagramDrawing" Target="diagrams/drawing1.xml"/><Relationship Id="rId3" Type="http://schemas.openxmlformats.org/officeDocument/2006/relationships/customXml" Target="../customXml/item3.xml"/><Relationship Id="rId21" Type="http://schemas.openxmlformats.org/officeDocument/2006/relationships/hyperlink" Target="https://indysb.org/local-programs/" TargetMode="External"/><Relationship Id="rId34" Type="http://schemas.openxmlformats.org/officeDocument/2006/relationships/footer" Target="footer2.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hyperlink" Target="https://mirrorindy.org/indiana-youth-institute-research-health-education-trends-kids/?utm_source=chatgpt.com" TargetMode="External"/><Relationship Id="rId25" Type="http://schemas.openxmlformats.org/officeDocument/2006/relationships/diagramColors" Target="diagrams/colors1.xml"/><Relationship Id="rId33"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wfyi.org/news/articles/annual-kids-count-data-finds-marion-county-youth-continue-to-struggle-with-mental-health-other-areas-improved?utm_source=chatgpt.com" TargetMode="External"/><Relationship Id="rId20" Type="http://schemas.openxmlformats.org/officeDocument/2006/relationships/hyperlink" Target="https://www.aecf.org/resources/2025-kids-count-data-book?utm_source=chatgpt.com" TargetMode="External"/><Relationship Id="rId29" Type="http://schemas.openxmlformats.org/officeDocument/2006/relationships/chart" Target="charts/chart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diagramQuickStyle" Target="diagrams/quickStyle1.xml"/><Relationship Id="rId32"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hyperlink" Target="https://www.aecf.org/resources/2025-kids-count-data-book?utm_source=chatgpt.com" TargetMode="External"/><Relationship Id="rId23" Type="http://schemas.openxmlformats.org/officeDocument/2006/relationships/diagramLayout" Target="diagrams/layout1.xml"/><Relationship Id="rId28" Type="http://schemas.openxmlformats.org/officeDocument/2006/relationships/chart" Target="charts/chart1.xml"/><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s://marionhealth.org/wp-content/uploads/2023/06/CHA-Survey-Results-02.14.2020-Lite-1.pdf?utm_source=chatgpt.com" TargetMode="External"/><Relationship Id="rId31" Type="http://schemas.openxmlformats.org/officeDocument/2006/relationships/image" Target="media/image5.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iyi.org/resources/latest-data-on-the-well-being-and-outcomes-of-children-in-indiana/?utm_source=chatgpt.com" TargetMode="External"/><Relationship Id="rId22" Type="http://schemas.openxmlformats.org/officeDocument/2006/relationships/diagramData" Target="diagrams/data1.xml"/><Relationship Id="rId27" Type="http://schemas.openxmlformats.org/officeDocument/2006/relationships/image" Target="media/image3.jpeg"/><Relationship Id="rId30" Type="http://schemas.openxmlformats.org/officeDocument/2006/relationships/image" Target="media/image4.png"/><Relationship Id="rId35" Type="http://schemas.openxmlformats.org/officeDocument/2006/relationships/fontTable" Target="fontTable.xml"/><Relationship Id="rId8" Type="http://schemas.openxmlformats.org/officeDocument/2006/relationships/webSettings" Target="webSettings.xm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Funding Sources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3371391076115486"/>
          <c:y val="0.2111482939632546"/>
          <c:w val="0.40201680519101779"/>
          <c:h val="0.68917166604174473"/>
        </c:manualLayout>
      </c:layout>
      <c:pieChart>
        <c:varyColors val="1"/>
        <c:ser>
          <c:idx val="0"/>
          <c:order val="0"/>
          <c:tx>
            <c:strRef>
              <c:f>Sheet1!$B$1</c:f>
              <c:strCache>
                <c:ptCount val="1"/>
                <c:pt idx="0">
                  <c:v>Funding Source</c:v>
                </c:pt>
              </c:strCache>
            </c:strRef>
          </c:tx>
          <c:explosion val="13"/>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762-4603-99CE-D6A86589E18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4-4762-4603-99CE-D6A86589E18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3-4762-4603-99CE-D6A86589E180}"/>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B979-4164-8E58-749F05D779AB}"/>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2-4762-4603-99CE-D6A86589E180}"/>
              </c:ext>
            </c:extLst>
          </c:dPt>
          <c:dLbls>
            <c:dLbl>
              <c:idx val="0"/>
              <c:tx>
                <c:rich>
                  <a:bodyPr/>
                  <a:lstStyle/>
                  <a:p>
                    <a:fld id="{D4059C60-4AB4-4C5A-AEA4-22FC3320F5D7}" type="CATEGORYNAME">
                      <a:rPr lang="en-US"/>
                      <a:pPr/>
                      <a:t>[CATEGORY NAME]</a:t>
                    </a:fld>
                    <a:endParaRPr lang="en-US" baseline="0"/>
                  </a:p>
                  <a:p>
                    <a:r>
                      <a:rPr lang="en-US" baseline="0"/>
                      <a:t>65.2%</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4762-4603-99CE-D6A86589E180}"/>
                </c:ext>
              </c:extLst>
            </c:dLbl>
            <c:dLbl>
              <c:idx val="1"/>
              <c:tx>
                <c:rich>
                  <a:bodyPr/>
                  <a:lstStyle/>
                  <a:p>
                    <a:fld id="{EE85CC8E-B62A-413E-811A-7BCF9199C772}" type="CATEGORYNAME">
                      <a:rPr lang="en-US"/>
                      <a:pPr/>
                      <a:t>[CATEGORY NAME]</a:t>
                    </a:fld>
                    <a:endParaRPr lang="en-US" baseline="0"/>
                  </a:p>
                  <a:p>
                    <a:r>
                      <a:rPr lang="en-US" baseline="0"/>
                      <a:t>20.9%</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4762-4603-99CE-D6A86589E180}"/>
                </c:ext>
              </c:extLst>
            </c:dLbl>
            <c:dLbl>
              <c:idx val="2"/>
              <c:tx>
                <c:rich>
                  <a:bodyPr/>
                  <a:lstStyle/>
                  <a:p>
                    <a:fld id="{FA40A7BC-D87A-4048-AC7F-70ABEF5EA910}" type="CATEGORYNAME">
                      <a:rPr lang="en-US"/>
                      <a:pPr/>
                      <a:t>[CATEGORY NAME]</a:t>
                    </a:fld>
                    <a:endParaRPr lang="en-US" baseline="0"/>
                  </a:p>
                  <a:p>
                    <a:r>
                      <a:rPr lang="en-US" baseline="0"/>
                      <a:t>10.4%</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4762-4603-99CE-D6A86589E180}"/>
                </c:ext>
              </c:extLst>
            </c:dLbl>
            <c:dLbl>
              <c:idx val="3"/>
              <c:tx>
                <c:rich>
                  <a:bodyPr/>
                  <a:lstStyle/>
                  <a:p>
                    <a:fld id="{1B101880-B307-44A6-AD79-5426AE3D0C89}" type="CATEGORYNAME">
                      <a:rPr lang="en-US"/>
                      <a:pPr/>
                      <a:t>[CATEGORY NAME]</a:t>
                    </a:fld>
                    <a:endParaRPr lang="en-US" baseline="0"/>
                  </a:p>
                  <a:p>
                    <a:r>
                      <a:rPr lang="en-US" baseline="0"/>
                      <a:t>1.3%</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B979-4164-8E58-749F05D779AB}"/>
                </c:ext>
              </c:extLst>
            </c:dLbl>
            <c:dLbl>
              <c:idx val="4"/>
              <c:layout>
                <c:manualLayout>
                  <c:x val="-3.0092474532066149E-2"/>
                  <c:y val="0.11594089338750417"/>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fld id="{E2F3D9F1-5499-49FD-AF33-DD27DFC15FC7}" type="CATEGORYNAME">
                      <a:rPr lang="en-US"/>
                      <a:pPr>
                        <a:defRPr/>
                      </a:pPr>
                      <a:t>[CATEGORY NAME]</a:t>
                    </a:fld>
                    <a:endParaRPr lang="en-US" baseline="0"/>
                  </a:p>
                  <a:p>
                    <a:pPr>
                      <a:defRPr/>
                    </a:pPr>
                    <a:r>
                      <a:rPr lang="en-US" baseline="0"/>
                      <a:t>2.2%</a:t>
                    </a:r>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layout>
                    <c:manualLayout>
                      <c:w val="0.1615509797780959"/>
                      <c:h val="0.1484294058226274"/>
                    </c:manualLayout>
                  </c15:layout>
                  <c15:dlblFieldTable/>
                  <c15:showDataLabelsRange val="0"/>
                </c:ext>
                <c:ext xmlns:c16="http://schemas.microsoft.com/office/drawing/2014/chart" uri="{C3380CC4-5D6E-409C-BE32-E72D297353CC}">
                  <c16:uniqueId val="{00000002-4762-4603-99CE-D6A86589E18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Restrictured Grants</c:v>
                </c:pt>
                <c:pt idx="1">
                  <c:v>Unrestricted grants</c:v>
                </c:pt>
                <c:pt idx="2">
                  <c:v>Contract Income</c:v>
                </c:pt>
                <c:pt idx="3">
                  <c:v>Contributions</c:v>
                </c:pt>
                <c:pt idx="4">
                  <c:v>Interest Income</c:v>
                </c:pt>
              </c:strCache>
            </c:strRef>
          </c:cat>
          <c:val>
            <c:numRef>
              <c:f>Sheet1!$B$2:$B$6</c:f>
              <c:numCache>
                <c:formatCode>"$"#,##0_);[Red]\("$"#,##0\)</c:formatCode>
                <c:ptCount val="5"/>
                <c:pt idx="0">
                  <c:v>1013208</c:v>
                </c:pt>
                <c:pt idx="1">
                  <c:v>325000</c:v>
                </c:pt>
                <c:pt idx="2">
                  <c:v>161100</c:v>
                </c:pt>
                <c:pt idx="3">
                  <c:v>20000</c:v>
                </c:pt>
                <c:pt idx="4">
                  <c:v>34726</c:v>
                </c:pt>
              </c:numCache>
            </c:numRef>
          </c:val>
          <c:extLst>
            <c:ext xmlns:c16="http://schemas.microsoft.com/office/drawing/2014/chart" uri="{C3380CC4-5D6E-409C-BE32-E72D297353CC}">
              <c16:uniqueId val="{00000000-4762-4603-99CE-D6A86589E180}"/>
            </c:ext>
          </c:extLst>
        </c:ser>
        <c:dLbls>
          <c:showLegendKey val="0"/>
          <c:showVal val="1"/>
          <c:showCatName val="0"/>
          <c:showSerName val="0"/>
          <c:showPercent val="0"/>
          <c:showBubbleSize val="0"/>
          <c:showLeaderLines val="1"/>
        </c:dLbls>
        <c:firstSliceAng val="117"/>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Program</a:t>
            </a:r>
            <a:r>
              <a:rPr lang="en-US" baseline="0"/>
              <a:t> Grant Sources (2025)</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3371391076115486"/>
          <c:y val="0.2111482939632546"/>
          <c:w val="0.40201680519101779"/>
          <c:h val="0.68917166604174473"/>
        </c:manualLayout>
      </c:layout>
      <c:pieChart>
        <c:varyColors val="1"/>
        <c:ser>
          <c:idx val="0"/>
          <c:order val="0"/>
          <c:tx>
            <c:strRef>
              <c:f>Sheet1!$B$1</c:f>
              <c:strCache>
                <c:ptCount val="1"/>
                <c:pt idx="0">
                  <c:v>Grant Source</c:v>
                </c:pt>
              </c:strCache>
            </c:strRef>
          </c:tx>
          <c:explosion val="13"/>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E08-47BC-8A95-43BF1F844BCB}"/>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E08-47BC-8A95-43BF1F844BC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E08-47BC-8A95-43BF1F844BC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AE08-47BC-8A95-43BF1F844BCB}"/>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AE08-47BC-8A95-43BF1F844BCB}"/>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05CA-4FED-A03F-D1F5854F3C57}"/>
              </c:ext>
            </c:extLst>
          </c:dPt>
          <c:dPt>
            <c:idx val="6"/>
            <c:bubble3D val="0"/>
            <c:spPr>
              <a:solidFill>
                <a:schemeClr val="accent1">
                  <a:lumMod val="60000"/>
                </a:schemeClr>
              </a:solidFill>
              <a:ln w="19050">
                <a:solidFill>
                  <a:schemeClr val="lt1"/>
                </a:solidFill>
              </a:ln>
              <a:effectLst/>
            </c:spPr>
            <c:extLst>
              <c:ext xmlns:c16="http://schemas.microsoft.com/office/drawing/2014/chart" uri="{C3380CC4-5D6E-409C-BE32-E72D297353CC}">
                <c16:uniqueId val="{0000000D-05CA-4FED-A03F-D1F5854F3C57}"/>
              </c:ext>
            </c:extLst>
          </c:dPt>
          <c:dLbls>
            <c:dLbl>
              <c:idx val="0"/>
              <c:tx>
                <c:rich>
                  <a:bodyPr/>
                  <a:lstStyle/>
                  <a:p>
                    <a:fld id="{2ED97235-7A50-4332-B40E-FD00A26DA509}" type="CATEGORYNAME">
                      <a:rPr lang="en-US"/>
                      <a:pPr/>
                      <a:t>[CATEGORY NAME]</a:t>
                    </a:fld>
                    <a:endParaRPr lang="en-US" baseline="0"/>
                  </a:p>
                  <a:p>
                    <a:r>
                      <a:rPr lang="en-US" baseline="0"/>
                      <a:t>68.6%</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AE08-47BC-8A95-43BF1F844BCB}"/>
                </c:ext>
              </c:extLst>
            </c:dLbl>
            <c:dLbl>
              <c:idx val="1"/>
              <c:tx>
                <c:rich>
                  <a:bodyPr/>
                  <a:lstStyle/>
                  <a:p>
                    <a:fld id="{EE85CC8E-B62A-413E-811A-7BCF9199C772}" type="CATEGORYNAME">
                      <a:rPr lang="en-US"/>
                      <a:pPr/>
                      <a:t>[CATEGORY NAME]</a:t>
                    </a:fld>
                    <a:r>
                      <a:rPr lang="en-US" baseline="0"/>
                      <a:t> 12.3%</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AE08-47BC-8A95-43BF1F844BCB}"/>
                </c:ext>
              </c:extLst>
            </c:dLbl>
            <c:dLbl>
              <c:idx val="2"/>
              <c:tx>
                <c:rich>
                  <a:bodyPr/>
                  <a:lstStyle/>
                  <a:p>
                    <a:fld id="{EFE64723-CB33-4272-888B-E025AD8C5EFC}" type="CATEGORYNAME">
                      <a:rPr lang="en-US"/>
                      <a:pPr/>
                      <a:t>[CATEGORY NAME]</a:t>
                    </a:fld>
                    <a:r>
                      <a:rPr lang="en-US" baseline="0"/>
                      <a:t> 4.1%</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AE08-47BC-8A95-43BF1F844BCB}"/>
                </c:ext>
              </c:extLst>
            </c:dLbl>
            <c:dLbl>
              <c:idx val="3"/>
              <c:tx>
                <c:rich>
                  <a:bodyPr/>
                  <a:lstStyle/>
                  <a:p>
                    <a:fld id="{C7815A97-39E6-4D71-911E-909DD254CB91}" type="CATEGORYNAME">
                      <a:rPr lang="en-US"/>
                      <a:pPr/>
                      <a:t>[CATEGORY NAME]</a:t>
                    </a:fld>
                    <a:r>
                      <a:rPr lang="en-US" baseline="0"/>
                      <a:t> 4.1%</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AE08-47BC-8A95-43BF1F844BCB}"/>
                </c:ext>
              </c:extLst>
            </c:dLbl>
            <c:dLbl>
              <c:idx val="4"/>
              <c:layout>
                <c:manualLayout>
                  <c:x val="-2.1239957693599699E-3"/>
                  <c:y val="1.1045052694225413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fld id="{167A008B-2AFB-4391-8F9D-A2632349950A}" type="CATEGORYNAME">
                      <a:rPr lang="en-US"/>
                      <a:pPr>
                        <a:defRPr/>
                      </a:pPr>
                      <a:t>[CATEGORY NAME]</a:t>
                    </a:fld>
                    <a:r>
                      <a:rPr lang="en-US" baseline="0"/>
                      <a:t> 3.1%</a:t>
                    </a:r>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layout>
                    <c:manualLayout>
                      <c:w val="0.16155085877423214"/>
                      <c:h val="0.13919952244236616"/>
                    </c:manualLayout>
                  </c15:layout>
                  <c15:dlblFieldTable/>
                  <c15:showDataLabelsRange val="0"/>
                </c:ext>
                <c:ext xmlns:c16="http://schemas.microsoft.com/office/drawing/2014/chart" uri="{C3380CC4-5D6E-409C-BE32-E72D297353CC}">
                  <c16:uniqueId val="{00000009-AE08-47BC-8A95-43BF1F844BCB}"/>
                </c:ext>
              </c:extLst>
            </c:dLbl>
            <c:dLbl>
              <c:idx val="5"/>
              <c:tx>
                <c:rich>
                  <a:bodyPr/>
                  <a:lstStyle/>
                  <a:p>
                    <a:fld id="{70FEBE6A-71E4-4F3B-96A9-39705C186D72}" type="CATEGORYNAME">
                      <a:rPr lang="en-US"/>
                      <a:pPr/>
                      <a:t>[CATEGORY NAME]</a:t>
                    </a:fld>
                    <a:r>
                      <a:rPr lang="en-US" baseline="0"/>
                      <a:t> 6.6%</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05CA-4FED-A03F-D1F5854F3C57}"/>
                </c:ext>
              </c:extLst>
            </c:dLbl>
            <c:dLbl>
              <c:idx val="6"/>
              <c:tx>
                <c:rich>
                  <a:bodyPr/>
                  <a:lstStyle/>
                  <a:p>
                    <a:fld id="{B4E659A8-D372-4E6A-AF52-4453484EFA3E}" type="CATEGORYNAME">
                      <a:rPr lang="en-US"/>
                      <a:pPr/>
                      <a:t>[CATEGORY NAME]</a:t>
                    </a:fld>
                    <a:r>
                      <a:rPr lang="en-US" baseline="0"/>
                      <a:t> 1.2%</a:t>
                    </a:r>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D-05CA-4FED-A03F-D1F5854F3C5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Sheet1!$A$2:$A$8</c:f>
              <c:strCache>
                <c:ptCount val="7"/>
                <c:pt idx="0">
                  <c:v>Lilly Endowment</c:v>
                </c:pt>
                <c:pt idx="1">
                  <c:v>UWCI</c:v>
                </c:pt>
                <c:pt idx="2">
                  <c:v>The Indianapolis Foundation</c:v>
                </c:pt>
                <c:pt idx="3">
                  <c:v>The Clowes Fund</c:v>
                </c:pt>
                <c:pt idx="4">
                  <c:v>MHS Serves</c:v>
                </c:pt>
                <c:pt idx="5">
                  <c:v>PS&amp;E/WNBA</c:v>
                </c:pt>
                <c:pt idx="6">
                  <c:v>Other</c:v>
                </c:pt>
              </c:strCache>
            </c:strRef>
          </c:cat>
          <c:val>
            <c:numRef>
              <c:f>Sheet1!$B$2:$B$8</c:f>
              <c:numCache>
                <c:formatCode>"$"#,##0_);[Red]\("$"#,##0\)</c:formatCode>
                <c:ptCount val="7"/>
                <c:pt idx="0">
                  <c:v>837000</c:v>
                </c:pt>
                <c:pt idx="1">
                  <c:v>150000</c:v>
                </c:pt>
                <c:pt idx="2">
                  <c:v>50000</c:v>
                </c:pt>
                <c:pt idx="3">
                  <c:v>50000</c:v>
                </c:pt>
                <c:pt idx="4">
                  <c:v>38000</c:v>
                </c:pt>
                <c:pt idx="5">
                  <c:v>80000</c:v>
                </c:pt>
                <c:pt idx="6">
                  <c:v>15000</c:v>
                </c:pt>
              </c:numCache>
            </c:numRef>
          </c:val>
          <c:extLst>
            <c:ext xmlns:c16="http://schemas.microsoft.com/office/drawing/2014/chart" uri="{C3380CC4-5D6E-409C-BE32-E72D297353CC}">
              <c16:uniqueId val="{0000000A-AE08-47BC-8A95-43BF1F844BCB}"/>
            </c:ext>
          </c:extLst>
        </c:ser>
        <c:dLbls>
          <c:showLegendKey val="0"/>
          <c:showVal val="1"/>
          <c:showCatName val="0"/>
          <c:showSerName val="0"/>
          <c:showPercent val="0"/>
          <c:showBubbleSize val="0"/>
          <c:showLeaderLines val="1"/>
        </c:dLbls>
        <c:firstSliceAng val="117"/>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660174DB-5648-4B05-9B56-6AA2DCF384E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061E2C72-5531-4108-ADA0-7B60F04EFAB7}">
      <dgm:prSet phldrT="[Text]"/>
      <dgm:spPr/>
      <dgm:t>
        <a:bodyPr/>
        <a:lstStyle/>
        <a:p>
          <a:r>
            <a:rPr lang="en-US" dirty="0"/>
            <a:t>Liz Coit</a:t>
          </a:r>
        </a:p>
        <a:p>
          <a:r>
            <a:rPr lang="en-US" dirty="0"/>
            <a:t>President</a:t>
          </a:r>
        </a:p>
      </dgm:t>
    </dgm:pt>
    <dgm:pt modelId="{3DE79F15-19FF-40A0-9F82-7F55162869CC}" type="parTrans" cxnId="{4541CC4E-7AD4-464D-811E-C344741B69C7}">
      <dgm:prSet/>
      <dgm:spPr/>
      <dgm:t>
        <a:bodyPr/>
        <a:lstStyle/>
        <a:p>
          <a:endParaRPr lang="en-US"/>
        </a:p>
      </dgm:t>
    </dgm:pt>
    <dgm:pt modelId="{66E5B9DF-6745-429B-9D18-DC0D8D646C25}" type="sibTrans" cxnId="{4541CC4E-7AD4-464D-811E-C344741B69C7}">
      <dgm:prSet/>
      <dgm:spPr/>
      <dgm:t>
        <a:bodyPr/>
        <a:lstStyle/>
        <a:p>
          <a:endParaRPr lang="en-US"/>
        </a:p>
      </dgm:t>
    </dgm:pt>
    <dgm:pt modelId="{6AE6FBAB-594D-408A-90FE-93C587A230D2}" type="asst">
      <dgm:prSet phldrT="[Text]"/>
      <dgm:spPr/>
      <dgm:t>
        <a:bodyPr/>
        <a:lstStyle/>
        <a:p>
          <a:r>
            <a:rPr lang="en-US" dirty="0"/>
            <a:t>Amanda McGhee</a:t>
          </a:r>
        </a:p>
        <a:p>
          <a:r>
            <a:rPr lang="en-US" dirty="0"/>
            <a:t>Exec Asst/Office Manager</a:t>
          </a:r>
        </a:p>
      </dgm:t>
    </dgm:pt>
    <dgm:pt modelId="{0313154E-C12D-473D-A9F6-4EF31435810F}" type="parTrans" cxnId="{74CF20BF-FC3D-4208-BC9E-1944C191D1DD}">
      <dgm:prSet/>
      <dgm:spPr/>
      <dgm:t>
        <a:bodyPr/>
        <a:lstStyle/>
        <a:p>
          <a:endParaRPr lang="en-US"/>
        </a:p>
      </dgm:t>
    </dgm:pt>
    <dgm:pt modelId="{AF2DD9A0-0BF8-4DAC-BC00-4A1012EB1382}" type="sibTrans" cxnId="{74CF20BF-FC3D-4208-BC9E-1944C191D1DD}">
      <dgm:prSet/>
      <dgm:spPr/>
      <dgm:t>
        <a:bodyPr/>
        <a:lstStyle/>
        <a:p>
          <a:endParaRPr lang="en-US"/>
        </a:p>
      </dgm:t>
    </dgm:pt>
    <dgm:pt modelId="{3F845CC1-1FEA-4432-91F7-02F41ABF9A9E}">
      <dgm:prSet phldrT="[Text]"/>
      <dgm:spPr/>
      <dgm:t>
        <a:bodyPr/>
        <a:lstStyle/>
        <a:p>
          <a:r>
            <a:rPr lang="en-US" dirty="0"/>
            <a:t>DJ Cleveland</a:t>
          </a:r>
        </a:p>
        <a:p>
          <a:r>
            <a:rPr lang="en-US" dirty="0"/>
            <a:t>Director Marketing/Comm</a:t>
          </a:r>
        </a:p>
      </dgm:t>
    </dgm:pt>
    <dgm:pt modelId="{11465548-4B93-4019-9487-0BED1087C17F}" type="parTrans" cxnId="{9974E184-7009-4AE3-87FE-CA4E8F12CF5E}">
      <dgm:prSet/>
      <dgm:spPr/>
      <dgm:t>
        <a:bodyPr/>
        <a:lstStyle/>
        <a:p>
          <a:endParaRPr lang="en-US"/>
        </a:p>
      </dgm:t>
    </dgm:pt>
    <dgm:pt modelId="{B7326EBD-7DB2-4F85-AAFB-2D6E00D6CE6A}" type="sibTrans" cxnId="{9974E184-7009-4AE3-87FE-CA4E8F12CF5E}">
      <dgm:prSet/>
      <dgm:spPr/>
      <dgm:t>
        <a:bodyPr/>
        <a:lstStyle/>
        <a:p>
          <a:endParaRPr lang="en-US"/>
        </a:p>
      </dgm:t>
    </dgm:pt>
    <dgm:pt modelId="{3E51E4C5-5160-4760-9279-FF7EAA436352}">
      <dgm:prSet phldrT="[Text]"/>
      <dgm:spPr/>
      <dgm:t>
        <a:bodyPr/>
        <a:lstStyle/>
        <a:p>
          <a:r>
            <a:rPr lang="en-US" dirty="0"/>
            <a:t>Sarah Kumfer</a:t>
          </a:r>
        </a:p>
        <a:p>
          <a:r>
            <a:rPr lang="en-US" dirty="0"/>
            <a:t>Director of Advocacy and Special Projects</a:t>
          </a:r>
        </a:p>
      </dgm:t>
    </dgm:pt>
    <dgm:pt modelId="{955253DB-70EC-41D5-A719-0A942247951B}" type="parTrans" cxnId="{9EA797F0-021F-4DCB-83EF-858322205CF7}">
      <dgm:prSet/>
      <dgm:spPr/>
      <dgm:t>
        <a:bodyPr/>
        <a:lstStyle/>
        <a:p>
          <a:endParaRPr lang="en-US"/>
        </a:p>
      </dgm:t>
    </dgm:pt>
    <dgm:pt modelId="{914D16D7-B38F-456D-BB01-FBDD1718A533}" type="sibTrans" cxnId="{9EA797F0-021F-4DCB-83EF-858322205CF7}">
      <dgm:prSet/>
      <dgm:spPr/>
      <dgm:t>
        <a:bodyPr/>
        <a:lstStyle/>
        <a:p>
          <a:endParaRPr lang="en-US"/>
        </a:p>
      </dgm:t>
    </dgm:pt>
    <dgm:pt modelId="{35AF8A70-F387-44EA-AC6C-F59C52853945}">
      <dgm:prSet phldrT="[Text]"/>
      <dgm:spPr/>
      <dgm:t>
        <a:bodyPr/>
        <a:lstStyle/>
        <a:p>
          <a:r>
            <a:rPr lang="en-US" dirty="0"/>
            <a:t>Fletcher Elliot</a:t>
          </a:r>
        </a:p>
        <a:p>
          <a:r>
            <a:rPr lang="en-US" dirty="0"/>
            <a:t>Director of Training</a:t>
          </a:r>
        </a:p>
      </dgm:t>
    </dgm:pt>
    <dgm:pt modelId="{BE67E456-9DAA-4BA6-AB83-A3EE314F9963}" type="parTrans" cxnId="{FD0D4B17-C831-4FEC-9C6F-10A5581FBC5F}">
      <dgm:prSet/>
      <dgm:spPr/>
      <dgm:t>
        <a:bodyPr/>
        <a:lstStyle/>
        <a:p>
          <a:endParaRPr lang="en-US"/>
        </a:p>
      </dgm:t>
    </dgm:pt>
    <dgm:pt modelId="{FD10E03C-9482-4DA9-8210-9AE3B6CD648A}" type="sibTrans" cxnId="{FD0D4B17-C831-4FEC-9C6F-10A5581FBC5F}">
      <dgm:prSet/>
      <dgm:spPr/>
      <dgm:t>
        <a:bodyPr/>
        <a:lstStyle/>
        <a:p>
          <a:endParaRPr lang="en-US"/>
        </a:p>
      </dgm:t>
    </dgm:pt>
    <dgm:pt modelId="{2F0E63F9-605F-4680-A188-2F93DF8C9F80}">
      <dgm:prSet/>
      <dgm:spPr/>
      <dgm:t>
        <a:bodyPr/>
        <a:lstStyle/>
        <a:p>
          <a:r>
            <a:rPr lang="en-US"/>
            <a:t>Lauren George</a:t>
          </a:r>
          <a:endParaRPr lang="en-US" dirty="0"/>
        </a:p>
        <a:p>
          <a:r>
            <a:rPr lang="en-US" dirty="0"/>
            <a:t>Asst Advocacy </a:t>
          </a:r>
          <a:r>
            <a:rPr lang="en-US" dirty="0" err="1"/>
            <a:t>Mgr</a:t>
          </a:r>
          <a:endParaRPr lang="en-US" dirty="0"/>
        </a:p>
      </dgm:t>
    </dgm:pt>
    <dgm:pt modelId="{86A00DDF-05D4-46D7-9C44-F9752555ECBC}" type="parTrans" cxnId="{A20CBB53-3348-4CA4-9B15-5A05E9973E4F}">
      <dgm:prSet/>
      <dgm:spPr/>
      <dgm:t>
        <a:bodyPr/>
        <a:lstStyle/>
        <a:p>
          <a:endParaRPr lang="en-US"/>
        </a:p>
      </dgm:t>
    </dgm:pt>
    <dgm:pt modelId="{3D1E35C8-0C03-4F1F-862E-24564FDF205E}" type="sibTrans" cxnId="{A20CBB53-3348-4CA4-9B15-5A05E9973E4F}">
      <dgm:prSet/>
      <dgm:spPr/>
      <dgm:t>
        <a:bodyPr/>
        <a:lstStyle/>
        <a:p>
          <a:endParaRPr lang="en-US"/>
        </a:p>
      </dgm:t>
    </dgm:pt>
    <dgm:pt modelId="{325BAA4C-3ACE-4B71-9CD3-28D0B0BF2EF0}">
      <dgm:prSet/>
      <dgm:spPr/>
      <dgm:t>
        <a:bodyPr/>
        <a:lstStyle/>
        <a:p>
          <a:r>
            <a:rPr lang="en-US" dirty="0"/>
            <a:t>Ciera Banks</a:t>
          </a:r>
        </a:p>
        <a:p>
          <a:r>
            <a:rPr lang="en-US" dirty="0"/>
            <a:t>Asst Program </a:t>
          </a:r>
          <a:r>
            <a:rPr lang="en-US" dirty="0" err="1"/>
            <a:t>Mgr</a:t>
          </a:r>
          <a:endParaRPr lang="en-US" dirty="0"/>
        </a:p>
      </dgm:t>
    </dgm:pt>
    <dgm:pt modelId="{A5236439-024F-404D-A046-92A77A7A529D}" type="parTrans" cxnId="{209A1883-3872-4D17-B478-1AB4F13B09FD}">
      <dgm:prSet/>
      <dgm:spPr/>
      <dgm:t>
        <a:bodyPr/>
        <a:lstStyle/>
        <a:p>
          <a:endParaRPr lang="en-US"/>
        </a:p>
      </dgm:t>
    </dgm:pt>
    <dgm:pt modelId="{562CD036-B380-44B8-887E-188BB2098485}" type="sibTrans" cxnId="{209A1883-3872-4D17-B478-1AB4F13B09FD}">
      <dgm:prSet/>
      <dgm:spPr/>
      <dgm:t>
        <a:bodyPr/>
        <a:lstStyle/>
        <a:p>
          <a:endParaRPr lang="en-US"/>
        </a:p>
      </dgm:t>
    </dgm:pt>
    <dgm:pt modelId="{2F92EA32-ED5A-4260-A0E4-5CE323F96204}">
      <dgm:prSet/>
      <dgm:spPr/>
      <dgm:t>
        <a:bodyPr/>
        <a:lstStyle/>
        <a:p>
          <a:r>
            <a:rPr lang="en-US" dirty="0"/>
            <a:t>LaMarr Davis</a:t>
          </a:r>
        </a:p>
        <a:p>
          <a:r>
            <a:rPr lang="en-US" dirty="0"/>
            <a:t>Program Director</a:t>
          </a:r>
        </a:p>
      </dgm:t>
    </dgm:pt>
    <dgm:pt modelId="{D0568444-10BD-4B5E-8C7D-FF7BE859256F}" type="parTrans" cxnId="{0B3C1854-9214-4E3D-9902-ECFB6C020C05}">
      <dgm:prSet/>
      <dgm:spPr/>
      <dgm:t>
        <a:bodyPr/>
        <a:lstStyle/>
        <a:p>
          <a:endParaRPr lang="en-US"/>
        </a:p>
      </dgm:t>
    </dgm:pt>
    <dgm:pt modelId="{905D7AA4-B63B-434E-A1B2-CECF196ACFBC}" type="sibTrans" cxnId="{0B3C1854-9214-4E3D-9902-ECFB6C020C05}">
      <dgm:prSet/>
      <dgm:spPr/>
      <dgm:t>
        <a:bodyPr/>
        <a:lstStyle/>
        <a:p>
          <a:endParaRPr lang="en-US"/>
        </a:p>
      </dgm:t>
    </dgm:pt>
    <dgm:pt modelId="{46E839C2-E85C-4EB5-B3BF-602BDCDF6F9D}">
      <dgm:prSet/>
      <dgm:spPr/>
      <dgm:t>
        <a:bodyPr/>
        <a:lstStyle/>
        <a:p>
          <a:r>
            <a:rPr lang="en-US" dirty="0"/>
            <a:t>Fundraising Consultant/Grant Writer</a:t>
          </a:r>
        </a:p>
        <a:p>
          <a:r>
            <a:rPr lang="en-US" dirty="0"/>
            <a:t>Toby Stark</a:t>
          </a:r>
        </a:p>
      </dgm:t>
    </dgm:pt>
    <dgm:pt modelId="{A050E14E-1C25-439D-BED6-92176C0DC8FA}" type="parTrans" cxnId="{2192B4CD-A4BE-4564-B32C-A07832261015}">
      <dgm:prSet/>
      <dgm:spPr/>
      <dgm:t>
        <a:bodyPr/>
        <a:lstStyle/>
        <a:p>
          <a:endParaRPr lang="en-US"/>
        </a:p>
      </dgm:t>
    </dgm:pt>
    <dgm:pt modelId="{F33A0CEE-2542-4DF1-93E4-A6F84500F23C}" type="sibTrans" cxnId="{2192B4CD-A4BE-4564-B32C-A07832261015}">
      <dgm:prSet/>
      <dgm:spPr/>
      <dgm:t>
        <a:bodyPr/>
        <a:lstStyle/>
        <a:p>
          <a:endParaRPr lang="en-US"/>
        </a:p>
      </dgm:t>
    </dgm:pt>
    <dgm:pt modelId="{4B24E6C2-4F68-4115-9163-C2EAAA1F9A19}">
      <dgm:prSet/>
      <dgm:spPr/>
      <dgm:t>
        <a:bodyPr/>
        <a:lstStyle/>
        <a:p>
          <a:r>
            <a:rPr lang="en-US" dirty="0"/>
            <a:t>Bookkeeper/Financial Reporting</a:t>
          </a:r>
        </a:p>
        <a:p>
          <a:r>
            <a:rPr lang="en-US" dirty="0" err="1"/>
            <a:t>FosterResults</a:t>
          </a:r>
          <a:endParaRPr lang="en-US" dirty="0"/>
        </a:p>
      </dgm:t>
    </dgm:pt>
    <dgm:pt modelId="{6202182A-BE4D-41DF-85F4-D98BFADA5A70}" type="parTrans" cxnId="{1C874AD8-798E-40EF-9C66-9BF0C1946168}">
      <dgm:prSet/>
      <dgm:spPr/>
      <dgm:t>
        <a:bodyPr/>
        <a:lstStyle/>
        <a:p>
          <a:endParaRPr lang="en-US"/>
        </a:p>
      </dgm:t>
    </dgm:pt>
    <dgm:pt modelId="{7249FD1D-AD95-48E8-A4F9-9155A336B1EE}" type="sibTrans" cxnId="{1C874AD8-798E-40EF-9C66-9BF0C1946168}">
      <dgm:prSet/>
      <dgm:spPr/>
      <dgm:t>
        <a:bodyPr/>
        <a:lstStyle/>
        <a:p>
          <a:endParaRPr lang="en-US"/>
        </a:p>
      </dgm:t>
    </dgm:pt>
    <dgm:pt modelId="{0017D248-0DB8-4134-8002-4B94637A9F24}">
      <dgm:prSet/>
      <dgm:spPr/>
      <dgm:t>
        <a:bodyPr/>
        <a:lstStyle/>
        <a:p>
          <a:r>
            <a:rPr lang="en-US"/>
            <a:t>HR Functi9ons</a:t>
          </a:r>
        </a:p>
        <a:p>
          <a:r>
            <a:rPr lang="en-US"/>
            <a:t>WorkSmart</a:t>
          </a:r>
        </a:p>
      </dgm:t>
    </dgm:pt>
    <dgm:pt modelId="{F1A006C8-C7A1-4F1E-BF38-0F94086AADFF}" type="parTrans" cxnId="{A9B115FF-B198-47A1-A15E-06467120DF1E}">
      <dgm:prSet/>
      <dgm:spPr/>
      <dgm:t>
        <a:bodyPr/>
        <a:lstStyle/>
        <a:p>
          <a:endParaRPr lang="en-US"/>
        </a:p>
      </dgm:t>
    </dgm:pt>
    <dgm:pt modelId="{FA3045FE-3968-4905-B474-884B66AE4C6A}" type="sibTrans" cxnId="{A9B115FF-B198-47A1-A15E-06467120DF1E}">
      <dgm:prSet/>
      <dgm:spPr/>
      <dgm:t>
        <a:bodyPr/>
        <a:lstStyle/>
        <a:p>
          <a:endParaRPr lang="en-US"/>
        </a:p>
      </dgm:t>
    </dgm:pt>
    <dgm:pt modelId="{7930ECAE-61F3-400C-8E17-1592289F0E95}" type="pres">
      <dgm:prSet presAssocID="{660174DB-5648-4B05-9B56-6AA2DCF384E2}" presName="hierChild1" presStyleCnt="0">
        <dgm:presLayoutVars>
          <dgm:orgChart val="1"/>
          <dgm:chPref val="1"/>
          <dgm:dir/>
          <dgm:animOne val="branch"/>
          <dgm:animLvl val="lvl"/>
          <dgm:resizeHandles/>
        </dgm:presLayoutVars>
      </dgm:prSet>
      <dgm:spPr/>
    </dgm:pt>
    <dgm:pt modelId="{59A9E307-9632-4D4F-8344-A8BF6D1F826E}" type="pres">
      <dgm:prSet presAssocID="{061E2C72-5531-4108-ADA0-7B60F04EFAB7}" presName="hierRoot1" presStyleCnt="0">
        <dgm:presLayoutVars>
          <dgm:hierBranch val="init"/>
        </dgm:presLayoutVars>
      </dgm:prSet>
      <dgm:spPr/>
    </dgm:pt>
    <dgm:pt modelId="{D74A4093-7D0C-4C3B-8AFA-3AB39EAE2C9D}" type="pres">
      <dgm:prSet presAssocID="{061E2C72-5531-4108-ADA0-7B60F04EFAB7}" presName="rootComposite1" presStyleCnt="0"/>
      <dgm:spPr/>
    </dgm:pt>
    <dgm:pt modelId="{75922C2E-A939-400F-9813-C115E7B6C37B}" type="pres">
      <dgm:prSet presAssocID="{061E2C72-5531-4108-ADA0-7B60F04EFAB7}" presName="rootText1" presStyleLbl="node0" presStyleIdx="0" presStyleCnt="1">
        <dgm:presLayoutVars>
          <dgm:chPref val="3"/>
        </dgm:presLayoutVars>
      </dgm:prSet>
      <dgm:spPr/>
    </dgm:pt>
    <dgm:pt modelId="{3453CA79-AFBC-4C50-BEF0-6338C18B278A}" type="pres">
      <dgm:prSet presAssocID="{061E2C72-5531-4108-ADA0-7B60F04EFAB7}" presName="rootConnector1" presStyleLbl="node1" presStyleIdx="0" presStyleCnt="0"/>
      <dgm:spPr/>
    </dgm:pt>
    <dgm:pt modelId="{8C4A01BA-4BDD-4BAA-B25D-4129A15D80D7}" type="pres">
      <dgm:prSet presAssocID="{061E2C72-5531-4108-ADA0-7B60F04EFAB7}" presName="hierChild2" presStyleCnt="0"/>
      <dgm:spPr/>
    </dgm:pt>
    <dgm:pt modelId="{654CE326-43CC-4106-8428-37FF05F95965}" type="pres">
      <dgm:prSet presAssocID="{A050E14E-1C25-439D-BED6-92176C0DC8FA}" presName="Name37" presStyleLbl="parChTrans1D2" presStyleIdx="0" presStyleCnt="8"/>
      <dgm:spPr/>
    </dgm:pt>
    <dgm:pt modelId="{34AB0441-D672-4B10-9518-AFE7D491152B}" type="pres">
      <dgm:prSet presAssocID="{46E839C2-E85C-4EB5-B3BF-602BDCDF6F9D}" presName="hierRoot2" presStyleCnt="0">
        <dgm:presLayoutVars>
          <dgm:hierBranch val="init"/>
        </dgm:presLayoutVars>
      </dgm:prSet>
      <dgm:spPr/>
    </dgm:pt>
    <dgm:pt modelId="{7FC6B54B-8449-40A8-8939-9CBE33C31AEF}" type="pres">
      <dgm:prSet presAssocID="{46E839C2-E85C-4EB5-B3BF-602BDCDF6F9D}" presName="rootComposite" presStyleCnt="0"/>
      <dgm:spPr/>
    </dgm:pt>
    <dgm:pt modelId="{61BB68E1-7356-44C7-964F-0F9D0DDB39BB}" type="pres">
      <dgm:prSet presAssocID="{46E839C2-E85C-4EB5-B3BF-602BDCDF6F9D}" presName="rootText" presStyleLbl="node2" presStyleIdx="0" presStyleCnt="7">
        <dgm:presLayoutVars>
          <dgm:chPref val="3"/>
        </dgm:presLayoutVars>
      </dgm:prSet>
      <dgm:spPr/>
    </dgm:pt>
    <dgm:pt modelId="{9807B74E-0267-4A0C-A9EC-EB3308E2776A}" type="pres">
      <dgm:prSet presAssocID="{46E839C2-E85C-4EB5-B3BF-602BDCDF6F9D}" presName="rootConnector" presStyleLbl="node2" presStyleIdx="0" presStyleCnt="7"/>
      <dgm:spPr/>
    </dgm:pt>
    <dgm:pt modelId="{63C3D2C4-A2CD-4678-AE1B-53F1F6F4D660}" type="pres">
      <dgm:prSet presAssocID="{46E839C2-E85C-4EB5-B3BF-602BDCDF6F9D}" presName="hierChild4" presStyleCnt="0"/>
      <dgm:spPr/>
    </dgm:pt>
    <dgm:pt modelId="{E1CB6470-81E7-45E5-9258-C19160920EA5}" type="pres">
      <dgm:prSet presAssocID="{46E839C2-E85C-4EB5-B3BF-602BDCDF6F9D}" presName="hierChild5" presStyleCnt="0"/>
      <dgm:spPr/>
    </dgm:pt>
    <dgm:pt modelId="{E5E79696-9466-4193-AB85-FBCBA8FB1603}" type="pres">
      <dgm:prSet presAssocID="{F1A006C8-C7A1-4F1E-BF38-0F94086AADFF}" presName="Name37" presStyleLbl="parChTrans1D2" presStyleIdx="1" presStyleCnt="8"/>
      <dgm:spPr/>
    </dgm:pt>
    <dgm:pt modelId="{8AB3F49B-87E5-4D34-9E17-0BE40BDA857E}" type="pres">
      <dgm:prSet presAssocID="{0017D248-0DB8-4134-8002-4B94637A9F24}" presName="hierRoot2" presStyleCnt="0">
        <dgm:presLayoutVars>
          <dgm:hierBranch val="init"/>
        </dgm:presLayoutVars>
      </dgm:prSet>
      <dgm:spPr/>
    </dgm:pt>
    <dgm:pt modelId="{47BF62FD-F99D-44FF-9ADD-A8EA5A5FF003}" type="pres">
      <dgm:prSet presAssocID="{0017D248-0DB8-4134-8002-4B94637A9F24}" presName="rootComposite" presStyleCnt="0"/>
      <dgm:spPr/>
    </dgm:pt>
    <dgm:pt modelId="{E58DFEF4-9DA4-4E1C-BE3F-01FAA8A41BD8}" type="pres">
      <dgm:prSet presAssocID="{0017D248-0DB8-4134-8002-4B94637A9F24}" presName="rootText" presStyleLbl="node2" presStyleIdx="1" presStyleCnt="7">
        <dgm:presLayoutVars>
          <dgm:chPref val="3"/>
        </dgm:presLayoutVars>
      </dgm:prSet>
      <dgm:spPr/>
    </dgm:pt>
    <dgm:pt modelId="{FD6FC138-A9E3-4C0D-A2DC-44176557C7F2}" type="pres">
      <dgm:prSet presAssocID="{0017D248-0DB8-4134-8002-4B94637A9F24}" presName="rootConnector" presStyleLbl="node2" presStyleIdx="1" presStyleCnt="7"/>
      <dgm:spPr/>
    </dgm:pt>
    <dgm:pt modelId="{07CDDF70-A3D8-4ACC-A213-FFF29553782B}" type="pres">
      <dgm:prSet presAssocID="{0017D248-0DB8-4134-8002-4B94637A9F24}" presName="hierChild4" presStyleCnt="0"/>
      <dgm:spPr/>
    </dgm:pt>
    <dgm:pt modelId="{7B6D58C0-B5E2-4E8F-85F2-A5962EF9D7BC}" type="pres">
      <dgm:prSet presAssocID="{0017D248-0DB8-4134-8002-4B94637A9F24}" presName="hierChild5" presStyleCnt="0"/>
      <dgm:spPr/>
    </dgm:pt>
    <dgm:pt modelId="{5263E03D-B692-4E54-9618-F489B8CE1FA7}" type="pres">
      <dgm:prSet presAssocID="{6202182A-BE4D-41DF-85F4-D98BFADA5A70}" presName="Name37" presStyleLbl="parChTrans1D2" presStyleIdx="2" presStyleCnt="8"/>
      <dgm:spPr/>
    </dgm:pt>
    <dgm:pt modelId="{C18E0B02-2849-4394-9160-5F10AA557082}" type="pres">
      <dgm:prSet presAssocID="{4B24E6C2-4F68-4115-9163-C2EAAA1F9A19}" presName="hierRoot2" presStyleCnt="0">
        <dgm:presLayoutVars>
          <dgm:hierBranch val="init"/>
        </dgm:presLayoutVars>
      </dgm:prSet>
      <dgm:spPr/>
    </dgm:pt>
    <dgm:pt modelId="{4138DB6B-C82C-4D8A-951C-935D0F3E1AF3}" type="pres">
      <dgm:prSet presAssocID="{4B24E6C2-4F68-4115-9163-C2EAAA1F9A19}" presName="rootComposite" presStyleCnt="0"/>
      <dgm:spPr/>
    </dgm:pt>
    <dgm:pt modelId="{B0BB9381-001F-4C44-B446-9C729A2AB17E}" type="pres">
      <dgm:prSet presAssocID="{4B24E6C2-4F68-4115-9163-C2EAAA1F9A19}" presName="rootText" presStyleLbl="node2" presStyleIdx="2" presStyleCnt="7">
        <dgm:presLayoutVars>
          <dgm:chPref val="3"/>
        </dgm:presLayoutVars>
      </dgm:prSet>
      <dgm:spPr/>
    </dgm:pt>
    <dgm:pt modelId="{7B3C65F9-2C70-4E42-8722-63940F558B3C}" type="pres">
      <dgm:prSet presAssocID="{4B24E6C2-4F68-4115-9163-C2EAAA1F9A19}" presName="rootConnector" presStyleLbl="node2" presStyleIdx="2" presStyleCnt="7"/>
      <dgm:spPr/>
    </dgm:pt>
    <dgm:pt modelId="{ADB16799-D056-4ACD-8211-0198CA25A0EC}" type="pres">
      <dgm:prSet presAssocID="{4B24E6C2-4F68-4115-9163-C2EAAA1F9A19}" presName="hierChild4" presStyleCnt="0"/>
      <dgm:spPr/>
    </dgm:pt>
    <dgm:pt modelId="{55476D85-AFDD-4ED1-9273-F242556D302F}" type="pres">
      <dgm:prSet presAssocID="{4B24E6C2-4F68-4115-9163-C2EAAA1F9A19}" presName="hierChild5" presStyleCnt="0"/>
      <dgm:spPr/>
    </dgm:pt>
    <dgm:pt modelId="{4787F86C-27B0-4AF0-993D-19258B2F2323}" type="pres">
      <dgm:prSet presAssocID="{11465548-4B93-4019-9487-0BED1087C17F}" presName="Name37" presStyleLbl="parChTrans1D2" presStyleIdx="3" presStyleCnt="8"/>
      <dgm:spPr/>
    </dgm:pt>
    <dgm:pt modelId="{1CD69F5F-538C-4636-942F-2F92191F30B1}" type="pres">
      <dgm:prSet presAssocID="{3F845CC1-1FEA-4432-91F7-02F41ABF9A9E}" presName="hierRoot2" presStyleCnt="0">
        <dgm:presLayoutVars>
          <dgm:hierBranch val="init"/>
        </dgm:presLayoutVars>
      </dgm:prSet>
      <dgm:spPr/>
    </dgm:pt>
    <dgm:pt modelId="{2205B6E2-E08B-49AB-B6BA-1F28F778C5A5}" type="pres">
      <dgm:prSet presAssocID="{3F845CC1-1FEA-4432-91F7-02F41ABF9A9E}" presName="rootComposite" presStyleCnt="0"/>
      <dgm:spPr/>
    </dgm:pt>
    <dgm:pt modelId="{897F372A-8F2D-4517-90BA-B15404233B28}" type="pres">
      <dgm:prSet presAssocID="{3F845CC1-1FEA-4432-91F7-02F41ABF9A9E}" presName="rootText" presStyleLbl="node2" presStyleIdx="3" presStyleCnt="7">
        <dgm:presLayoutVars>
          <dgm:chPref val="3"/>
        </dgm:presLayoutVars>
      </dgm:prSet>
      <dgm:spPr/>
    </dgm:pt>
    <dgm:pt modelId="{625A79F0-EB42-4C5B-A1A3-DC70E65BB34C}" type="pres">
      <dgm:prSet presAssocID="{3F845CC1-1FEA-4432-91F7-02F41ABF9A9E}" presName="rootConnector" presStyleLbl="node2" presStyleIdx="3" presStyleCnt="7"/>
      <dgm:spPr/>
    </dgm:pt>
    <dgm:pt modelId="{0D769A36-B0BE-4470-BF82-108C0831F47A}" type="pres">
      <dgm:prSet presAssocID="{3F845CC1-1FEA-4432-91F7-02F41ABF9A9E}" presName="hierChild4" presStyleCnt="0"/>
      <dgm:spPr/>
    </dgm:pt>
    <dgm:pt modelId="{7408F88B-9DA2-4FF0-850E-1E9E79FAE5C5}" type="pres">
      <dgm:prSet presAssocID="{3F845CC1-1FEA-4432-91F7-02F41ABF9A9E}" presName="hierChild5" presStyleCnt="0"/>
      <dgm:spPr/>
    </dgm:pt>
    <dgm:pt modelId="{B1ADD310-699C-4E0E-BD15-1815B98E537C}" type="pres">
      <dgm:prSet presAssocID="{955253DB-70EC-41D5-A719-0A942247951B}" presName="Name37" presStyleLbl="parChTrans1D2" presStyleIdx="4" presStyleCnt="8"/>
      <dgm:spPr/>
    </dgm:pt>
    <dgm:pt modelId="{6802D72F-8110-47FF-9B41-E28C473F1EB5}" type="pres">
      <dgm:prSet presAssocID="{3E51E4C5-5160-4760-9279-FF7EAA436352}" presName="hierRoot2" presStyleCnt="0">
        <dgm:presLayoutVars>
          <dgm:hierBranch val="init"/>
        </dgm:presLayoutVars>
      </dgm:prSet>
      <dgm:spPr/>
    </dgm:pt>
    <dgm:pt modelId="{2E95B90F-A67A-4951-8D5C-837F6F0B1930}" type="pres">
      <dgm:prSet presAssocID="{3E51E4C5-5160-4760-9279-FF7EAA436352}" presName="rootComposite" presStyleCnt="0"/>
      <dgm:spPr/>
    </dgm:pt>
    <dgm:pt modelId="{49C37B72-19EB-4857-ACE3-6D810439A099}" type="pres">
      <dgm:prSet presAssocID="{3E51E4C5-5160-4760-9279-FF7EAA436352}" presName="rootText" presStyleLbl="node2" presStyleIdx="4" presStyleCnt="7">
        <dgm:presLayoutVars>
          <dgm:chPref val="3"/>
        </dgm:presLayoutVars>
      </dgm:prSet>
      <dgm:spPr/>
    </dgm:pt>
    <dgm:pt modelId="{FFF96543-5655-4B49-8199-1C476182E256}" type="pres">
      <dgm:prSet presAssocID="{3E51E4C5-5160-4760-9279-FF7EAA436352}" presName="rootConnector" presStyleLbl="node2" presStyleIdx="4" presStyleCnt="7"/>
      <dgm:spPr/>
    </dgm:pt>
    <dgm:pt modelId="{C63DD5CD-213A-40E1-B233-B5939EB03050}" type="pres">
      <dgm:prSet presAssocID="{3E51E4C5-5160-4760-9279-FF7EAA436352}" presName="hierChild4" presStyleCnt="0"/>
      <dgm:spPr/>
    </dgm:pt>
    <dgm:pt modelId="{49190DA2-40B4-430C-9586-FE8FC8E5B698}" type="pres">
      <dgm:prSet presAssocID="{86A00DDF-05D4-46D7-9C44-F9752555ECBC}" presName="Name37" presStyleLbl="parChTrans1D3" presStyleIdx="0" presStyleCnt="2"/>
      <dgm:spPr/>
    </dgm:pt>
    <dgm:pt modelId="{928DCF9D-DEAC-4CBE-91E7-E57DFFE69291}" type="pres">
      <dgm:prSet presAssocID="{2F0E63F9-605F-4680-A188-2F93DF8C9F80}" presName="hierRoot2" presStyleCnt="0">
        <dgm:presLayoutVars>
          <dgm:hierBranch val="init"/>
        </dgm:presLayoutVars>
      </dgm:prSet>
      <dgm:spPr/>
    </dgm:pt>
    <dgm:pt modelId="{E5F8E660-23BD-497E-BD45-1D4B7E4956B4}" type="pres">
      <dgm:prSet presAssocID="{2F0E63F9-605F-4680-A188-2F93DF8C9F80}" presName="rootComposite" presStyleCnt="0"/>
      <dgm:spPr/>
    </dgm:pt>
    <dgm:pt modelId="{5F7D4611-4A5F-4C36-B6CF-3413D7092BBC}" type="pres">
      <dgm:prSet presAssocID="{2F0E63F9-605F-4680-A188-2F93DF8C9F80}" presName="rootText" presStyleLbl="node3" presStyleIdx="0" presStyleCnt="2">
        <dgm:presLayoutVars>
          <dgm:chPref val="3"/>
        </dgm:presLayoutVars>
      </dgm:prSet>
      <dgm:spPr/>
    </dgm:pt>
    <dgm:pt modelId="{B2177CC0-7543-4116-8E56-4F82AA81726D}" type="pres">
      <dgm:prSet presAssocID="{2F0E63F9-605F-4680-A188-2F93DF8C9F80}" presName="rootConnector" presStyleLbl="node3" presStyleIdx="0" presStyleCnt="2"/>
      <dgm:spPr/>
    </dgm:pt>
    <dgm:pt modelId="{BFF94911-B413-4E01-8475-DC75FB7973F8}" type="pres">
      <dgm:prSet presAssocID="{2F0E63F9-605F-4680-A188-2F93DF8C9F80}" presName="hierChild4" presStyleCnt="0"/>
      <dgm:spPr/>
    </dgm:pt>
    <dgm:pt modelId="{2C5DF602-B318-40F9-877F-E7DFFB010B56}" type="pres">
      <dgm:prSet presAssocID="{2F0E63F9-605F-4680-A188-2F93DF8C9F80}" presName="hierChild5" presStyleCnt="0"/>
      <dgm:spPr/>
    </dgm:pt>
    <dgm:pt modelId="{14E6594A-0B33-4E80-B39C-C66C00E630CE}" type="pres">
      <dgm:prSet presAssocID="{3E51E4C5-5160-4760-9279-FF7EAA436352}" presName="hierChild5" presStyleCnt="0"/>
      <dgm:spPr/>
    </dgm:pt>
    <dgm:pt modelId="{EA518957-F1A0-41E9-83FD-4B72D92E6B65}" type="pres">
      <dgm:prSet presAssocID="{BE67E456-9DAA-4BA6-AB83-A3EE314F9963}" presName="Name37" presStyleLbl="parChTrans1D2" presStyleIdx="5" presStyleCnt="8"/>
      <dgm:spPr/>
    </dgm:pt>
    <dgm:pt modelId="{B4202878-ECFA-446F-B12F-2CDB7BC462C4}" type="pres">
      <dgm:prSet presAssocID="{35AF8A70-F387-44EA-AC6C-F59C52853945}" presName="hierRoot2" presStyleCnt="0">
        <dgm:presLayoutVars>
          <dgm:hierBranch val="init"/>
        </dgm:presLayoutVars>
      </dgm:prSet>
      <dgm:spPr/>
    </dgm:pt>
    <dgm:pt modelId="{66A91550-745E-4D93-95F9-E02BB6E3A679}" type="pres">
      <dgm:prSet presAssocID="{35AF8A70-F387-44EA-AC6C-F59C52853945}" presName="rootComposite" presStyleCnt="0"/>
      <dgm:spPr/>
    </dgm:pt>
    <dgm:pt modelId="{BF86E20A-1813-4883-8E4F-99007657D19B}" type="pres">
      <dgm:prSet presAssocID="{35AF8A70-F387-44EA-AC6C-F59C52853945}" presName="rootText" presStyleLbl="node2" presStyleIdx="5" presStyleCnt="7">
        <dgm:presLayoutVars>
          <dgm:chPref val="3"/>
        </dgm:presLayoutVars>
      </dgm:prSet>
      <dgm:spPr/>
    </dgm:pt>
    <dgm:pt modelId="{BDD2B9BA-50AB-49FC-8655-98352165B7DF}" type="pres">
      <dgm:prSet presAssocID="{35AF8A70-F387-44EA-AC6C-F59C52853945}" presName="rootConnector" presStyleLbl="node2" presStyleIdx="5" presStyleCnt="7"/>
      <dgm:spPr/>
    </dgm:pt>
    <dgm:pt modelId="{28B80F38-88B1-4313-A429-EB91B665A5C8}" type="pres">
      <dgm:prSet presAssocID="{35AF8A70-F387-44EA-AC6C-F59C52853945}" presName="hierChild4" presStyleCnt="0"/>
      <dgm:spPr/>
    </dgm:pt>
    <dgm:pt modelId="{8A628FFE-268B-4027-871D-5AFD2282A177}" type="pres">
      <dgm:prSet presAssocID="{A5236439-024F-404D-A046-92A77A7A529D}" presName="Name37" presStyleLbl="parChTrans1D3" presStyleIdx="1" presStyleCnt="2"/>
      <dgm:spPr/>
    </dgm:pt>
    <dgm:pt modelId="{A494DE10-6601-44AB-B8AA-A3399F4C0893}" type="pres">
      <dgm:prSet presAssocID="{325BAA4C-3ACE-4B71-9CD3-28D0B0BF2EF0}" presName="hierRoot2" presStyleCnt="0">
        <dgm:presLayoutVars>
          <dgm:hierBranch val="init"/>
        </dgm:presLayoutVars>
      </dgm:prSet>
      <dgm:spPr/>
    </dgm:pt>
    <dgm:pt modelId="{43259164-0810-4F15-9018-DC2469CC7A83}" type="pres">
      <dgm:prSet presAssocID="{325BAA4C-3ACE-4B71-9CD3-28D0B0BF2EF0}" presName="rootComposite" presStyleCnt="0"/>
      <dgm:spPr/>
    </dgm:pt>
    <dgm:pt modelId="{173F08B1-6941-40CD-93AB-4CC9B1030D77}" type="pres">
      <dgm:prSet presAssocID="{325BAA4C-3ACE-4B71-9CD3-28D0B0BF2EF0}" presName="rootText" presStyleLbl="node3" presStyleIdx="1" presStyleCnt="2">
        <dgm:presLayoutVars>
          <dgm:chPref val="3"/>
        </dgm:presLayoutVars>
      </dgm:prSet>
      <dgm:spPr/>
    </dgm:pt>
    <dgm:pt modelId="{0E8DAE11-DB71-4622-B58B-0995C0B35A58}" type="pres">
      <dgm:prSet presAssocID="{325BAA4C-3ACE-4B71-9CD3-28D0B0BF2EF0}" presName="rootConnector" presStyleLbl="node3" presStyleIdx="1" presStyleCnt="2"/>
      <dgm:spPr/>
    </dgm:pt>
    <dgm:pt modelId="{63BFFC7A-739A-4A02-9314-75231DC09D8E}" type="pres">
      <dgm:prSet presAssocID="{325BAA4C-3ACE-4B71-9CD3-28D0B0BF2EF0}" presName="hierChild4" presStyleCnt="0"/>
      <dgm:spPr/>
    </dgm:pt>
    <dgm:pt modelId="{9298DD68-F9C3-403A-99A8-5AC9AE1B22D7}" type="pres">
      <dgm:prSet presAssocID="{325BAA4C-3ACE-4B71-9CD3-28D0B0BF2EF0}" presName="hierChild5" presStyleCnt="0"/>
      <dgm:spPr/>
    </dgm:pt>
    <dgm:pt modelId="{0B5F3252-DB4C-48AF-A58A-EBD3FE32AA25}" type="pres">
      <dgm:prSet presAssocID="{35AF8A70-F387-44EA-AC6C-F59C52853945}" presName="hierChild5" presStyleCnt="0"/>
      <dgm:spPr/>
    </dgm:pt>
    <dgm:pt modelId="{F6AA1DC8-4EA7-49E3-B061-C9382EC85116}" type="pres">
      <dgm:prSet presAssocID="{D0568444-10BD-4B5E-8C7D-FF7BE859256F}" presName="Name37" presStyleLbl="parChTrans1D2" presStyleIdx="6" presStyleCnt="8"/>
      <dgm:spPr/>
    </dgm:pt>
    <dgm:pt modelId="{34960EE5-22A0-4091-B902-5FA89AF1D5AC}" type="pres">
      <dgm:prSet presAssocID="{2F92EA32-ED5A-4260-A0E4-5CE323F96204}" presName="hierRoot2" presStyleCnt="0">
        <dgm:presLayoutVars>
          <dgm:hierBranch val="init"/>
        </dgm:presLayoutVars>
      </dgm:prSet>
      <dgm:spPr/>
    </dgm:pt>
    <dgm:pt modelId="{0C2A1B83-15B7-4BCF-A946-0A725FC24F1C}" type="pres">
      <dgm:prSet presAssocID="{2F92EA32-ED5A-4260-A0E4-5CE323F96204}" presName="rootComposite" presStyleCnt="0"/>
      <dgm:spPr/>
    </dgm:pt>
    <dgm:pt modelId="{BDA6D16B-4F69-4244-987D-B7D0FF2E1C88}" type="pres">
      <dgm:prSet presAssocID="{2F92EA32-ED5A-4260-A0E4-5CE323F96204}" presName="rootText" presStyleLbl="node2" presStyleIdx="6" presStyleCnt="7">
        <dgm:presLayoutVars>
          <dgm:chPref val="3"/>
        </dgm:presLayoutVars>
      </dgm:prSet>
      <dgm:spPr/>
    </dgm:pt>
    <dgm:pt modelId="{B88C1E5F-9721-4B9F-B234-5173E7B15E8E}" type="pres">
      <dgm:prSet presAssocID="{2F92EA32-ED5A-4260-A0E4-5CE323F96204}" presName="rootConnector" presStyleLbl="node2" presStyleIdx="6" presStyleCnt="7"/>
      <dgm:spPr/>
    </dgm:pt>
    <dgm:pt modelId="{80DC5D9D-1C89-4021-A992-9B67AFC21DA3}" type="pres">
      <dgm:prSet presAssocID="{2F92EA32-ED5A-4260-A0E4-5CE323F96204}" presName="hierChild4" presStyleCnt="0"/>
      <dgm:spPr/>
    </dgm:pt>
    <dgm:pt modelId="{EA2848E5-BCA3-49D6-AEE4-2E911AF7B1B8}" type="pres">
      <dgm:prSet presAssocID="{2F92EA32-ED5A-4260-A0E4-5CE323F96204}" presName="hierChild5" presStyleCnt="0"/>
      <dgm:spPr/>
    </dgm:pt>
    <dgm:pt modelId="{78D275E4-E083-4B3A-96EB-8B1AD83ADEBF}" type="pres">
      <dgm:prSet presAssocID="{061E2C72-5531-4108-ADA0-7B60F04EFAB7}" presName="hierChild3" presStyleCnt="0"/>
      <dgm:spPr/>
    </dgm:pt>
    <dgm:pt modelId="{E6034332-10A5-4272-8E80-DDA4E9422786}" type="pres">
      <dgm:prSet presAssocID="{0313154E-C12D-473D-A9F6-4EF31435810F}" presName="Name111" presStyleLbl="parChTrans1D2" presStyleIdx="7" presStyleCnt="8"/>
      <dgm:spPr/>
    </dgm:pt>
    <dgm:pt modelId="{B0B981EC-9DF9-47BE-869F-92C6CF25ECB4}" type="pres">
      <dgm:prSet presAssocID="{6AE6FBAB-594D-408A-90FE-93C587A230D2}" presName="hierRoot3" presStyleCnt="0">
        <dgm:presLayoutVars>
          <dgm:hierBranch val="init"/>
        </dgm:presLayoutVars>
      </dgm:prSet>
      <dgm:spPr/>
    </dgm:pt>
    <dgm:pt modelId="{770C4C57-FD73-4C34-A879-70821023F2A4}" type="pres">
      <dgm:prSet presAssocID="{6AE6FBAB-594D-408A-90FE-93C587A230D2}" presName="rootComposite3" presStyleCnt="0"/>
      <dgm:spPr/>
    </dgm:pt>
    <dgm:pt modelId="{92D28B53-3F89-4ADE-87CC-C8AD5EFCEFBB}" type="pres">
      <dgm:prSet presAssocID="{6AE6FBAB-594D-408A-90FE-93C587A230D2}" presName="rootText3" presStyleLbl="asst1" presStyleIdx="0" presStyleCnt="1">
        <dgm:presLayoutVars>
          <dgm:chPref val="3"/>
        </dgm:presLayoutVars>
      </dgm:prSet>
      <dgm:spPr/>
    </dgm:pt>
    <dgm:pt modelId="{71E5B4B2-A4A5-447B-AC4B-011A0432FBE2}" type="pres">
      <dgm:prSet presAssocID="{6AE6FBAB-594D-408A-90FE-93C587A230D2}" presName="rootConnector3" presStyleLbl="asst1" presStyleIdx="0" presStyleCnt="1"/>
      <dgm:spPr/>
    </dgm:pt>
    <dgm:pt modelId="{C6C0C627-1490-4150-8D22-61CF6C89DE0D}" type="pres">
      <dgm:prSet presAssocID="{6AE6FBAB-594D-408A-90FE-93C587A230D2}" presName="hierChild6" presStyleCnt="0"/>
      <dgm:spPr/>
    </dgm:pt>
    <dgm:pt modelId="{3B675A37-CCB9-48DD-AF54-018832E23174}" type="pres">
      <dgm:prSet presAssocID="{6AE6FBAB-594D-408A-90FE-93C587A230D2}" presName="hierChild7" presStyleCnt="0"/>
      <dgm:spPr/>
    </dgm:pt>
  </dgm:ptLst>
  <dgm:cxnLst>
    <dgm:cxn modelId="{FD0D4B17-C831-4FEC-9C6F-10A5581FBC5F}" srcId="{061E2C72-5531-4108-ADA0-7B60F04EFAB7}" destId="{35AF8A70-F387-44EA-AC6C-F59C52853945}" srcOrd="6" destOrd="0" parTransId="{BE67E456-9DAA-4BA6-AB83-A3EE314F9963}" sibTransId="{FD10E03C-9482-4DA9-8210-9AE3B6CD648A}"/>
    <dgm:cxn modelId="{7F2E4A1D-2DB4-47A6-9E81-E9154A485B1C}" type="presOf" srcId="{061E2C72-5531-4108-ADA0-7B60F04EFAB7}" destId="{3453CA79-AFBC-4C50-BEF0-6338C18B278A}" srcOrd="1" destOrd="0" presId="urn:microsoft.com/office/officeart/2005/8/layout/orgChart1"/>
    <dgm:cxn modelId="{9B835920-AD91-4C96-B67B-15FCD1CFA063}" type="presOf" srcId="{061E2C72-5531-4108-ADA0-7B60F04EFAB7}" destId="{75922C2E-A939-400F-9813-C115E7B6C37B}" srcOrd="0" destOrd="0" presId="urn:microsoft.com/office/officeart/2005/8/layout/orgChart1"/>
    <dgm:cxn modelId="{93612527-048F-4345-9832-664C6A1D3F6C}" type="presOf" srcId="{4B24E6C2-4F68-4115-9163-C2EAAA1F9A19}" destId="{B0BB9381-001F-4C44-B446-9C729A2AB17E}" srcOrd="0" destOrd="0" presId="urn:microsoft.com/office/officeart/2005/8/layout/orgChart1"/>
    <dgm:cxn modelId="{966A272D-8B5C-4990-A261-7A8839FF2EBC}" type="presOf" srcId="{2F92EA32-ED5A-4260-A0E4-5CE323F96204}" destId="{BDA6D16B-4F69-4244-987D-B7D0FF2E1C88}" srcOrd="0" destOrd="0" presId="urn:microsoft.com/office/officeart/2005/8/layout/orgChart1"/>
    <dgm:cxn modelId="{95770A2F-D8DB-45AD-BD57-84E229CCBA27}" type="presOf" srcId="{2F0E63F9-605F-4680-A188-2F93DF8C9F80}" destId="{5F7D4611-4A5F-4C36-B6CF-3413D7092BBC}" srcOrd="0" destOrd="0" presId="urn:microsoft.com/office/officeart/2005/8/layout/orgChart1"/>
    <dgm:cxn modelId="{1049183A-EEE8-4654-AFFD-A917BE5CC182}" type="presOf" srcId="{2F92EA32-ED5A-4260-A0E4-5CE323F96204}" destId="{B88C1E5F-9721-4B9F-B234-5173E7B15E8E}" srcOrd="1" destOrd="0" presId="urn:microsoft.com/office/officeart/2005/8/layout/orgChart1"/>
    <dgm:cxn modelId="{1491A761-8DCB-4B51-8104-5D0D3A102250}" type="presOf" srcId="{A050E14E-1C25-439D-BED6-92176C0DC8FA}" destId="{654CE326-43CC-4106-8428-37FF05F95965}" srcOrd="0" destOrd="0" presId="urn:microsoft.com/office/officeart/2005/8/layout/orgChart1"/>
    <dgm:cxn modelId="{0BAF3963-F17C-4D20-B62A-E9138750906F}" type="presOf" srcId="{955253DB-70EC-41D5-A719-0A942247951B}" destId="{B1ADD310-699C-4E0E-BD15-1815B98E537C}" srcOrd="0" destOrd="0" presId="urn:microsoft.com/office/officeart/2005/8/layout/orgChart1"/>
    <dgm:cxn modelId="{0DAD0165-19E6-46D3-B217-8D19DC228A44}" type="presOf" srcId="{6AE6FBAB-594D-408A-90FE-93C587A230D2}" destId="{92D28B53-3F89-4ADE-87CC-C8AD5EFCEFBB}" srcOrd="0" destOrd="0" presId="urn:microsoft.com/office/officeart/2005/8/layout/orgChart1"/>
    <dgm:cxn modelId="{6AFB676A-EE79-4EC3-ABA7-E0585A05018A}" type="presOf" srcId="{F1A006C8-C7A1-4F1E-BF38-0F94086AADFF}" destId="{E5E79696-9466-4193-AB85-FBCBA8FB1603}" srcOrd="0" destOrd="0" presId="urn:microsoft.com/office/officeart/2005/8/layout/orgChart1"/>
    <dgm:cxn modelId="{58F43C6E-0859-4771-B437-B718362C5948}" type="presOf" srcId="{3F845CC1-1FEA-4432-91F7-02F41ABF9A9E}" destId="{897F372A-8F2D-4517-90BA-B15404233B28}" srcOrd="0" destOrd="0" presId="urn:microsoft.com/office/officeart/2005/8/layout/orgChart1"/>
    <dgm:cxn modelId="{4541CC4E-7AD4-464D-811E-C344741B69C7}" srcId="{660174DB-5648-4B05-9B56-6AA2DCF384E2}" destId="{061E2C72-5531-4108-ADA0-7B60F04EFAB7}" srcOrd="0" destOrd="0" parTransId="{3DE79F15-19FF-40A0-9F82-7F55162869CC}" sibTransId="{66E5B9DF-6745-429B-9D18-DC0D8D646C25}"/>
    <dgm:cxn modelId="{A20CBB53-3348-4CA4-9B15-5A05E9973E4F}" srcId="{3E51E4C5-5160-4760-9279-FF7EAA436352}" destId="{2F0E63F9-605F-4680-A188-2F93DF8C9F80}" srcOrd="0" destOrd="0" parTransId="{86A00DDF-05D4-46D7-9C44-F9752555ECBC}" sibTransId="{3D1E35C8-0C03-4F1F-862E-24564FDF205E}"/>
    <dgm:cxn modelId="{0B3C1854-9214-4E3D-9902-ECFB6C020C05}" srcId="{061E2C72-5531-4108-ADA0-7B60F04EFAB7}" destId="{2F92EA32-ED5A-4260-A0E4-5CE323F96204}" srcOrd="7" destOrd="0" parTransId="{D0568444-10BD-4B5E-8C7D-FF7BE859256F}" sibTransId="{905D7AA4-B63B-434E-A1B2-CECF196ACFBC}"/>
    <dgm:cxn modelId="{783CF354-8FD1-4894-8216-367B579E5D08}" type="presOf" srcId="{35AF8A70-F387-44EA-AC6C-F59C52853945}" destId="{BF86E20A-1813-4883-8E4F-99007657D19B}" srcOrd="0" destOrd="0" presId="urn:microsoft.com/office/officeart/2005/8/layout/orgChart1"/>
    <dgm:cxn modelId="{51AA3E5A-464E-4CC2-87D9-E74AA24B9636}" type="presOf" srcId="{86A00DDF-05D4-46D7-9C44-F9752555ECBC}" destId="{49190DA2-40B4-430C-9586-FE8FC8E5B698}" srcOrd="0" destOrd="0" presId="urn:microsoft.com/office/officeart/2005/8/layout/orgChart1"/>
    <dgm:cxn modelId="{A6B38A7D-7010-44CF-B7F1-CF8FF854EE67}" type="presOf" srcId="{3F845CC1-1FEA-4432-91F7-02F41ABF9A9E}" destId="{625A79F0-EB42-4C5B-A1A3-DC70E65BB34C}" srcOrd="1" destOrd="0" presId="urn:microsoft.com/office/officeart/2005/8/layout/orgChart1"/>
    <dgm:cxn modelId="{209A1883-3872-4D17-B478-1AB4F13B09FD}" srcId="{35AF8A70-F387-44EA-AC6C-F59C52853945}" destId="{325BAA4C-3ACE-4B71-9CD3-28D0B0BF2EF0}" srcOrd="0" destOrd="0" parTransId="{A5236439-024F-404D-A046-92A77A7A529D}" sibTransId="{562CD036-B380-44B8-887E-188BB2098485}"/>
    <dgm:cxn modelId="{9974E184-7009-4AE3-87FE-CA4E8F12CF5E}" srcId="{061E2C72-5531-4108-ADA0-7B60F04EFAB7}" destId="{3F845CC1-1FEA-4432-91F7-02F41ABF9A9E}" srcOrd="4" destOrd="0" parTransId="{11465548-4B93-4019-9487-0BED1087C17F}" sibTransId="{B7326EBD-7DB2-4F85-AAFB-2D6E00D6CE6A}"/>
    <dgm:cxn modelId="{4B488E85-8BC9-4392-8CE1-FD4219B23ABA}" type="presOf" srcId="{A5236439-024F-404D-A046-92A77A7A529D}" destId="{8A628FFE-268B-4027-871D-5AFD2282A177}" srcOrd="0" destOrd="0" presId="urn:microsoft.com/office/officeart/2005/8/layout/orgChart1"/>
    <dgm:cxn modelId="{CCBAD592-F9A4-43AD-A78F-60E6506377BA}" type="presOf" srcId="{46E839C2-E85C-4EB5-B3BF-602BDCDF6F9D}" destId="{61BB68E1-7356-44C7-964F-0F9D0DDB39BB}" srcOrd="0" destOrd="0" presId="urn:microsoft.com/office/officeart/2005/8/layout/orgChart1"/>
    <dgm:cxn modelId="{C42D4E94-5C3F-4A3F-93FA-4F3DC476ADD4}" type="presOf" srcId="{0313154E-C12D-473D-A9F6-4EF31435810F}" destId="{E6034332-10A5-4272-8E80-DDA4E9422786}" srcOrd="0" destOrd="0" presId="urn:microsoft.com/office/officeart/2005/8/layout/orgChart1"/>
    <dgm:cxn modelId="{0C7FEB9D-D3C1-4CF6-AA46-2FEAFF577EB2}" type="presOf" srcId="{2F0E63F9-605F-4680-A188-2F93DF8C9F80}" destId="{B2177CC0-7543-4116-8E56-4F82AA81726D}" srcOrd="1" destOrd="0" presId="urn:microsoft.com/office/officeart/2005/8/layout/orgChart1"/>
    <dgm:cxn modelId="{41E9C1A5-E08B-4777-88DA-5D5C395DA10D}" type="presOf" srcId="{3E51E4C5-5160-4760-9279-FF7EAA436352}" destId="{FFF96543-5655-4B49-8199-1C476182E256}" srcOrd="1" destOrd="0" presId="urn:microsoft.com/office/officeart/2005/8/layout/orgChart1"/>
    <dgm:cxn modelId="{B84405A9-7B3B-4823-9650-615450F454C1}" type="presOf" srcId="{325BAA4C-3ACE-4B71-9CD3-28D0B0BF2EF0}" destId="{173F08B1-6941-40CD-93AB-4CC9B1030D77}" srcOrd="0" destOrd="0" presId="urn:microsoft.com/office/officeart/2005/8/layout/orgChart1"/>
    <dgm:cxn modelId="{D55E29AF-3258-4743-ACCA-236AD5FB3006}" type="presOf" srcId="{D0568444-10BD-4B5E-8C7D-FF7BE859256F}" destId="{F6AA1DC8-4EA7-49E3-B061-C9382EC85116}" srcOrd="0" destOrd="0" presId="urn:microsoft.com/office/officeart/2005/8/layout/orgChart1"/>
    <dgm:cxn modelId="{F51F5BAF-A8C8-4660-B6C5-0146F78CB559}" type="presOf" srcId="{0017D248-0DB8-4134-8002-4B94637A9F24}" destId="{E58DFEF4-9DA4-4E1C-BE3F-01FAA8A41BD8}" srcOrd="0" destOrd="0" presId="urn:microsoft.com/office/officeart/2005/8/layout/orgChart1"/>
    <dgm:cxn modelId="{132A83AF-045E-4F47-98BC-47649BE6BC96}" type="presOf" srcId="{6202182A-BE4D-41DF-85F4-D98BFADA5A70}" destId="{5263E03D-B692-4E54-9618-F489B8CE1FA7}" srcOrd="0" destOrd="0" presId="urn:microsoft.com/office/officeart/2005/8/layout/orgChart1"/>
    <dgm:cxn modelId="{BF54E7B2-9DE2-4477-82FB-B340CF47123D}" type="presOf" srcId="{BE67E456-9DAA-4BA6-AB83-A3EE314F9963}" destId="{EA518957-F1A0-41E9-83FD-4B72D92E6B65}" srcOrd="0" destOrd="0" presId="urn:microsoft.com/office/officeart/2005/8/layout/orgChart1"/>
    <dgm:cxn modelId="{74CF20BF-FC3D-4208-BC9E-1944C191D1DD}" srcId="{061E2C72-5531-4108-ADA0-7B60F04EFAB7}" destId="{6AE6FBAB-594D-408A-90FE-93C587A230D2}" srcOrd="0" destOrd="0" parTransId="{0313154E-C12D-473D-A9F6-4EF31435810F}" sibTransId="{AF2DD9A0-0BF8-4DAC-BC00-4A1012EB1382}"/>
    <dgm:cxn modelId="{F88FF0BF-CEFD-4853-B096-FADF78759C7C}" type="presOf" srcId="{325BAA4C-3ACE-4B71-9CD3-28D0B0BF2EF0}" destId="{0E8DAE11-DB71-4622-B58B-0995C0B35A58}" srcOrd="1" destOrd="0" presId="urn:microsoft.com/office/officeart/2005/8/layout/orgChart1"/>
    <dgm:cxn modelId="{A66BAFC0-801D-445F-B4AC-DC7D543A5BC8}" type="presOf" srcId="{660174DB-5648-4B05-9B56-6AA2DCF384E2}" destId="{7930ECAE-61F3-400C-8E17-1592289F0E95}" srcOrd="0" destOrd="0" presId="urn:microsoft.com/office/officeart/2005/8/layout/orgChart1"/>
    <dgm:cxn modelId="{2192B4CD-A4BE-4564-B32C-A07832261015}" srcId="{061E2C72-5531-4108-ADA0-7B60F04EFAB7}" destId="{46E839C2-E85C-4EB5-B3BF-602BDCDF6F9D}" srcOrd="1" destOrd="0" parTransId="{A050E14E-1C25-439D-BED6-92176C0DC8FA}" sibTransId="{F33A0CEE-2542-4DF1-93E4-A6F84500F23C}"/>
    <dgm:cxn modelId="{59708ACF-D9FE-475A-8BDA-9F4C03FA227E}" type="presOf" srcId="{0017D248-0DB8-4134-8002-4B94637A9F24}" destId="{FD6FC138-A9E3-4C0D-A2DC-44176557C7F2}" srcOrd="1" destOrd="0" presId="urn:microsoft.com/office/officeart/2005/8/layout/orgChart1"/>
    <dgm:cxn modelId="{CC1BE9D5-33A6-4451-A763-AB98E8DE5437}" type="presOf" srcId="{35AF8A70-F387-44EA-AC6C-F59C52853945}" destId="{BDD2B9BA-50AB-49FC-8655-98352165B7DF}" srcOrd="1" destOrd="0" presId="urn:microsoft.com/office/officeart/2005/8/layout/orgChart1"/>
    <dgm:cxn modelId="{1C874AD8-798E-40EF-9C66-9BF0C1946168}" srcId="{061E2C72-5531-4108-ADA0-7B60F04EFAB7}" destId="{4B24E6C2-4F68-4115-9163-C2EAAA1F9A19}" srcOrd="3" destOrd="0" parTransId="{6202182A-BE4D-41DF-85F4-D98BFADA5A70}" sibTransId="{7249FD1D-AD95-48E8-A4F9-9155A336B1EE}"/>
    <dgm:cxn modelId="{3321DCD9-68F4-473E-A5D8-E053C302C873}" type="presOf" srcId="{6AE6FBAB-594D-408A-90FE-93C587A230D2}" destId="{71E5B4B2-A4A5-447B-AC4B-011A0432FBE2}" srcOrd="1" destOrd="0" presId="urn:microsoft.com/office/officeart/2005/8/layout/orgChart1"/>
    <dgm:cxn modelId="{B52962E0-9B16-424D-B065-7D5905F119AF}" type="presOf" srcId="{3E51E4C5-5160-4760-9279-FF7EAA436352}" destId="{49C37B72-19EB-4857-ACE3-6D810439A099}" srcOrd="0" destOrd="0" presId="urn:microsoft.com/office/officeart/2005/8/layout/orgChart1"/>
    <dgm:cxn modelId="{2FE4DAEB-E5E4-4E12-9540-7CCD6A17A7F7}" type="presOf" srcId="{46E839C2-E85C-4EB5-B3BF-602BDCDF6F9D}" destId="{9807B74E-0267-4A0C-A9EC-EB3308E2776A}" srcOrd="1" destOrd="0" presId="urn:microsoft.com/office/officeart/2005/8/layout/orgChart1"/>
    <dgm:cxn modelId="{9EA797F0-021F-4DCB-83EF-858322205CF7}" srcId="{061E2C72-5531-4108-ADA0-7B60F04EFAB7}" destId="{3E51E4C5-5160-4760-9279-FF7EAA436352}" srcOrd="5" destOrd="0" parTransId="{955253DB-70EC-41D5-A719-0A942247951B}" sibTransId="{914D16D7-B38F-456D-BB01-FBDD1718A533}"/>
    <dgm:cxn modelId="{56CEABF3-731C-4916-95FA-92DFC6330AF8}" type="presOf" srcId="{11465548-4B93-4019-9487-0BED1087C17F}" destId="{4787F86C-27B0-4AF0-993D-19258B2F2323}" srcOrd="0" destOrd="0" presId="urn:microsoft.com/office/officeart/2005/8/layout/orgChart1"/>
    <dgm:cxn modelId="{A94801F4-DF8E-4BC1-B28F-31CA5403861C}" type="presOf" srcId="{4B24E6C2-4F68-4115-9163-C2EAAA1F9A19}" destId="{7B3C65F9-2C70-4E42-8722-63940F558B3C}" srcOrd="1" destOrd="0" presId="urn:microsoft.com/office/officeart/2005/8/layout/orgChart1"/>
    <dgm:cxn modelId="{A9B115FF-B198-47A1-A15E-06467120DF1E}" srcId="{061E2C72-5531-4108-ADA0-7B60F04EFAB7}" destId="{0017D248-0DB8-4134-8002-4B94637A9F24}" srcOrd="2" destOrd="0" parTransId="{F1A006C8-C7A1-4F1E-BF38-0F94086AADFF}" sibTransId="{FA3045FE-3968-4905-B474-884B66AE4C6A}"/>
    <dgm:cxn modelId="{D676ED48-8DB5-4294-9057-3733FB9D6B1D}" type="presParOf" srcId="{7930ECAE-61F3-400C-8E17-1592289F0E95}" destId="{59A9E307-9632-4D4F-8344-A8BF6D1F826E}" srcOrd="0" destOrd="0" presId="urn:microsoft.com/office/officeart/2005/8/layout/orgChart1"/>
    <dgm:cxn modelId="{5DF5B4BB-C089-4D5F-A41C-408D81E2D41C}" type="presParOf" srcId="{59A9E307-9632-4D4F-8344-A8BF6D1F826E}" destId="{D74A4093-7D0C-4C3B-8AFA-3AB39EAE2C9D}" srcOrd="0" destOrd="0" presId="urn:microsoft.com/office/officeart/2005/8/layout/orgChart1"/>
    <dgm:cxn modelId="{0B122CF1-21B3-4CD1-8991-7D84B7EA3BA2}" type="presParOf" srcId="{D74A4093-7D0C-4C3B-8AFA-3AB39EAE2C9D}" destId="{75922C2E-A939-400F-9813-C115E7B6C37B}" srcOrd="0" destOrd="0" presId="urn:microsoft.com/office/officeart/2005/8/layout/orgChart1"/>
    <dgm:cxn modelId="{4A2EF9EB-7FDA-4583-AB13-7F89FC32AD87}" type="presParOf" srcId="{D74A4093-7D0C-4C3B-8AFA-3AB39EAE2C9D}" destId="{3453CA79-AFBC-4C50-BEF0-6338C18B278A}" srcOrd="1" destOrd="0" presId="urn:microsoft.com/office/officeart/2005/8/layout/orgChart1"/>
    <dgm:cxn modelId="{2AFC3CBC-FC7A-4A55-9B35-34155DA84ED6}" type="presParOf" srcId="{59A9E307-9632-4D4F-8344-A8BF6D1F826E}" destId="{8C4A01BA-4BDD-4BAA-B25D-4129A15D80D7}" srcOrd="1" destOrd="0" presId="urn:microsoft.com/office/officeart/2005/8/layout/orgChart1"/>
    <dgm:cxn modelId="{9E54B99A-828E-4802-8251-37E15AC7E2B7}" type="presParOf" srcId="{8C4A01BA-4BDD-4BAA-B25D-4129A15D80D7}" destId="{654CE326-43CC-4106-8428-37FF05F95965}" srcOrd="0" destOrd="0" presId="urn:microsoft.com/office/officeart/2005/8/layout/orgChart1"/>
    <dgm:cxn modelId="{0FE4371E-52D1-4D4A-8B1A-2E21A77A7AF2}" type="presParOf" srcId="{8C4A01BA-4BDD-4BAA-B25D-4129A15D80D7}" destId="{34AB0441-D672-4B10-9518-AFE7D491152B}" srcOrd="1" destOrd="0" presId="urn:microsoft.com/office/officeart/2005/8/layout/orgChart1"/>
    <dgm:cxn modelId="{A3B2B18B-F369-4438-B5C4-B58ABFAE857B}" type="presParOf" srcId="{34AB0441-D672-4B10-9518-AFE7D491152B}" destId="{7FC6B54B-8449-40A8-8939-9CBE33C31AEF}" srcOrd="0" destOrd="0" presId="urn:microsoft.com/office/officeart/2005/8/layout/orgChart1"/>
    <dgm:cxn modelId="{A6212AA6-54CA-4727-B89C-B3C529E35F62}" type="presParOf" srcId="{7FC6B54B-8449-40A8-8939-9CBE33C31AEF}" destId="{61BB68E1-7356-44C7-964F-0F9D0DDB39BB}" srcOrd="0" destOrd="0" presId="urn:microsoft.com/office/officeart/2005/8/layout/orgChart1"/>
    <dgm:cxn modelId="{CD109808-805F-4AE5-885F-B030EE548FB4}" type="presParOf" srcId="{7FC6B54B-8449-40A8-8939-9CBE33C31AEF}" destId="{9807B74E-0267-4A0C-A9EC-EB3308E2776A}" srcOrd="1" destOrd="0" presId="urn:microsoft.com/office/officeart/2005/8/layout/orgChart1"/>
    <dgm:cxn modelId="{937D4D0C-ABAC-4BF5-84CD-03C39025097F}" type="presParOf" srcId="{34AB0441-D672-4B10-9518-AFE7D491152B}" destId="{63C3D2C4-A2CD-4678-AE1B-53F1F6F4D660}" srcOrd="1" destOrd="0" presId="urn:microsoft.com/office/officeart/2005/8/layout/orgChart1"/>
    <dgm:cxn modelId="{29039D1B-9967-4BAC-A670-06BE543DB118}" type="presParOf" srcId="{34AB0441-D672-4B10-9518-AFE7D491152B}" destId="{E1CB6470-81E7-45E5-9258-C19160920EA5}" srcOrd="2" destOrd="0" presId="urn:microsoft.com/office/officeart/2005/8/layout/orgChart1"/>
    <dgm:cxn modelId="{54198822-531F-49B4-B914-ECF661FF5748}" type="presParOf" srcId="{8C4A01BA-4BDD-4BAA-B25D-4129A15D80D7}" destId="{E5E79696-9466-4193-AB85-FBCBA8FB1603}" srcOrd="2" destOrd="0" presId="urn:microsoft.com/office/officeart/2005/8/layout/orgChart1"/>
    <dgm:cxn modelId="{CB617275-8A2B-47B9-8E00-1687BD8A3D4D}" type="presParOf" srcId="{8C4A01BA-4BDD-4BAA-B25D-4129A15D80D7}" destId="{8AB3F49B-87E5-4D34-9E17-0BE40BDA857E}" srcOrd="3" destOrd="0" presId="urn:microsoft.com/office/officeart/2005/8/layout/orgChart1"/>
    <dgm:cxn modelId="{97F22CD5-625D-4D73-833F-6C7C399A8F87}" type="presParOf" srcId="{8AB3F49B-87E5-4D34-9E17-0BE40BDA857E}" destId="{47BF62FD-F99D-44FF-9ADD-A8EA5A5FF003}" srcOrd="0" destOrd="0" presId="urn:microsoft.com/office/officeart/2005/8/layout/orgChart1"/>
    <dgm:cxn modelId="{CBF3DA52-5630-4CE6-A5C8-2CB5AFF07382}" type="presParOf" srcId="{47BF62FD-F99D-44FF-9ADD-A8EA5A5FF003}" destId="{E58DFEF4-9DA4-4E1C-BE3F-01FAA8A41BD8}" srcOrd="0" destOrd="0" presId="urn:microsoft.com/office/officeart/2005/8/layout/orgChart1"/>
    <dgm:cxn modelId="{DDE1F1B7-F81D-4A40-9EAC-897B35F972BD}" type="presParOf" srcId="{47BF62FD-F99D-44FF-9ADD-A8EA5A5FF003}" destId="{FD6FC138-A9E3-4C0D-A2DC-44176557C7F2}" srcOrd="1" destOrd="0" presId="urn:microsoft.com/office/officeart/2005/8/layout/orgChart1"/>
    <dgm:cxn modelId="{C0D0A487-78D9-4F71-81CC-CE3C49589E29}" type="presParOf" srcId="{8AB3F49B-87E5-4D34-9E17-0BE40BDA857E}" destId="{07CDDF70-A3D8-4ACC-A213-FFF29553782B}" srcOrd="1" destOrd="0" presId="urn:microsoft.com/office/officeart/2005/8/layout/orgChart1"/>
    <dgm:cxn modelId="{804D7EFB-1AC5-4AF1-9BD9-AD236ECE397C}" type="presParOf" srcId="{8AB3F49B-87E5-4D34-9E17-0BE40BDA857E}" destId="{7B6D58C0-B5E2-4E8F-85F2-A5962EF9D7BC}" srcOrd="2" destOrd="0" presId="urn:microsoft.com/office/officeart/2005/8/layout/orgChart1"/>
    <dgm:cxn modelId="{7B2145D8-D641-4577-A5EC-C4535F75E706}" type="presParOf" srcId="{8C4A01BA-4BDD-4BAA-B25D-4129A15D80D7}" destId="{5263E03D-B692-4E54-9618-F489B8CE1FA7}" srcOrd="4" destOrd="0" presId="urn:microsoft.com/office/officeart/2005/8/layout/orgChart1"/>
    <dgm:cxn modelId="{6D23F9DB-62B5-410E-BCD0-8A7FAE5617E7}" type="presParOf" srcId="{8C4A01BA-4BDD-4BAA-B25D-4129A15D80D7}" destId="{C18E0B02-2849-4394-9160-5F10AA557082}" srcOrd="5" destOrd="0" presId="urn:microsoft.com/office/officeart/2005/8/layout/orgChart1"/>
    <dgm:cxn modelId="{3A398EA7-D92E-4F4C-8F36-236E3CA63576}" type="presParOf" srcId="{C18E0B02-2849-4394-9160-5F10AA557082}" destId="{4138DB6B-C82C-4D8A-951C-935D0F3E1AF3}" srcOrd="0" destOrd="0" presId="urn:microsoft.com/office/officeart/2005/8/layout/orgChart1"/>
    <dgm:cxn modelId="{5A66FEA9-F30B-498D-A5EE-7E135EB72130}" type="presParOf" srcId="{4138DB6B-C82C-4D8A-951C-935D0F3E1AF3}" destId="{B0BB9381-001F-4C44-B446-9C729A2AB17E}" srcOrd="0" destOrd="0" presId="urn:microsoft.com/office/officeart/2005/8/layout/orgChart1"/>
    <dgm:cxn modelId="{9112972E-FD25-4261-8B32-8B64184FD0E8}" type="presParOf" srcId="{4138DB6B-C82C-4D8A-951C-935D0F3E1AF3}" destId="{7B3C65F9-2C70-4E42-8722-63940F558B3C}" srcOrd="1" destOrd="0" presId="urn:microsoft.com/office/officeart/2005/8/layout/orgChart1"/>
    <dgm:cxn modelId="{0CB62169-3FFB-4F8A-B89F-E28F351DF667}" type="presParOf" srcId="{C18E0B02-2849-4394-9160-5F10AA557082}" destId="{ADB16799-D056-4ACD-8211-0198CA25A0EC}" srcOrd="1" destOrd="0" presId="urn:microsoft.com/office/officeart/2005/8/layout/orgChart1"/>
    <dgm:cxn modelId="{BE9C449F-8496-45F4-97FA-64CEEE7AB08F}" type="presParOf" srcId="{C18E0B02-2849-4394-9160-5F10AA557082}" destId="{55476D85-AFDD-4ED1-9273-F242556D302F}" srcOrd="2" destOrd="0" presId="urn:microsoft.com/office/officeart/2005/8/layout/orgChart1"/>
    <dgm:cxn modelId="{664A1610-89FD-471B-877B-97BFD9BCC6D7}" type="presParOf" srcId="{8C4A01BA-4BDD-4BAA-B25D-4129A15D80D7}" destId="{4787F86C-27B0-4AF0-993D-19258B2F2323}" srcOrd="6" destOrd="0" presId="urn:microsoft.com/office/officeart/2005/8/layout/orgChart1"/>
    <dgm:cxn modelId="{3FEFEED7-D732-4856-B7FA-0D8ECD4AD087}" type="presParOf" srcId="{8C4A01BA-4BDD-4BAA-B25D-4129A15D80D7}" destId="{1CD69F5F-538C-4636-942F-2F92191F30B1}" srcOrd="7" destOrd="0" presId="urn:microsoft.com/office/officeart/2005/8/layout/orgChart1"/>
    <dgm:cxn modelId="{1A0CFDBF-AD16-43E5-950A-4C68D149D05A}" type="presParOf" srcId="{1CD69F5F-538C-4636-942F-2F92191F30B1}" destId="{2205B6E2-E08B-49AB-B6BA-1F28F778C5A5}" srcOrd="0" destOrd="0" presId="urn:microsoft.com/office/officeart/2005/8/layout/orgChart1"/>
    <dgm:cxn modelId="{4255A21C-05CD-4365-B55D-83902924059E}" type="presParOf" srcId="{2205B6E2-E08B-49AB-B6BA-1F28F778C5A5}" destId="{897F372A-8F2D-4517-90BA-B15404233B28}" srcOrd="0" destOrd="0" presId="urn:microsoft.com/office/officeart/2005/8/layout/orgChart1"/>
    <dgm:cxn modelId="{8EA2F72E-C3FF-436F-800D-B1091CE9265E}" type="presParOf" srcId="{2205B6E2-E08B-49AB-B6BA-1F28F778C5A5}" destId="{625A79F0-EB42-4C5B-A1A3-DC70E65BB34C}" srcOrd="1" destOrd="0" presId="urn:microsoft.com/office/officeart/2005/8/layout/orgChart1"/>
    <dgm:cxn modelId="{5A0E6A97-3A2E-468D-BE9A-D9A21A66493E}" type="presParOf" srcId="{1CD69F5F-538C-4636-942F-2F92191F30B1}" destId="{0D769A36-B0BE-4470-BF82-108C0831F47A}" srcOrd="1" destOrd="0" presId="urn:microsoft.com/office/officeart/2005/8/layout/orgChart1"/>
    <dgm:cxn modelId="{A4448B8F-8069-41B5-A34D-8B0463805E4C}" type="presParOf" srcId="{1CD69F5F-538C-4636-942F-2F92191F30B1}" destId="{7408F88B-9DA2-4FF0-850E-1E9E79FAE5C5}" srcOrd="2" destOrd="0" presId="urn:microsoft.com/office/officeart/2005/8/layout/orgChart1"/>
    <dgm:cxn modelId="{E6418E0D-C049-46CF-B764-C00613B7DDC8}" type="presParOf" srcId="{8C4A01BA-4BDD-4BAA-B25D-4129A15D80D7}" destId="{B1ADD310-699C-4E0E-BD15-1815B98E537C}" srcOrd="8" destOrd="0" presId="urn:microsoft.com/office/officeart/2005/8/layout/orgChart1"/>
    <dgm:cxn modelId="{D81CDE3E-714F-49D6-9835-08633DA5AD41}" type="presParOf" srcId="{8C4A01BA-4BDD-4BAA-B25D-4129A15D80D7}" destId="{6802D72F-8110-47FF-9B41-E28C473F1EB5}" srcOrd="9" destOrd="0" presId="urn:microsoft.com/office/officeart/2005/8/layout/orgChart1"/>
    <dgm:cxn modelId="{C3F89468-DD10-4196-8F5D-B6BD63A9E6E5}" type="presParOf" srcId="{6802D72F-8110-47FF-9B41-E28C473F1EB5}" destId="{2E95B90F-A67A-4951-8D5C-837F6F0B1930}" srcOrd="0" destOrd="0" presId="urn:microsoft.com/office/officeart/2005/8/layout/orgChart1"/>
    <dgm:cxn modelId="{DDB8535F-1FE7-463D-938E-EAD89F32A2FF}" type="presParOf" srcId="{2E95B90F-A67A-4951-8D5C-837F6F0B1930}" destId="{49C37B72-19EB-4857-ACE3-6D810439A099}" srcOrd="0" destOrd="0" presId="urn:microsoft.com/office/officeart/2005/8/layout/orgChart1"/>
    <dgm:cxn modelId="{FA43EC38-F19C-48E7-9184-AF639F7B4082}" type="presParOf" srcId="{2E95B90F-A67A-4951-8D5C-837F6F0B1930}" destId="{FFF96543-5655-4B49-8199-1C476182E256}" srcOrd="1" destOrd="0" presId="urn:microsoft.com/office/officeart/2005/8/layout/orgChart1"/>
    <dgm:cxn modelId="{68406315-9692-48CC-B029-C0A581744A6B}" type="presParOf" srcId="{6802D72F-8110-47FF-9B41-E28C473F1EB5}" destId="{C63DD5CD-213A-40E1-B233-B5939EB03050}" srcOrd="1" destOrd="0" presId="urn:microsoft.com/office/officeart/2005/8/layout/orgChart1"/>
    <dgm:cxn modelId="{B4C8DF90-6382-41B0-BFB2-D2A6224A6E2F}" type="presParOf" srcId="{C63DD5CD-213A-40E1-B233-B5939EB03050}" destId="{49190DA2-40B4-430C-9586-FE8FC8E5B698}" srcOrd="0" destOrd="0" presId="urn:microsoft.com/office/officeart/2005/8/layout/orgChart1"/>
    <dgm:cxn modelId="{2DB0994F-4A42-475B-81BA-685AE9F3AE53}" type="presParOf" srcId="{C63DD5CD-213A-40E1-B233-B5939EB03050}" destId="{928DCF9D-DEAC-4CBE-91E7-E57DFFE69291}" srcOrd="1" destOrd="0" presId="urn:microsoft.com/office/officeart/2005/8/layout/orgChart1"/>
    <dgm:cxn modelId="{C7F6B7C4-4AFE-4AC4-A6A6-6EB2290B46AA}" type="presParOf" srcId="{928DCF9D-DEAC-4CBE-91E7-E57DFFE69291}" destId="{E5F8E660-23BD-497E-BD45-1D4B7E4956B4}" srcOrd="0" destOrd="0" presId="urn:microsoft.com/office/officeart/2005/8/layout/orgChart1"/>
    <dgm:cxn modelId="{568505F6-E02F-4BF8-AC1C-7DA27B09C73B}" type="presParOf" srcId="{E5F8E660-23BD-497E-BD45-1D4B7E4956B4}" destId="{5F7D4611-4A5F-4C36-B6CF-3413D7092BBC}" srcOrd="0" destOrd="0" presId="urn:microsoft.com/office/officeart/2005/8/layout/orgChart1"/>
    <dgm:cxn modelId="{F41E320B-99B4-40F6-A0B5-A37E21EA7AF8}" type="presParOf" srcId="{E5F8E660-23BD-497E-BD45-1D4B7E4956B4}" destId="{B2177CC0-7543-4116-8E56-4F82AA81726D}" srcOrd="1" destOrd="0" presId="urn:microsoft.com/office/officeart/2005/8/layout/orgChart1"/>
    <dgm:cxn modelId="{3B6C1EB5-A380-4921-90C3-9DFBCAC215A4}" type="presParOf" srcId="{928DCF9D-DEAC-4CBE-91E7-E57DFFE69291}" destId="{BFF94911-B413-4E01-8475-DC75FB7973F8}" srcOrd="1" destOrd="0" presId="urn:microsoft.com/office/officeart/2005/8/layout/orgChart1"/>
    <dgm:cxn modelId="{1DCA4010-85E0-4099-8C9C-C87805C6D051}" type="presParOf" srcId="{928DCF9D-DEAC-4CBE-91E7-E57DFFE69291}" destId="{2C5DF602-B318-40F9-877F-E7DFFB010B56}" srcOrd="2" destOrd="0" presId="urn:microsoft.com/office/officeart/2005/8/layout/orgChart1"/>
    <dgm:cxn modelId="{F2F76253-BD9A-487E-AB88-C0F6804FC844}" type="presParOf" srcId="{6802D72F-8110-47FF-9B41-E28C473F1EB5}" destId="{14E6594A-0B33-4E80-B39C-C66C00E630CE}" srcOrd="2" destOrd="0" presId="urn:microsoft.com/office/officeart/2005/8/layout/orgChart1"/>
    <dgm:cxn modelId="{6CE85056-EBB2-4E67-B37A-549FF0CFFF15}" type="presParOf" srcId="{8C4A01BA-4BDD-4BAA-B25D-4129A15D80D7}" destId="{EA518957-F1A0-41E9-83FD-4B72D92E6B65}" srcOrd="10" destOrd="0" presId="urn:microsoft.com/office/officeart/2005/8/layout/orgChart1"/>
    <dgm:cxn modelId="{730814F0-1D24-4599-A39E-749E8F839317}" type="presParOf" srcId="{8C4A01BA-4BDD-4BAA-B25D-4129A15D80D7}" destId="{B4202878-ECFA-446F-B12F-2CDB7BC462C4}" srcOrd="11" destOrd="0" presId="urn:microsoft.com/office/officeart/2005/8/layout/orgChart1"/>
    <dgm:cxn modelId="{B0CF76C8-6621-4B54-B79C-28353E19828D}" type="presParOf" srcId="{B4202878-ECFA-446F-B12F-2CDB7BC462C4}" destId="{66A91550-745E-4D93-95F9-E02BB6E3A679}" srcOrd="0" destOrd="0" presId="urn:microsoft.com/office/officeart/2005/8/layout/orgChart1"/>
    <dgm:cxn modelId="{7FD48ED6-3460-4250-B699-0F52029F8D2D}" type="presParOf" srcId="{66A91550-745E-4D93-95F9-E02BB6E3A679}" destId="{BF86E20A-1813-4883-8E4F-99007657D19B}" srcOrd="0" destOrd="0" presId="urn:microsoft.com/office/officeart/2005/8/layout/orgChart1"/>
    <dgm:cxn modelId="{0C52D912-F8E9-400C-AC53-53C707F54E5C}" type="presParOf" srcId="{66A91550-745E-4D93-95F9-E02BB6E3A679}" destId="{BDD2B9BA-50AB-49FC-8655-98352165B7DF}" srcOrd="1" destOrd="0" presId="urn:microsoft.com/office/officeart/2005/8/layout/orgChart1"/>
    <dgm:cxn modelId="{DB51EC29-0C7F-42FE-8705-DFFF0AB99E88}" type="presParOf" srcId="{B4202878-ECFA-446F-B12F-2CDB7BC462C4}" destId="{28B80F38-88B1-4313-A429-EB91B665A5C8}" srcOrd="1" destOrd="0" presId="urn:microsoft.com/office/officeart/2005/8/layout/orgChart1"/>
    <dgm:cxn modelId="{B4C41320-027B-40DF-A1F5-3563FFFE70B9}" type="presParOf" srcId="{28B80F38-88B1-4313-A429-EB91B665A5C8}" destId="{8A628FFE-268B-4027-871D-5AFD2282A177}" srcOrd="0" destOrd="0" presId="urn:microsoft.com/office/officeart/2005/8/layout/orgChart1"/>
    <dgm:cxn modelId="{FEA99647-59DA-48A7-84BA-D232B586004F}" type="presParOf" srcId="{28B80F38-88B1-4313-A429-EB91B665A5C8}" destId="{A494DE10-6601-44AB-B8AA-A3399F4C0893}" srcOrd="1" destOrd="0" presId="urn:microsoft.com/office/officeart/2005/8/layout/orgChart1"/>
    <dgm:cxn modelId="{22D85F02-92CD-4F07-A373-2B175EE5FEAA}" type="presParOf" srcId="{A494DE10-6601-44AB-B8AA-A3399F4C0893}" destId="{43259164-0810-4F15-9018-DC2469CC7A83}" srcOrd="0" destOrd="0" presId="urn:microsoft.com/office/officeart/2005/8/layout/orgChart1"/>
    <dgm:cxn modelId="{25DD5458-3478-4D14-8F67-F81DBEA55DAB}" type="presParOf" srcId="{43259164-0810-4F15-9018-DC2469CC7A83}" destId="{173F08B1-6941-40CD-93AB-4CC9B1030D77}" srcOrd="0" destOrd="0" presId="urn:microsoft.com/office/officeart/2005/8/layout/orgChart1"/>
    <dgm:cxn modelId="{6FDBC196-2011-4650-B65B-47E996717B42}" type="presParOf" srcId="{43259164-0810-4F15-9018-DC2469CC7A83}" destId="{0E8DAE11-DB71-4622-B58B-0995C0B35A58}" srcOrd="1" destOrd="0" presId="urn:microsoft.com/office/officeart/2005/8/layout/orgChart1"/>
    <dgm:cxn modelId="{554D3F88-8580-4E27-ACEA-A35B56FE7457}" type="presParOf" srcId="{A494DE10-6601-44AB-B8AA-A3399F4C0893}" destId="{63BFFC7A-739A-4A02-9314-75231DC09D8E}" srcOrd="1" destOrd="0" presId="urn:microsoft.com/office/officeart/2005/8/layout/orgChart1"/>
    <dgm:cxn modelId="{599A39B3-CEA2-4FD0-80ED-14911AA8F64D}" type="presParOf" srcId="{A494DE10-6601-44AB-B8AA-A3399F4C0893}" destId="{9298DD68-F9C3-403A-99A8-5AC9AE1B22D7}" srcOrd="2" destOrd="0" presId="urn:microsoft.com/office/officeart/2005/8/layout/orgChart1"/>
    <dgm:cxn modelId="{0674350E-F9B9-4F95-B722-90789D06C64F}" type="presParOf" srcId="{B4202878-ECFA-446F-B12F-2CDB7BC462C4}" destId="{0B5F3252-DB4C-48AF-A58A-EBD3FE32AA25}" srcOrd="2" destOrd="0" presId="urn:microsoft.com/office/officeart/2005/8/layout/orgChart1"/>
    <dgm:cxn modelId="{E21768DB-F710-44C8-8FD5-BDA2A3EA76B9}" type="presParOf" srcId="{8C4A01BA-4BDD-4BAA-B25D-4129A15D80D7}" destId="{F6AA1DC8-4EA7-49E3-B061-C9382EC85116}" srcOrd="12" destOrd="0" presId="urn:microsoft.com/office/officeart/2005/8/layout/orgChart1"/>
    <dgm:cxn modelId="{4BB8ED8A-EB6D-43C1-8DA0-4AC4104EE668}" type="presParOf" srcId="{8C4A01BA-4BDD-4BAA-B25D-4129A15D80D7}" destId="{34960EE5-22A0-4091-B902-5FA89AF1D5AC}" srcOrd="13" destOrd="0" presId="urn:microsoft.com/office/officeart/2005/8/layout/orgChart1"/>
    <dgm:cxn modelId="{FA61AECB-BEE8-413D-8C3D-BCC622C334F4}" type="presParOf" srcId="{34960EE5-22A0-4091-B902-5FA89AF1D5AC}" destId="{0C2A1B83-15B7-4BCF-A946-0A725FC24F1C}" srcOrd="0" destOrd="0" presId="urn:microsoft.com/office/officeart/2005/8/layout/orgChart1"/>
    <dgm:cxn modelId="{BEE74F71-FA93-432A-BAD4-D82369DD2AA7}" type="presParOf" srcId="{0C2A1B83-15B7-4BCF-A946-0A725FC24F1C}" destId="{BDA6D16B-4F69-4244-987D-B7D0FF2E1C88}" srcOrd="0" destOrd="0" presId="urn:microsoft.com/office/officeart/2005/8/layout/orgChart1"/>
    <dgm:cxn modelId="{5DFE7258-E3C3-4EC1-A888-D529967ABCB4}" type="presParOf" srcId="{0C2A1B83-15B7-4BCF-A946-0A725FC24F1C}" destId="{B88C1E5F-9721-4B9F-B234-5173E7B15E8E}" srcOrd="1" destOrd="0" presId="urn:microsoft.com/office/officeart/2005/8/layout/orgChart1"/>
    <dgm:cxn modelId="{3DF05684-1932-47CD-BD92-8582D1F439C7}" type="presParOf" srcId="{34960EE5-22A0-4091-B902-5FA89AF1D5AC}" destId="{80DC5D9D-1C89-4021-A992-9B67AFC21DA3}" srcOrd="1" destOrd="0" presId="urn:microsoft.com/office/officeart/2005/8/layout/orgChart1"/>
    <dgm:cxn modelId="{9CA7B9EA-39C9-4C48-811E-5D43DC2A0FE6}" type="presParOf" srcId="{34960EE5-22A0-4091-B902-5FA89AF1D5AC}" destId="{EA2848E5-BCA3-49D6-AEE4-2E911AF7B1B8}" srcOrd="2" destOrd="0" presId="urn:microsoft.com/office/officeart/2005/8/layout/orgChart1"/>
    <dgm:cxn modelId="{4A9C4215-CF00-4BB7-A414-5E092379F3DC}" type="presParOf" srcId="{59A9E307-9632-4D4F-8344-A8BF6D1F826E}" destId="{78D275E4-E083-4B3A-96EB-8B1AD83ADEBF}" srcOrd="2" destOrd="0" presId="urn:microsoft.com/office/officeart/2005/8/layout/orgChart1"/>
    <dgm:cxn modelId="{8DE55464-5575-4339-B0E1-85825FF74ACD}" type="presParOf" srcId="{78D275E4-E083-4B3A-96EB-8B1AD83ADEBF}" destId="{E6034332-10A5-4272-8E80-DDA4E9422786}" srcOrd="0" destOrd="0" presId="urn:microsoft.com/office/officeart/2005/8/layout/orgChart1"/>
    <dgm:cxn modelId="{095D7967-247A-4581-8C7B-B16C69460992}" type="presParOf" srcId="{78D275E4-E083-4B3A-96EB-8B1AD83ADEBF}" destId="{B0B981EC-9DF9-47BE-869F-92C6CF25ECB4}" srcOrd="1" destOrd="0" presId="urn:microsoft.com/office/officeart/2005/8/layout/orgChart1"/>
    <dgm:cxn modelId="{F00092AA-7CFC-4802-ADBF-DB7FD7BCFA6A}" type="presParOf" srcId="{B0B981EC-9DF9-47BE-869F-92C6CF25ECB4}" destId="{770C4C57-FD73-4C34-A879-70821023F2A4}" srcOrd="0" destOrd="0" presId="urn:microsoft.com/office/officeart/2005/8/layout/orgChart1"/>
    <dgm:cxn modelId="{794AACE7-6BE8-4634-A0B3-BE0043389306}" type="presParOf" srcId="{770C4C57-FD73-4C34-A879-70821023F2A4}" destId="{92D28B53-3F89-4ADE-87CC-C8AD5EFCEFBB}" srcOrd="0" destOrd="0" presId="urn:microsoft.com/office/officeart/2005/8/layout/orgChart1"/>
    <dgm:cxn modelId="{64BFD006-30BD-415B-98BF-A21524322294}" type="presParOf" srcId="{770C4C57-FD73-4C34-A879-70821023F2A4}" destId="{71E5B4B2-A4A5-447B-AC4B-011A0432FBE2}" srcOrd="1" destOrd="0" presId="urn:microsoft.com/office/officeart/2005/8/layout/orgChart1"/>
    <dgm:cxn modelId="{F0966C04-9F1D-4C40-934A-67C3EECBF04F}" type="presParOf" srcId="{B0B981EC-9DF9-47BE-869F-92C6CF25ECB4}" destId="{C6C0C627-1490-4150-8D22-61CF6C89DE0D}" srcOrd="1" destOrd="0" presId="urn:microsoft.com/office/officeart/2005/8/layout/orgChart1"/>
    <dgm:cxn modelId="{ACD1D2EE-5510-4329-99FD-9D70E598E535}" type="presParOf" srcId="{B0B981EC-9DF9-47BE-869F-92C6CF25ECB4}" destId="{3B675A37-CCB9-48DD-AF54-018832E23174}" srcOrd="2" destOrd="0" presId="urn:microsoft.com/office/officeart/2005/8/layout/orgChart1"/>
  </dgm:cxnLst>
  <dgm:bg/>
  <dgm:whole/>
  <dgm:extLst>
    <a:ext uri="http://schemas.microsoft.com/office/drawing/2008/diagram">
      <dsp:dataModelExt xmlns:dsp="http://schemas.microsoft.com/office/drawing/2008/diagram" relId="rId2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34332-10A5-4272-8E80-DDA4E9422786}">
      <dsp:nvSpPr>
        <dsp:cNvPr id="0" name=""/>
        <dsp:cNvSpPr/>
      </dsp:nvSpPr>
      <dsp:spPr>
        <a:xfrm>
          <a:off x="2978979" y="557225"/>
          <a:ext cx="91440" cy="345494"/>
        </a:xfrm>
        <a:custGeom>
          <a:avLst/>
          <a:gdLst/>
          <a:ahLst/>
          <a:cxnLst/>
          <a:rect l="0" t="0" r="0" b="0"/>
          <a:pathLst>
            <a:path>
              <a:moveTo>
                <a:pt x="124582" y="0"/>
              </a:moveTo>
              <a:lnTo>
                <a:pt x="124582" y="345494"/>
              </a:lnTo>
              <a:lnTo>
                <a:pt x="45720" y="3454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AA1DC8-4EA7-49E3-B061-C9382EC85116}">
      <dsp:nvSpPr>
        <dsp:cNvPr id="0" name=""/>
        <dsp:cNvSpPr/>
      </dsp:nvSpPr>
      <dsp:spPr>
        <a:xfrm>
          <a:off x="3103562" y="557225"/>
          <a:ext cx="2726405" cy="690989"/>
        </a:xfrm>
        <a:custGeom>
          <a:avLst/>
          <a:gdLst/>
          <a:ahLst/>
          <a:cxnLst/>
          <a:rect l="0" t="0" r="0" b="0"/>
          <a:pathLst>
            <a:path>
              <a:moveTo>
                <a:pt x="0" y="0"/>
              </a:moveTo>
              <a:lnTo>
                <a:pt x="0" y="612126"/>
              </a:lnTo>
              <a:lnTo>
                <a:pt x="2726405" y="612126"/>
              </a:lnTo>
              <a:lnTo>
                <a:pt x="2726405" y="69098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A628FFE-268B-4027-871D-5AFD2282A177}">
      <dsp:nvSpPr>
        <dsp:cNvPr id="0" name=""/>
        <dsp:cNvSpPr/>
      </dsp:nvSpPr>
      <dsp:spPr>
        <a:xfrm>
          <a:off x="4620735" y="1623753"/>
          <a:ext cx="112661" cy="345494"/>
        </a:xfrm>
        <a:custGeom>
          <a:avLst/>
          <a:gdLst/>
          <a:ahLst/>
          <a:cxnLst/>
          <a:rect l="0" t="0" r="0" b="0"/>
          <a:pathLst>
            <a:path>
              <a:moveTo>
                <a:pt x="0" y="0"/>
              </a:moveTo>
              <a:lnTo>
                <a:pt x="0" y="345494"/>
              </a:lnTo>
              <a:lnTo>
                <a:pt x="112661" y="3454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518957-F1A0-41E9-83FD-4B72D92E6B65}">
      <dsp:nvSpPr>
        <dsp:cNvPr id="0" name=""/>
        <dsp:cNvSpPr/>
      </dsp:nvSpPr>
      <dsp:spPr>
        <a:xfrm>
          <a:off x="3103562" y="557225"/>
          <a:ext cx="1817603" cy="690989"/>
        </a:xfrm>
        <a:custGeom>
          <a:avLst/>
          <a:gdLst/>
          <a:ahLst/>
          <a:cxnLst/>
          <a:rect l="0" t="0" r="0" b="0"/>
          <a:pathLst>
            <a:path>
              <a:moveTo>
                <a:pt x="0" y="0"/>
              </a:moveTo>
              <a:lnTo>
                <a:pt x="0" y="612126"/>
              </a:lnTo>
              <a:lnTo>
                <a:pt x="1817603" y="612126"/>
              </a:lnTo>
              <a:lnTo>
                <a:pt x="1817603" y="69098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9190DA2-40B4-430C-9586-FE8FC8E5B698}">
      <dsp:nvSpPr>
        <dsp:cNvPr id="0" name=""/>
        <dsp:cNvSpPr/>
      </dsp:nvSpPr>
      <dsp:spPr>
        <a:xfrm>
          <a:off x="3711933" y="1623753"/>
          <a:ext cx="112661" cy="345494"/>
        </a:xfrm>
        <a:custGeom>
          <a:avLst/>
          <a:gdLst/>
          <a:ahLst/>
          <a:cxnLst/>
          <a:rect l="0" t="0" r="0" b="0"/>
          <a:pathLst>
            <a:path>
              <a:moveTo>
                <a:pt x="0" y="0"/>
              </a:moveTo>
              <a:lnTo>
                <a:pt x="0" y="345494"/>
              </a:lnTo>
              <a:lnTo>
                <a:pt x="112661" y="3454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1ADD310-699C-4E0E-BD15-1815B98E537C}">
      <dsp:nvSpPr>
        <dsp:cNvPr id="0" name=""/>
        <dsp:cNvSpPr/>
      </dsp:nvSpPr>
      <dsp:spPr>
        <a:xfrm>
          <a:off x="3103562" y="557225"/>
          <a:ext cx="908801" cy="690989"/>
        </a:xfrm>
        <a:custGeom>
          <a:avLst/>
          <a:gdLst/>
          <a:ahLst/>
          <a:cxnLst/>
          <a:rect l="0" t="0" r="0" b="0"/>
          <a:pathLst>
            <a:path>
              <a:moveTo>
                <a:pt x="0" y="0"/>
              </a:moveTo>
              <a:lnTo>
                <a:pt x="0" y="612126"/>
              </a:lnTo>
              <a:lnTo>
                <a:pt x="908801" y="612126"/>
              </a:lnTo>
              <a:lnTo>
                <a:pt x="908801" y="69098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87F86C-27B0-4AF0-993D-19258B2F2323}">
      <dsp:nvSpPr>
        <dsp:cNvPr id="0" name=""/>
        <dsp:cNvSpPr/>
      </dsp:nvSpPr>
      <dsp:spPr>
        <a:xfrm>
          <a:off x="3057842" y="557225"/>
          <a:ext cx="91440" cy="690989"/>
        </a:xfrm>
        <a:custGeom>
          <a:avLst/>
          <a:gdLst/>
          <a:ahLst/>
          <a:cxnLst/>
          <a:rect l="0" t="0" r="0" b="0"/>
          <a:pathLst>
            <a:path>
              <a:moveTo>
                <a:pt x="45720" y="0"/>
              </a:moveTo>
              <a:lnTo>
                <a:pt x="45720" y="69098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263E03D-B692-4E54-9618-F489B8CE1FA7}">
      <dsp:nvSpPr>
        <dsp:cNvPr id="0" name=""/>
        <dsp:cNvSpPr/>
      </dsp:nvSpPr>
      <dsp:spPr>
        <a:xfrm>
          <a:off x="2194760" y="557225"/>
          <a:ext cx="908801" cy="690989"/>
        </a:xfrm>
        <a:custGeom>
          <a:avLst/>
          <a:gdLst/>
          <a:ahLst/>
          <a:cxnLst/>
          <a:rect l="0" t="0" r="0" b="0"/>
          <a:pathLst>
            <a:path>
              <a:moveTo>
                <a:pt x="908801" y="0"/>
              </a:moveTo>
              <a:lnTo>
                <a:pt x="908801" y="612126"/>
              </a:lnTo>
              <a:lnTo>
                <a:pt x="0" y="612126"/>
              </a:lnTo>
              <a:lnTo>
                <a:pt x="0" y="69098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5E79696-9466-4193-AB85-FBCBA8FB1603}">
      <dsp:nvSpPr>
        <dsp:cNvPr id="0" name=""/>
        <dsp:cNvSpPr/>
      </dsp:nvSpPr>
      <dsp:spPr>
        <a:xfrm>
          <a:off x="1285959" y="557225"/>
          <a:ext cx="1817603" cy="690989"/>
        </a:xfrm>
        <a:custGeom>
          <a:avLst/>
          <a:gdLst/>
          <a:ahLst/>
          <a:cxnLst/>
          <a:rect l="0" t="0" r="0" b="0"/>
          <a:pathLst>
            <a:path>
              <a:moveTo>
                <a:pt x="1817603" y="0"/>
              </a:moveTo>
              <a:lnTo>
                <a:pt x="1817603" y="612126"/>
              </a:lnTo>
              <a:lnTo>
                <a:pt x="0" y="612126"/>
              </a:lnTo>
              <a:lnTo>
                <a:pt x="0" y="69098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54CE326-43CC-4106-8428-37FF05F95965}">
      <dsp:nvSpPr>
        <dsp:cNvPr id="0" name=""/>
        <dsp:cNvSpPr/>
      </dsp:nvSpPr>
      <dsp:spPr>
        <a:xfrm>
          <a:off x="377157" y="557225"/>
          <a:ext cx="2726405" cy="690989"/>
        </a:xfrm>
        <a:custGeom>
          <a:avLst/>
          <a:gdLst/>
          <a:ahLst/>
          <a:cxnLst/>
          <a:rect l="0" t="0" r="0" b="0"/>
          <a:pathLst>
            <a:path>
              <a:moveTo>
                <a:pt x="2726405" y="0"/>
              </a:moveTo>
              <a:lnTo>
                <a:pt x="2726405" y="612126"/>
              </a:lnTo>
              <a:lnTo>
                <a:pt x="0" y="612126"/>
              </a:lnTo>
              <a:lnTo>
                <a:pt x="0" y="69098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922C2E-A939-400F-9813-C115E7B6C37B}">
      <dsp:nvSpPr>
        <dsp:cNvPr id="0" name=""/>
        <dsp:cNvSpPr/>
      </dsp:nvSpPr>
      <dsp:spPr>
        <a:xfrm>
          <a:off x="2728024" y="181687"/>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Liz Coit</a:t>
          </a:r>
        </a:p>
        <a:p>
          <a:pPr marL="0" lvl="0" indent="0" algn="ctr" defTabSz="222250">
            <a:lnSpc>
              <a:spcPct val="90000"/>
            </a:lnSpc>
            <a:spcBef>
              <a:spcPct val="0"/>
            </a:spcBef>
            <a:spcAft>
              <a:spcPct val="35000"/>
            </a:spcAft>
            <a:buNone/>
          </a:pPr>
          <a:r>
            <a:rPr lang="en-US" sz="500" kern="1200" dirty="0"/>
            <a:t>President</a:t>
          </a:r>
        </a:p>
      </dsp:txBody>
      <dsp:txXfrm>
        <a:off x="2728024" y="181687"/>
        <a:ext cx="751075" cy="375537"/>
      </dsp:txXfrm>
    </dsp:sp>
    <dsp:sp modelId="{61BB68E1-7356-44C7-964F-0F9D0DDB39BB}">
      <dsp:nvSpPr>
        <dsp:cNvPr id="0" name=""/>
        <dsp:cNvSpPr/>
      </dsp:nvSpPr>
      <dsp:spPr>
        <a:xfrm>
          <a:off x="1619" y="1248215"/>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Fundraising Consultant/Grant Writer</a:t>
          </a:r>
        </a:p>
        <a:p>
          <a:pPr marL="0" lvl="0" indent="0" algn="ctr" defTabSz="222250">
            <a:lnSpc>
              <a:spcPct val="90000"/>
            </a:lnSpc>
            <a:spcBef>
              <a:spcPct val="0"/>
            </a:spcBef>
            <a:spcAft>
              <a:spcPct val="35000"/>
            </a:spcAft>
            <a:buNone/>
          </a:pPr>
          <a:r>
            <a:rPr lang="en-US" sz="500" kern="1200" dirty="0"/>
            <a:t>Toby Stark</a:t>
          </a:r>
        </a:p>
      </dsp:txBody>
      <dsp:txXfrm>
        <a:off x="1619" y="1248215"/>
        <a:ext cx="751075" cy="375537"/>
      </dsp:txXfrm>
    </dsp:sp>
    <dsp:sp modelId="{E58DFEF4-9DA4-4E1C-BE3F-01FAA8A41BD8}">
      <dsp:nvSpPr>
        <dsp:cNvPr id="0" name=""/>
        <dsp:cNvSpPr/>
      </dsp:nvSpPr>
      <dsp:spPr>
        <a:xfrm>
          <a:off x="910421" y="1248215"/>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HR Functi9ons</a:t>
          </a:r>
        </a:p>
        <a:p>
          <a:pPr marL="0" lvl="0" indent="0" algn="ctr" defTabSz="222250">
            <a:lnSpc>
              <a:spcPct val="90000"/>
            </a:lnSpc>
            <a:spcBef>
              <a:spcPct val="0"/>
            </a:spcBef>
            <a:spcAft>
              <a:spcPct val="35000"/>
            </a:spcAft>
            <a:buNone/>
          </a:pPr>
          <a:r>
            <a:rPr lang="en-US" sz="500" kern="1200"/>
            <a:t>WorkSmart</a:t>
          </a:r>
        </a:p>
      </dsp:txBody>
      <dsp:txXfrm>
        <a:off x="910421" y="1248215"/>
        <a:ext cx="751075" cy="375537"/>
      </dsp:txXfrm>
    </dsp:sp>
    <dsp:sp modelId="{B0BB9381-001F-4C44-B446-9C729A2AB17E}">
      <dsp:nvSpPr>
        <dsp:cNvPr id="0" name=""/>
        <dsp:cNvSpPr/>
      </dsp:nvSpPr>
      <dsp:spPr>
        <a:xfrm>
          <a:off x="1819222" y="1248215"/>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Bookkeeper/Financial Reporting</a:t>
          </a:r>
        </a:p>
        <a:p>
          <a:pPr marL="0" lvl="0" indent="0" algn="ctr" defTabSz="222250">
            <a:lnSpc>
              <a:spcPct val="90000"/>
            </a:lnSpc>
            <a:spcBef>
              <a:spcPct val="0"/>
            </a:spcBef>
            <a:spcAft>
              <a:spcPct val="35000"/>
            </a:spcAft>
            <a:buNone/>
          </a:pPr>
          <a:r>
            <a:rPr lang="en-US" sz="500" kern="1200" dirty="0" err="1"/>
            <a:t>FosterResults</a:t>
          </a:r>
          <a:endParaRPr lang="en-US" sz="500" kern="1200" dirty="0"/>
        </a:p>
      </dsp:txBody>
      <dsp:txXfrm>
        <a:off x="1819222" y="1248215"/>
        <a:ext cx="751075" cy="375537"/>
      </dsp:txXfrm>
    </dsp:sp>
    <dsp:sp modelId="{897F372A-8F2D-4517-90BA-B15404233B28}">
      <dsp:nvSpPr>
        <dsp:cNvPr id="0" name=""/>
        <dsp:cNvSpPr/>
      </dsp:nvSpPr>
      <dsp:spPr>
        <a:xfrm>
          <a:off x="2728024" y="1248215"/>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DJ Cleveland</a:t>
          </a:r>
        </a:p>
        <a:p>
          <a:pPr marL="0" lvl="0" indent="0" algn="ctr" defTabSz="222250">
            <a:lnSpc>
              <a:spcPct val="90000"/>
            </a:lnSpc>
            <a:spcBef>
              <a:spcPct val="0"/>
            </a:spcBef>
            <a:spcAft>
              <a:spcPct val="35000"/>
            </a:spcAft>
            <a:buNone/>
          </a:pPr>
          <a:r>
            <a:rPr lang="en-US" sz="500" kern="1200" dirty="0"/>
            <a:t>Director Marketing/Comm</a:t>
          </a:r>
        </a:p>
      </dsp:txBody>
      <dsp:txXfrm>
        <a:off x="2728024" y="1248215"/>
        <a:ext cx="751075" cy="375537"/>
      </dsp:txXfrm>
    </dsp:sp>
    <dsp:sp modelId="{49C37B72-19EB-4857-ACE3-6D810439A099}">
      <dsp:nvSpPr>
        <dsp:cNvPr id="0" name=""/>
        <dsp:cNvSpPr/>
      </dsp:nvSpPr>
      <dsp:spPr>
        <a:xfrm>
          <a:off x="3636826" y="1248215"/>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Sarah Kumfer</a:t>
          </a:r>
        </a:p>
        <a:p>
          <a:pPr marL="0" lvl="0" indent="0" algn="ctr" defTabSz="222250">
            <a:lnSpc>
              <a:spcPct val="90000"/>
            </a:lnSpc>
            <a:spcBef>
              <a:spcPct val="0"/>
            </a:spcBef>
            <a:spcAft>
              <a:spcPct val="35000"/>
            </a:spcAft>
            <a:buNone/>
          </a:pPr>
          <a:r>
            <a:rPr lang="en-US" sz="500" kern="1200" dirty="0"/>
            <a:t>Director of Advocacy and Special Projects</a:t>
          </a:r>
        </a:p>
      </dsp:txBody>
      <dsp:txXfrm>
        <a:off x="3636826" y="1248215"/>
        <a:ext cx="751075" cy="375537"/>
      </dsp:txXfrm>
    </dsp:sp>
    <dsp:sp modelId="{5F7D4611-4A5F-4C36-B6CF-3413D7092BBC}">
      <dsp:nvSpPr>
        <dsp:cNvPr id="0" name=""/>
        <dsp:cNvSpPr/>
      </dsp:nvSpPr>
      <dsp:spPr>
        <a:xfrm>
          <a:off x="3824595" y="1781479"/>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Lauren George</a:t>
          </a:r>
          <a:endParaRPr lang="en-US" sz="500" kern="1200" dirty="0"/>
        </a:p>
        <a:p>
          <a:pPr marL="0" lvl="0" indent="0" algn="ctr" defTabSz="222250">
            <a:lnSpc>
              <a:spcPct val="90000"/>
            </a:lnSpc>
            <a:spcBef>
              <a:spcPct val="0"/>
            </a:spcBef>
            <a:spcAft>
              <a:spcPct val="35000"/>
            </a:spcAft>
            <a:buNone/>
          </a:pPr>
          <a:r>
            <a:rPr lang="en-US" sz="500" kern="1200" dirty="0"/>
            <a:t>Asst Advocacy </a:t>
          </a:r>
          <a:r>
            <a:rPr lang="en-US" sz="500" kern="1200" dirty="0" err="1"/>
            <a:t>Mgr</a:t>
          </a:r>
          <a:endParaRPr lang="en-US" sz="500" kern="1200" dirty="0"/>
        </a:p>
      </dsp:txBody>
      <dsp:txXfrm>
        <a:off x="3824595" y="1781479"/>
        <a:ext cx="751075" cy="375537"/>
      </dsp:txXfrm>
    </dsp:sp>
    <dsp:sp modelId="{BF86E20A-1813-4883-8E4F-99007657D19B}">
      <dsp:nvSpPr>
        <dsp:cNvPr id="0" name=""/>
        <dsp:cNvSpPr/>
      </dsp:nvSpPr>
      <dsp:spPr>
        <a:xfrm>
          <a:off x="4545627" y="1248215"/>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Fletcher Elliot</a:t>
          </a:r>
        </a:p>
        <a:p>
          <a:pPr marL="0" lvl="0" indent="0" algn="ctr" defTabSz="222250">
            <a:lnSpc>
              <a:spcPct val="90000"/>
            </a:lnSpc>
            <a:spcBef>
              <a:spcPct val="0"/>
            </a:spcBef>
            <a:spcAft>
              <a:spcPct val="35000"/>
            </a:spcAft>
            <a:buNone/>
          </a:pPr>
          <a:r>
            <a:rPr lang="en-US" sz="500" kern="1200" dirty="0"/>
            <a:t>Director of Training</a:t>
          </a:r>
        </a:p>
      </dsp:txBody>
      <dsp:txXfrm>
        <a:off x="4545627" y="1248215"/>
        <a:ext cx="751075" cy="375537"/>
      </dsp:txXfrm>
    </dsp:sp>
    <dsp:sp modelId="{173F08B1-6941-40CD-93AB-4CC9B1030D77}">
      <dsp:nvSpPr>
        <dsp:cNvPr id="0" name=""/>
        <dsp:cNvSpPr/>
      </dsp:nvSpPr>
      <dsp:spPr>
        <a:xfrm>
          <a:off x="4733396" y="1781479"/>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Ciera Banks</a:t>
          </a:r>
        </a:p>
        <a:p>
          <a:pPr marL="0" lvl="0" indent="0" algn="ctr" defTabSz="222250">
            <a:lnSpc>
              <a:spcPct val="90000"/>
            </a:lnSpc>
            <a:spcBef>
              <a:spcPct val="0"/>
            </a:spcBef>
            <a:spcAft>
              <a:spcPct val="35000"/>
            </a:spcAft>
            <a:buNone/>
          </a:pPr>
          <a:r>
            <a:rPr lang="en-US" sz="500" kern="1200" dirty="0"/>
            <a:t>Asst Program </a:t>
          </a:r>
          <a:r>
            <a:rPr lang="en-US" sz="500" kern="1200" dirty="0" err="1"/>
            <a:t>Mgr</a:t>
          </a:r>
          <a:endParaRPr lang="en-US" sz="500" kern="1200" dirty="0"/>
        </a:p>
      </dsp:txBody>
      <dsp:txXfrm>
        <a:off x="4733396" y="1781479"/>
        <a:ext cx="751075" cy="375537"/>
      </dsp:txXfrm>
    </dsp:sp>
    <dsp:sp modelId="{BDA6D16B-4F69-4244-987D-B7D0FF2E1C88}">
      <dsp:nvSpPr>
        <dsp:cNvPr id="0" name=""/>
        <dsp:cNvSpPr/>
      </dsp:nvSpPr>
      <dsp:spPr>
        <a:xfrm>
          <a:off x="5454429" y="1248215"/>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LaMarr Davis</a:t>
          </a:r>
        </a:p>
        <a:p>
          <a:pPr marL="0" lvl="0" indent="0" algn="ctr" defTabSz="222250">
            <a:lnSpc>
              <a:spcPct val="90000"/>
            </a:lnSpc>
            <a:spcBef>
              <a:spcPct val="0"/>
            </a:spcBef>
            <a:spcAft>
              <a:spcPct val="35000"/>
            </a:spcAft>
            <a:buNone/>
          </a:pPr>
          <a:r>
            <a:rPr lang="en-US" sz="500" kern="1200" dirty="0"/>
            <a:t>Program Director</a:t>
          </a:r>
        </a:p>
      </dsp:txBody>
      <dsp:txXfrm>
        <a:off x="5454429" y="1248215"/>
        <a:ext cx="751075" cy="375537"/>
      </dsp:txXfrm>
    </dsp:sp>
    <dsp:sp modelId="{92D28B53-3F89-4ADE-87CC-C8AD5EFCEFBB}">
      <dsp:nvSpPr>
        <dsp:cNvPr id="0" name=""/>
        <dsp:cNvSpPr/>
      </dsp:nvSpPr>
      <dsp:spPr>
        <a:xfrm>
          <a:off x="2273623" y="714951"/>
          <a:ext cx="751075" cy="3755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Amanda McGhee</a:t>
          </a:r>
        </a:p>
        <a:p>
          <a:pPr marL="0" lvl="0" indent="0" algn="ctr" defTabSz="222250">
            <a:lnSpc>
              <a:spcPct val="90000"/>
            </a:lnSpc>
            <a:spcBef>
              <a:spcPct val="0"/>
            </a:spcBef>
            <a:spcAft>
              <a:spcPct val="35000"/>
            </a:spcAft>
            <a:buNone/>
          </a:pPr>
          <a:r>
            <a:rPr lang="en-US" sz="500" kern="1200" dirty="0"/>
            <a:t>Exec Asst/Office Manager</a:t>
          </a:r>
        </a:p>
      </dsp:txBody>
      <dsp:txXfrm>
        <a:off x="2273623" y="714951"/>
        <a:ext cx="751075" cy="375537"/>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525F783FE534BB3E7C7AD1D3C2C17" ma:contentTypeVersion="18" ma:contentTypeDescription="Create a new document." ma:contentTypeScope="" ma:versionID="967f2f4d366fa2b77cafa05a8468ef1a">
  <xsd:schema xmlns:xsd="http://www.w3.org/2001/XMLSchema" xmlns:xs="http://www.w3.org/2001/XMLSchema" xmlns:p="http://schemas.microsoft.com/office/2006/metadata/properties" xmlns:ns2="f0d5edce-8ea1-4494-9d99-c32edd3ac741" xmlns:ns3="3af2847b-6d1f-477f-8e98-8d0dbb30a73d" targetNamespace="http://schemas.microsoft.com/office/2006/metadata/properties" ma:root="true" ma:fieldsID="aa5c2dfa8484c3d5e3eb264444a51a1e" ns2:_="" ns3:_="">
    <xsd:import namespace="f0d5edce-8ea1-4494-9d99-c32edd3ac741"/>
    <xsd:import namespace="3af2847b-6d1f-477f-8e98-8d0dbb30a73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0d5edce-8ea1-4494-9d99-c32edd3ac74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b0085c1c-802b-4ee0-aab6-64372167bc65"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af2847b-6d1f-477f-8e98-8d0dbb30a73d"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cf7db3f7-8ce9-4154-9bd9-2b4f77e070d7}" ma:internalName="TaxCatchAll" ma:showField="CatchAllData" ma:web="3af2847b-6d1f-477f-8e98-8d0dbb30a73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af2847b-6d1f-477f-8e98-8d0dbb30a73d" xsi:nil="true"/>
    <lcf76f155ced4ddcb4097134ff3c332f xmlns="f0d5edce-8ea1-4494-9d99-c32edd3ac741">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5DF8D14-A660-4A80-8CEC-F8181A25C39B}"/>
</file>

<file path=customXml/itemProps2.xml><?xml version="1.0" encoding="utf-8"?>
<ds:datastoreItem xmlns:ds="http://schemas.openxmlformats.org/officeDocument/2006/customXml" ds:itemID="{2C0FEB8F-85F4-4528-9D5D-4EFF677F1069}">
  <ds:schemaRefs>
    <ds:schemaRef ds:uri="http://schemas.microsoft.com/sharepoint/v3/contenttype/forms"/>
  </ds:schemaRefs>
</ds:datastoreItem>
</file>

<file path=customXml/itemProps3.xml><?xml version="1.0" encoding="utf-8"?>
<ds:datastoreItem xmlns:ds="http://schemas.openxmlformats.org/officeDocument/2006/customXml" ds:itemID="{ED7AA397-C18F-4916-993F-B9FBCF968501}">
  <ds:schemaRefs>
    <ds:schemaRef ds:uri="http://schemas.microsoft.com/office/2006/metadata/properties"/>
    <ds:schemaRef ds:uri="http://schemas.microsoft.com/office/infopath/2007/PartnerControls"/>
    <ds:schemaRef ds:uri="3af2847b-6d1f-477f-8e98-8d0dbb30a73d"/>
    <ds:schemaRef ds:uri="f0d5edce-8ea1-4494-9d99-c32edd3ac741"/>
  </ds:schemaRefs>
</ds:datastoreItem>
</file>

<file path=customXml/itemProps4.xml><?xml version="1.0" encoding="utf-8"?>
<ds:datastoreItem xmlns:ds="http://schemas.openxmlformats.org/officeDocument/2006/customXml" ds:itemID="{E111C8D7-5703-46FC-8C7F-378FF21E1BF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1564</TotalTime>
  <Pages>40</Pages>
  <Words>10029</Words>
  <Characters>64589</Characters>
  <Application>Microsoft Office Word</Application>
  <DocSecurity>0</DocSecurity>
  <Lines>1537</Lines>
  <Paragraphs>666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73952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Elizabeth Coit</dc:creator>
  <cp:keywords/>
  <dc:description/>
  <cp:lastModifiedBy>Elizabeth Coit</cp:lastModifiedBy>
  <cp:revision>827</cp:revision>
  <cp:lastPrinted>2025-11-21T12:36:00Z</cp:lastPrinted>
  <dcterms:created xsi:type="dcterms:W3CDTF">2025-10-14T11:19:00Z</dcterms:created>
  <dcterms:modified xsi:type="dcterms:W3CDTF">2025-11-23T20:58:00Z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0x010100E71525F783FE534BB3E7C7AD1D3C2C17</vt:lpwstr>
  </property>
  <property fmtid="{D5CDD505-2E9C-101B-9397-08002B2CF9AE}" pid="3" name="MediaServiceImageTags">
    <vt:lpwstr/>
  </property>
</Properties>
</file>