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7"/>
  </p:notesMasterIdLst>
  <p:sldIdLst>
    <p:sldId id="256" r:id="rId3"/>
    <p:sldId id="260" r:id="rId4"/>
    <p:sldId id="257" r:id="rId5"/>
    <p:sldId id="262" r:id="rId6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8"/>
      <p:bold r:id="rId9"/>
      <p:italic r:id="rId10"/>
      <p:boldItalic r:id="rId11"/>
    </p:embeddedFont>
    <p:embeddedFont>
      <p:font typeface="Open Sans" panose="020B060603050402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3BA0A8-5152-478A-8443-EE978CBF93CE}" v="48" dt="2025-10-28T18:13:01.215"/>
  </p1510:revLst>
</p1510:revInfo>
</file>

<file path=ppt/tableStyles.xml><?xml version="1.0" encoding="utf-8"?>
<a:tblStyleLst xmlns:a="http://schemas.openxmlformats.org/drawingml/2006/main" def="{5653C9D5-F9ED-4FE6-8543-5F6ED9C39BB1}">
  <a:tblStyle styleId="{5653C9D5-F9ED-4FE6-8543-5F6ED9C39B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150" y="2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24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23" Type="http://schemas.openxmlformats.org/officeDocument/2006/relationships/customXml" Target="../customXml/item2.xml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l G" userId="2761c0a95409a075" providerId="LiveId" clId="{1D427B7F-DDD9-4AF3-B4EA-3BD432FCFC2D}"/>
    <pc:docChg chg="undo custSel modSld">
      <pc:chgData name="Joel G" userId="2761c0a95409a075" providerId="LiveId" clId="{1D427B7F-DDD9-4AF3-B4EA-3BD432FCFC2D}" dt="2025-08-26T13:09:24.747" v="528" actId="20577"/>
      <pc:docMkLst>
        <pc:docMk/>
      </pc:docMkLst>
      <pc:sldChg chg="addSp modSp mod">
        <pc:chgData name="Joel G" userId="2761c0a95409a075" providerId="LiveId" clId="{1D427B7F-DDD9-4AF3-B4EA-3BD432FCFC2D}" dt="2025-08-26T12:45:51.781" v="81" actId="113"/>
        <pc:sldMkLst>
          <pc:docMk/>
          <pc:sldMk cId="0" sldId="256"/>
        </pc:sldMkLst>
      </pc:sldChg>
      <pc:sldChg chg="addSp delSp modSp mod">
        <pc:chgData name="Joel G" userId="2761c0a95409a075" providerId="LiveId" clId="{1D427B7F-DDD9-4AF3-B4EA-3BD432FCFC2D}" dt="2025-08-26T13:09:24.747" v="528" actId="20577"/>
        <pc:sldMkLst>
          <pc:docMk/>
          <pc:sldMk cId="0" sldId="257"/>
        </pc:sldMkLst>
      </pc:sldChg>
      <pc:sldChg chg="addSp delSp modSp mod">
        <pc:chgData name="Joel G" userId="2761c0a95409a075" providerId="LiveId" clId="{1D427B7F-DDD9-4AF3-B4EA-3BD432FCFC2D}" dt="2025-08-26T13:03:33.738" v="346" actId="14100"/>
        <pc:sldMkLst>
          <pc:docMk/>
          <pc:sldMk cId="1458401626" sldId="260"/>
        </pc:sldMkLst>
      </pc:sldChg>
    </pc:docChg>
  </pc:docChgLst>
  <pc:docChgLst>
    <pc:chgData name="Joel G" userId="2761c0a95409a075" providerId="LiveId" clId="{5621A11D-2943-43B3-A424-FDEB67D06D36}"/>
    <pc:docChg chg="undo custSel addSld delSld modSld">
      <pc:chgData name="Joel G" userId="2761c0a95409a075" providerId="LiveId" clId="{5621A11D-2943-43B3-A424-FDEB67D06D36}" dt="2025-10-28T18:14:51.329" v="649" actId="6549"/>
      <pc:docMkLst>
        <pc:docMk/>
      </pc:docMkLst>
      <pc:sldChg chg="modSp mod">
        <pc:chgData name="Joel G" userId="2761c0a95409a075" providerId="LiveId" clId="{5621A11D-2943-43B3-A424-FDEB67D06D36}" dt="2025-10-28T18:07:11.537" v="295" actId="1076"/>
        <pc:sldMkLst>
          <pc:docMk/>
          <pc:sldMk cId="0" sldId="256"/>
        </pc:sldMkLst>
        <pc:spChg chg="mod">
          <ac:chgData name="Joel G" userId="2761c0a95409a075" providerId="LiveId" clId="{5621A11D-2943-43B3-A424-FDEB67D06D36}" dt="2025-10-28T18:06:42.269" v="290" actId="207"/>
          <ac:spMkLst>
            <pc:docMk/>
            <pc:sldMk cId="0" sldId="256"/>
            <ac:spMk id="130" creationId="{00000000-0000-0000-0000-000000000000}"/>
          </ac:spMkLst>
        </pc:spChg>
        <pc:picChg chg="mod ord">
          <ac:chgData name="Joel G" userId="2761c0a95409a075" providerId="LiveId" clId="{5621A11D-2943-43B3-A424-FDEB67D06D36}" dt="2025-10-28T18:07:11.537" v="295" actId="1076"/>
          <ac:picMkLst>
            <pc:docMk/>
            <pc:sldMk cId="0" sldId="256"/>
            <ac:picMk id="129" creationId="{00000000-0000-0000-0000-000000000000}"/>
          </ac:picMkLst>
        </pc:picChg>
      </pc:sldChg>
      <pc:sldChg chg="addSp delSp modSp mod setBg">
        <pc:chgData name="Joel G" userId="2761c0a95409a075" providerId="LiveId" clId="{5621A11D-2943-43B3-A424-FDEB67D06D36}" dt="2025-10-28T18:10:17.162" v="373" actId="20577"/>
        <pc:sldMkLst>
          <pc:docMk/>
          <pc:sldMk cId="0" sldId="257"/>
        </pc:sldMkLst>
        <pc:spChg chg="mod">
          <ac:chgData name="Joel G" userId="2761c0a95409a075" providerId="LiveId" clId="{5621A11D-2943-43B3-A424-FDEB67D06D36}" dt="2025-10-28T18:10:17.162" v="373" actId="20577"/>
          <ac:spMkLst>
            <pc:docMk/>
            <pc:sldMk cId="0" sldId="257"/>
            <ac:spMk id="3" creationId="{1A98E2F7-FD30-FC67-871F-3238F77DECA7}"/>
          </ac:spMkLst>
        </pc:spChg>
        <pc:spChg chg="mod">
          <ac:chgData name="Joel G" userId="2761c0a95409a075" providerId="LiveId" clId="{5621A11D-2943-43B3-A424-FDEB67D06D36}" dt="2025-10-28T18:09:03.630" v="350" actId="1035"/>
          <ac:spMkLst>
            <pc:docMk/>
            <pc:sldMk cId="0" sldId="257"/>
            <ac:spMk id="136" creationId="{00000000-0000-0000-0000-000000000000}"/>
          </ac:spMkLst>
        </pc:spChg>
        <pc:spChg chg="mod">
          <ac:chgData name="Joel G" userId="2761c0a95409a075" providerId="LiveId" clId="{5621A11D-2943-43B3-A424-FDEB67D06D36}" dt="2025-10-28T18:08:33.159" v="330" actId="1037"/>
          <ac:spMkLst>
            <pc:docMk/>
            <pc:sldMk cId="0" sldId="257"/>
            <ac:spMk id="140" creationId="{00000000-0000-0000-0000-000000000000}"/>
          </ac:spMkLst>
        </pc:spChg>
        <pc:picChg chg="add mod">
          <ac:chgData name="Joel G" userId="2761c0a95409a075" providerId="LiveId" clId="{5621A11D-2943-43B3-A424-FDEB67D06D36}" dt="2025-10-28T18:08:44.145" v="343" actId="1076"/>
          <ac:picMkLst>
            <pc:docMk/>
            <pc:sldMk cId="0" sldId="257"/>
            <ac:picMk id="2" creationId="{2C1D004C-413E-5465-8DB6-FB8CC0B1DACB}"/>
          </ac:picMkLst>
        </pc:picChg>
        <pc:picChg chg="del">
          <ac:chgData name="Joel G" userId="2761c0a95409a075" providerId="LiveId" clId="{5621A11D-2943-43B3-A424-FDEB67D06D36}" dt="2025-10-28T18:08:02.029" v="302" actId="478"/>
          <ac:picMkLst>
            <pc:docMk/>
            <pc:sldMk cId="0" sldId="257"/>
            <ac:picMk id="4" creationId="{F269AD56-952A-E084-E1DB-E9893EB7FE99}"/>
          </ac:picMkLst>
        </pc:picChg>
      </pc:sldChg>
      <pc:sldChg chg="addSp delSp modSp mod setBg">
        <pc:chgData name="Joel G" userId="2761c0a95409a075" providerId="LiveId" clId="{5621A11D-2943-43B3-A424-FDEB67D06D36}" dt="2025-10-28T18:06:15.548" v="289" actId="1037"/>
        <pc:sldMkLst>
          <pc:docMk/>
          <pc:sldMk cId="1458401626" sldId="260"/>
        </pc:sldMkLst>
        <pc:spChg chg="mod">
          <ac:chgData name="Joel G" userId="2761c0a95409a075" providerId="LiveId" clId="{5621A11D-2943-43B3-A424-FDEB67D06D36}" dt="2025-10-28T18:06:15.548" v="289" actId="1037"/>
          <ac:spMkLst>
            <pc:docMk/>
            <pc:sldMk cId="1458401626" sldId="260"/>
            <ac:spMk id="6" creationId="{B93B0D25-967C-D334-2EC8-AE2FDBEF0582}"/>
          </ac:spMkLst>
        </pc:spChg>
        <pc:spChg chg="mod">
          <ac:chgData name="Joel G" userId="2761c0a95409a075" providerId="LiveId" clId="{5621A11D-2943-43B3-A424-FDEB67D06D36}" dt="2025-10-28T17:54:42.264" v="8" actId="1076"/>
          <ac:spMkLst>
            <pc:docMk/>
            <pc:sldMk cId="1458401626" sldId="260"/>
            <ac:spMk id="136" creationId="{D5086A7B-2BD3-F175-034D-67C00DE9A5D9}"/>
          </ac:spMkLst>
        </pc:spChg>
        <pc:picChg chg="del">
          <ac:chgData name="Joel G" userId="2761c0a95409a075" providerId="LiveId" clId="{5621A11D-2943-43B3-A424-FDEB67D06D36}" dt="2025-10-28T17:53:36.318" v="1" actId="478"/>
          <ac:picMkLst>
            <pc:docMk/>
            <pc:sldMk cId="1458401626" sldId="260"/>
            <ac:picMk id="2" creationId="{75BBAB52-A774-ABD9-0226-AD94A78341AC}"/>
          </ac:picMkLst>
        </pc:picChg>
        <pc:picChg chg="add del mod">
          <ac:chgData name="Joel G" userId="2761c0a95409a075" providerId="LiveId" clId="{5621A11D-2943-43B3-A424-FDEB67D06D36}" dt="2025-10-28T17:56:01.969" v="41" actId="478"/>
          <ac:picMkLst>
            <pc:docMk/>
            <pc:sldMk cId="1458401626" sldId="260"/>
            <ac:picMk id="4" creationId="{2F576037-F45A-1F9E-5CAA-72D3A14B5AFF}"/>
          </ac:picMkLst>
        </pc:picChg>
        <pc:picChg chg="add del mod">
          <ac:chgData name="Joel G" userId="2761c0a95409a075" providerId="LiveId" clId="{5621A11D-2943-43B3-A424-FDEB67D06D36}" dt="2025-10-28T17:57:42.481" v="49" actId="478"/>
          <ac:picMkLst>
            <pc:docMk/>
            <pc:sldMk cId="1458401626" sldId="260"/>
            <ac:picMk id="5" creationId="{DF20069A-32BA-ABAD-2611-21724633ADAA}"/>
          </ac:picMkLst>
        </pc:picChg>
        <pc:picChg chg="add del mod">
          <ac:chgData name="Joel G" userId="2761c0a95409a075" providerId="LiveId" clId="{5621A11D-2943-43B3-A424-FDEB67D06D36}" dt="2025-10-28T17:59:04.677" v="54" actId="478"/>
          <ac:picMkLst>
            <pc:docMk/>
            <pc:sldMk cId="1458401626" sldId="260"/>
            <ac:picMk id="8" creationId="{38C29B9A-B362-1D75-D9AA-D500E4E91B40}"/>
          </ac:picMkLst>
        </pc:picChg>
        <pc:picChg chg="add del mod">
          <ac:chgData name="Joel G" userId="2761c0a95409a075" providerId="LiveId" clId="{5621A11D-2943-43B3-A424-FDEB67D06D36}" dt="2025-10-28T18:02:08.921" v="62" actId="478"/>
          <ac:picMkLst>
            <pc:docMk/>
            <pc:sldMk cId="1458401626" sldId="260"/>
            <ac:picMk id="9" creationId="{50948DBA-7E15-9512-3634-336C4C4731BD}"/>
          </ac:picMkLst>
        </pc:picChg>
        <pc:picChg chg="add mod">
          <ac:chgData name="Joel G" userId="2761c0a95409a075" providerId="LiveId" clId="{5621A11D-2943-43B3-A424-FDEB67D06D36}" dt="2025-10-28T18:02:28.901" v="75" actId="1036"/>
          <ac:picMkLst>
            <pc:docMk/>
            <pc:sldMk cId="1458401626" sldId="260"/>
            <ac:picMk id="10" creationId="{BA835AFD-FF51-57A0-CF9D-C0A2C4E4E26D}"/>
          </ac:picMkLst>
        </pc:picChg>
      </pc:sldChg>
      <pc:sldChg chg="new del">
        <pc:chgData name="Joel G" userId="2761c0a95409a075" providerId="LiveId" clId="{5621A11D-2943-43B3-A424-FDEB67D06D36}" dt="2025-10-28T18:10:33.889" v="375" actId="47"/>
        <pc:sldMkLst>
          <pc:docMk/>
          <pc:sldMk cId="270327373" sldId="261"/>
        </pc:sldMkLst>
      </pc:sldChg>
      <pc:sldChg chg="addSp delSp modSp add mod setBg">
        <pc:chgData name="Joel G" userId="2761c0a95409a075" providerId="LiveId" clId="{5621A11D-2943-43B3-A424-FDEB67D06D36}" dt="2025-10-28T18:14:51.329" v="649" actId="6549"/>
        <pc:sldMkLst>
          <pc:docMk/>
          <pc:sldMk cId="1604624092" sldId="262"/>
        </pc:sldMkLst>
        <pc:spChg chg="del">
          <ac:chgData name="Joel G" userId="2761c0a95409a075" providerId="LiveId" clId="{5621A11D-2943-43B3-A424-FDEB67D06D36}" dt="2025-10-28T18:10:38.692" v="377" actId="478"/>
          <ac:spMkLst>
            <pc:docMk/>
            <pc:sldMk cId="1604624092" sldId="262"/>
            <ac:spMk id="3" creationId="{969C2533-2845-1D43-FAF2-400C3A39A0B0}"/>
          </ac:spMkLst>
        </pc:spChg>
        <pc:spChg chg="add mod">
          <ac:chgData name="Joel G" userId="2761c0a95409a075" providerId="LiveId" clId="{5621A11D-2943-43B3-A424-FDEB67D06D36}" dt="2025-10-28T18:14:51.329" v="649" actId="6549"/>
          <ac:spMkLst>
            <pc:docMk/>
            <pc:sldMk cId="1604624092" sldId="262"/>
            <ac:spMk id="8" creationId="{32ECE4F4-D922-61CA-C40F-652343B68B8B}"/>
          </ac:spMkLst>
        </pc:spChg>
        <pc:spChg chg="mod">
          <ac:chgData name="Joel G" userId="2761c0a95409a075" providerId="LiveId" clId="{5621A11D-2943-43B3-A424-FDEB67D06D36}" dt="2025-10-28T18:11:18.660" v="424" actId="20577"/>
          <ac:spMkLst>
            <pc:docMk/>
            <pc:sldMk cId="1604624092" sldId="262"/>
            <ac:spMk id="136" creationId="{1946BAA1-5114-8CCA-F8DD-2968DAFCDB6A}"/>
          </ac:spMkLst>
        </pc:spChg>
        <pc:spChg chg="del">
          <ac:chgData name="Joel G" userId="2761c0a95409a075" providerId="LiveId" clId="{5621A11D-2943-43B3-A424-FDEB67D06D36}" dt="2025-10-28T18:10:37.357" v="376" actId="478"/>
          <ac:spMkLst>
            <pc:docMk/>
            <pc:sldMk cId="1604624092" sldId="262"/>
            <ac:spMk id="140" creationId="{DD907A97-19E0-A23D-DEF5-988B106A36C6}"/>
          </ac:spMkLst>
        </pc:spChg>
        <pc:picChg chg="del">
          <ac:chgData name="Joel G" userId="2761c0a95409a075" providerId="LiveId" clId="{5621A11D-2943-43B3-A424-FDEB67D06D36}" dt="2025-10-28T18:11:23.179" v="425" actId="478"/>
          <ac:picMkLst>
            <pc:docMk/>
            <pc:sldMk cId="1604624092" sldId="262"/>
            <ac:picMk id="2" creationId="{314EBD26-4E56-7C92-3D8D-3A4F5D28A2E1}"/>
          </ac:picMkLst>
        </pc:picChg>
        <pc:picChg chg="add mod">
          <ac:chgData name="Joel G" userId="2761c0a95409a075" providerId="LiveId" clId="{5621A11D-2943-43B3-A424-FDEB67D06D36}" dt="2025-10-28T18:12:39.913" v="454" actId="1037"/>
          <ac:picMkLst>
            <pc:docMk/>
            <pc:sldMk cId="1604624092" sldId="262"/>
            <ac:picMk id="7" creationId="{F75D4951-F484-53C0-DE58-3D3F3B04503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ac46a7cdc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eac46a7cdc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93D802A5-F691-3CD0-3142-D80D79881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>
            <a:extLst>
              <a:ext uri="{FF2B5EF4-FFF2-40B4-BE49-F238E27FC236}">
                <a16:creationId xmlns:a16="http://schemas.microsoft.com/office/drawing/2014/main" id="{EE1F6227-8B4D-5FC1-BCFF-6A7412CB06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161954f75f_0_5:notes">
            <a:extLst>
              <a:ext uri="{FF2B5EF4-FFF2-40B4-BE49-F238E27FC236}">
                <a16:creationId xmlns:a16="http://schemas.microsoft.com/office/drawing/2014/main" id="{8E8573E0-8333-47C3-CF7D-A5E2C0940B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428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161954f75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D77BBC83-C79F-1EBF-CB89-CFFAAAEA8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>
            <a:extLst>
              <a:ext uri="{FF2B5EF4-FFF2-40B4-BE49-F238E27FC236}">
                <a16:creationId xmlns:a16="http://schemas.microsoft.com/office/drawing/2014/main" id="{4D22B2A5-DB02-8439-4BAD-50FB630514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161954f75f_0_5:notes">
            <a:extLst>
              <a:ext uri="{FF2B5EF4-FFF2-40B4-BE49-F238E27FC236}">
                <a16:creationId xmlns:a16="http://schemas.microsoft.com/office/drawing/2014/main" id="{639EA3EF-80BE-DD88-9C88-8CA278328E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0076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6018" y="48491"/>
            <a:ext cx="7051964" cy="3966728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 txBox="1"/>
          <p:nvPr/>
        </p:nvSpPr>
        <p:spPr>
          <a:xfrm>
            <a:off x="1046018" y="2571750"/>
            <a:ext cx="7333201" cy="361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0" i="1" u="none" strike="noStrike" cap="none" dirty="0">
                <a:solidFill>
                  <a:schemeClr val="tx2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Championing the positive development of youth in Central Indiana</a:t>
            </a:r>
            <a:endParaRPr sz="1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8D5766-F073-64E5-FAE9-9A0E0A995EDC}"/>
              </a:ext>
            </a:extLst>
          </p:cNvPr>
          <p:cNvSpPr txBox="1"/>
          <p:nvPr/>
        </p:nvSpPr>
        <p:spPr>
          <a:xfrm>
            <a:off x="2486554" y="2929540"/>
            <a:ext cx="4452128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Finance Committee Presentation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rgbClr val="92D050"/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Shape 134">
          <a:extLst>
            <a:ext uri="{FF2B5EF4-FFF2-40B4-BE49-F238E27FC236}">
              <a16:creationId xmlns:a16="http://schemas.microsoft.com/office/drawing/2014/main" id="{6002EC2A-4BF6-3A7B-BC70-570ABEC47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>
            <a:extLst>
              <a:ext uri="{FF2B5EF4-FFF2-40B4-BE49-F238E27FC236}">
                <a16:creationId xmlns:a16="http://schemas.microsoft.com/office/drawing/2014/main" id="{D5086A7B-2BD3-F175-034D-67C00DE9A5D9}"/>
              </a:ext>
            </a:extLst>
          </p:cNvPr>
          <p:cNvSpPr txBox="1"/>
          <p:nvPr/>
        </p:nvSpPr>
        <p:spPr>
          <a:xfrm>
            <a:off x="64077" y="-13128"/>
            <a:ext cx="59730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2025 Financials</a:t>
            </a:r>
            <a:endParaRPr sz="24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" name="Google Shape;146;p27">
            <a:extLst>
              <a:ext uri="{FF2B5EF4-FFF2-40B4-BE49-F238E27FC236}">
                <a16:creationId xmlns:a16="http://schemas.microsoft.com/office/drawing/2014/main" id="{B93B0D25-967C-D334-2EC8-AE2FDBEF0582}"/>
              </a:ext>
            </a:extLst>
          </p:cNvPr>
          <p:cNvSpPr txBox="1"/>
          <p:nvPr/>
        </p:nvSpPr>
        <p:spPr>
          <a:xfrm>
            <a:off x="5819408" y="968186"/>
            <a:ext cx="2972523" cy="24426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Financial Statement Notes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8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highlight>
                <a:srgbClr val="FFFF00"/>
              </a:highlight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Net Income through September finished favorable to budget by $551K</a:t>
            </a:r>
            <a:endParaRPr lang="en" sz="1100" i="1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</a:pPr>
            <a:endParaRPr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Grant income favorability </a:t>
            </a:r>
            <a:r>
              <a:rPr lang="en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due primarily to the to renovation grant (not inclued in budget)  from Indy Sports Corp. </a:t>
            </a:r>
          </a:p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</a:pPr>
            <a:endParaRPr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Program expenses have largely been spent for the fiscal year, and expected to finish close to budget by the end of the year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460630-D0BC-9913-D368-8CA8B82FE4D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MCCOY - Finance Committee Update</a:t>
            </a:r>
          </a:p>
        </p:txBody>
      </p:sp>
      <p:pic>
        <p:nvPicPr>
          <p:cNvPr id="7" name="Picture 6" descr="A yellow logo with a person holding a trophy&#10;&#10;AI-generated content may be incorrect.">
            <a:extLst>
              <a:ext uri="{FF2B5EF4-FFF2-40B4-BE49-F238E27FC236}">
                <a16:creationId xmlns:a16="http://schemas.microsoft.com/office/drawing/2014/main" id="{505F67F7-63A0-A671-A783-3A2E10ABA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828" y="4531765"/>
            <a:ext cx="1119743" cy="5093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835AFD-FF51-57A0-CF9D-C0A2C4E4E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85" y="359118"/>
            <a:ext cx="4376057" cy="446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01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92D050"/>
          </a:fgClr>
          <a:bgClr>
            <a:schemeClr val="bg1"/>
          </a:bgClr>
        </a:patt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/>
        </p:nvSpPr>
        <p:spPr>
          <a:xfrm>
            <a:off x="142009" y="74685"/>
            <a:ext cx="59730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2025 Financials</a:t>
            </a:r>
            <a:endParaRPr sz="24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0" name="Google Shape;140;p26"/>
          <p:cNvSpPr txBox="1"/>
          <p:nvPr/>
        </p:nvSpPr>
        <p:spPr>
          <a:xfrm>
            <a:off x="5986899" y="161587"/>
            <a:ext cx="2880011" cy="1508046"/>
          </a:xfrm>
          <a:prstGeom prst="rect">
            <a:avLst/>
          </a:prstGeom>
          <a:solidFill>
            <a:schemeClr val="tx2">
              <a:lumMod val="9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Key Terms</a:t>
            </a:r>
            <a:endParaRPr sz="2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Accounts Receivable</a:t>
            </a:r>
            <a:r>
              <a:rPr lang="en" sz="10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 –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Invoices MCCOY has sent and awaiting payment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</a:t>
            </a:r>
            <a:r>
              <a:rPr lang="en" sz="10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Represents cash </a:t>
            </a:r>
            <a:r>
              <a:rPr lang="en-US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received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from specific grants where MCCOY has yet to fulfill the obligation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ROU Asset/Lease Liability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Accounting concept reflecting value of current lease. Nets to $0 on statements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endParaRPr lang="en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40;p26">
            <a:extLst>
              <a:ext uri="{FF2B5EF4-FFF2-40B4-BE49-F238E27FC236}">
                <a16:creationId xmlns:a16="http://schemas.microsoft.com/office/drawing/2014/main" id="{1A98E2F7-FD30-FC67-871F-3238F77DECA7}"/>
              </a:ext>
            </a:extLst>
          </p:cNvPr>
          <p:cNvSpPr txBox="1"/>
          <p:nvPr/>
        </p:nvSpPr>
        <p:spPr>
          <a:xfrm>
            <a:off x="6000752" y="1945646"/>
            <a:ext cx="2880011" cy="2455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Notes to the Financials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balance consists primarily of unused awards from Lilly Endowment and United Way</a:t>
            </a:r>
          </a:p>
          <a:p>
            <a:pPr marL="381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The current AR balance has increased due to recent invoicing, but expected to be settled by the end of October</a:t>
            </a:r>
          </a:p>
          <a:p>
            <a:pPr marL="381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Increase in Fixed Assets are primarily related to the office remodel</a:t>
            </a:r>
            <a:endParaRPr lang="en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CA24B-EABC-3F2B-56C5-93EA648BB13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MCCOY - Finance Committee Update</a:t>
            </a:r>
          </a:p>
        </p:txBody>
      </p:sp>
      <p:pic>
        <p:nvPicPr>
          <p:cNvPr id="6" name="Picture 5" descr="A yellow logo with a person holding a trophy&#10;&#10;AI-generated content may be incorrect.">
            <a:extLst>
              <a:ext uri="{FF2B5EF4-FFF2-40B4-BE49-F238E27FC236}">
                <a16:creationId xmlns:a16="http://schemas.microsoft.com/office/drawing/2014/main" id="{2182C1F5-7BFB-E4CC-40EE-E4A924323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828" y="4531765"/>
            <a:ext cx="1119743" cy="5093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C1D004C-413E-5465-8DB6-FB8CC0B1D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074" y="629721"/>
            <a:ext cx="4589752" cy="34400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Vert">
          <a:fgClr>
            <a:srgbClr val="92D050"/>
          </a:fgClr>
          <a:bgClr>
            <a:schemeClr val="bg1"/>
          </a:bgClr>
        </a:pattFill>
        <a:effectLst/>
      </p:bgPr>
    </p:bg>
    <p:spTree>
      <p:nvGrpSpPr>
        <p:cNvPr id="1" name="Shape 134">
          <a:extLst>
            <a:ext uri="{FF2B5EF4-FFF2-40B4-BE49-F238E27FC236}">
              <a16:creationId xmlns:a16="http://schemas.microsoft.com/office/drawing/2014/main" id="{593DA9E8-5C70-9E7F-D02B-939CD0936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>
            <a:extLst>
              <a:ext uri="{FF2B5EF4-FFF2-40B4-BE49-F238E27FC236}">
                <a16:creationId xmlns:a16="http://schemas.microsoft.com/office/drawing/2014/main" id="{1946BAA1-5114-8CCA-F8DD-2968DAFCDB6A}"/>
              </a:ext>
            </a:extLst>
          </p:cNvPr>
          <p:cNvSpPr txBox="1"/>
          <p:nvPr/>
        </p:nvSpPr>
        <p:spPr>
          <a:xfrm>
            <a:off x="142009" y="74685"/>
            <a:ext cx="59730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2024 Form 990 – Federal Tax Return</a:t>
            </a:r>
            <a:endParaRPr sz="24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8E128-EC22-91C6-3202-AFB0FCE24E2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MCCOY - Finance Committee Update</a:t>
            </a:r>
          </a:p>
        </p:txBody>
      </p:sp>
      <p:pic>
        <p:nvPicPr>
          <p:cNvPr id="6" name="Picture 5" descr="A yellow logo with a person holding a trophy&#10;&#10;AI-generated content may be incorrect.">
            <a:extLst>
              <a:ext uri="{FF2B5EF4-FFF2-40B4-BE49-F238E27FC236}">
                <a16:creationId xmlns:a16="http://schemas.microsoft.com/office/drawing/2014/main" id="{874920D3-A120-307B-EC96-60F307BDA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828" y="4531765"/>
            <a:ext cx="1119743" cy="5093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5D4951-F484-53C0-DE58-3D3F3B0450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967" y="487709"/>
            <a:ext cx="3373115" cy="4334031"/>
          </a:xfrm>
          <a:prstGeom prst="rect">
            <a:avLst/>
          </a:prstGeom>
        </p:spPr>
      </p:pic>
      <p:sp>
        <p:nvSpPr>
          <p:cNvPr id="8" name="Google Shape;140;p26">
            <a:extLst>
              <a:ext uri="{FF2B5EF4-FFF2-40B4-BE49-F238E27FC236}">
                <a16:creationId xmlns:a16="http://schemas.microsoft.com/office/drawing/2014/main" id="{32ECE4F4-D922-61CA-C40F-652343B68B8B}"/>
              </a:ext>
            </a:extLst>
          </p:cNvPr>
          <p:cNvSpPr txBox="1"/>
          <p:nvPr/>
        </p:nvSpPr>
        <p:spPr>
          <a:xfrm>
            <a:off x="5691040" y="1208096"/>
            <a:ext cx="2880011" cy="2455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2024 Form 990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Finance Committee recommends to the board that the 2024 Form 990 be accepted</a:t>
            </a:r>
          </a:p>
          <a:p>
            <a:pPr marL="381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Complete return available on the Board of Directors portal.</a:t>
            </a:r>
          </a:p>
        </p:txBody>
      </p:sp>
    </p:spTree>
    <p:extLst>
      <p:ext uri="{BB962C8B-B14F-4D97-AF65-F5344CB8AC3E}">
        <p14:creationId xmlns:p14="http://schemas.microsoft.com/office/powerpoint/2010/main" val="160462409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8" ma:contentTypeDescription="Create a new document." ma:contentTypeScope="" ma:versionID="2a1c55b04e47be620e5aead237ea6144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069e75481b016607b1feb75eb9925f3c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92E100F-8C96-4582-B5CD-343AE1587AFC}"/>
</file>

<file path=customXml/itemProps2.xml><?xml version="1.0" encoding="utf-8"?>
<ds:datastoreItem xmlns:ds="http://schemas.openxmlformats.org/officeDocument/2006/customXml" ds:itemID="{44DF731F-BCB6-478D-897F-74E1F0C361FF}"/>
</file>

<file path=customXml/itemProps3.xml><?xml version="1.0" encoding="utf-8"?>
<ds:datastoreItem xmlns:ds="http://schemas.openxmlformats.org/officeDocument/2006/customXml" ds:itemID="{50ACC164-3E35-4258-A28B-1A9F44DC8ACB}"/>
</file>

<file path=docProps/app.xml><?xml version="1.0" encoding="utf-8"?>
<Properties xmlns="http://schemas.openxmlformats.org/officeDocument/2006/extended-properties" xmlns:vt="http://schemas.openxmlformats.org/officeDocument/2006/docPropsVTypes">
  <TotalTime>1879</TotalTime>
  <Words>222</Words>
  <Application>Microsoft Office PowerPoint</Application>
  <PresentationFormat>On-screen Show (16:9)</PresentationFormat>
  <Paragraphs>33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Open Sans</vt:lpstr>
      <vt:lpstr>Calibri Light</vt:lpstr>
      <vt:lpstr>Cambria</vt:lpstr>
      <vt:lpstr>Wingdings</vt:lpstr>
      <vt:lpstr>Calibri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Githiri</dc:creator>
  <cp:lastModifiedBy>Joel Githiri</cp:lastModifiedBy>
  <cp:revision>3</cp:revision>
  <dcterms:modified xsi:type="dcterms:W3CDTF">2025-10-28T18:15:00Z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</Properties>
</file>