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1" r:id="rId5"/>
    <p:sldId id="310" r:id="rId6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69AF4B-D617-40C8-B90A-17AB87B317D4}" v="16" dt="2025-08-19T14:05:45.0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152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 Coit" userId="0f3ca42f-74d2-4585-a65c-4c326252020b" providerId="ADAL" clId="{6769AF4B-D617-40C8-B90A-17AB87B317D4}"/>
    <pc:docChg chg="custSel delSld modSld">
      <pc:chgData name="Elizabeth Coit" userId="0f3ca42f-74d2-4585-a65c-4c326252020b" providerId="ADAL" clId="{6769AF4B-D617-40C8-B90A-17AB87B317D4}" dt="2025-08-19T14:06:21.297" v="308" actId="20577"/>
      <pc:docMkLst>
        <pc:docMk/>
      </pc:docMkLst>
      <pc:sldChg chg="modSp mod">
        <pc:chgData name="Elizabeth Coit" userId="0f3ca42f-74d2-4585-a65c-4c326252020b" providerId="ADAL" clId="{6769AF4B-D617-40C8-B90A-17AB87B317D4}" dt="2025-08-19T14:06:02.454" v="302" actId="114"/>
        <pc:sldMkLst>
          <pc:docMk/>
          <pc:sldMk cId="1404959678" sldId="310"/>
        </pc:sldMkLst>
        <pc:spChg chg="mod">
          <ac:chgData name="Elizabeth Coit" userId="0f3ca42f-74d2-4585-a65c-4c326252020b" providerId="ADAL" clId="{6769AF4B-D617-40C8-B90A-17AB87B317D4}" dt="2025-08-19T14:06:02.454" v="302" actId="114"/>
          <ac:spMkLst>
            <pc:docMk/>
            <pc:sldMk cId="1404959678" sldId="310"/>
            <ac:spMk id="2" creationId="{FC8B7B1D-AC32-77D5-0C65-7377F3D2706D}"/>
          </ac:spMkLst>
        </pc:spChg>
        <pc:graphicFrameChg chg="mod modGraphic">
          <ac:chgData name="Elizabeth Coit" userId="0f3ca42f-74d2-4585-a65c-4c326252020b" providerId="ADAL" clId="{6769AF4B-D617-40C8-B90A-17AB87B317D4}" dt="2025-08-19T14:05:45.060" v="300"/>
          <ac:graphicFrameMkLst>
            <pc:docMk/>
            <pc:sldMk cId="1404959678" sldId="310"/>
            <ac:graphicFrameMk id="7" creationId="{7B03A01C-0DA5-956B-4155-E384D7F965FD}"/>
          </ac:graphicFrameMkLst>
        </pc:graphicFrameChg>
      </pc:sldChg>
      <pc:sldChg chg="modSp mod">
        <pc:chgData name="Elizabeth Coit" userId="0f3ca42f-74d2-4585-a65c-4c326252020b" providerId="ADAL" clId="{6769AF4B-D617-40C8-B90A-17AB87B317D4}" dt="2025-08-19T14:06:21.297" v="308" actId="20577"/>
        <pc:sldMkLst>
          <pc:docMk/>
          <pc:sldMk cId="1881939808" sldId="311"/>
        </pc:sldMkLst>
        <pc:spChg chg="mod">
          <ac:chgData name="Elizabeth Coit" userId="0f3ca42f-74d2-4585-a65c-4c326252020b" providerId="ADAL" clId="{6769AF4B-D617-40C8-B90A-17AB87B317D4}" dt="2025-08-19T14:06:21.297" v="308" actId="20577"/>
          <ac:spMkLst>
            <pc:docMk/>
            <pc:sldMk cId="1881939808" sldId="311"/>
            <ac:spMk id="3" creationId="{1769C0B2-D19E-B600-C330-296FF8E0D277}"/>
          </ac:spMkLst>
        </pc:spChg>
        <pc:spChg chg="mod">
          <ac:chgData name="Elizabeth Coit" userId="0f3ca42f-74d2-4585-a65c-4c326252020b" providerId="ADAL" clId="{6769AF4B-D617-40C8-B90A-17AB87B317D4}" dt="2025-08-19T14:06:13.450" v="303" actId="114"/>
          <ac:spMkLst>
            <pc:docMk/>
            <pc:sldMk cId="1881939808" sldId="311"/>
            <ac:spMk id="4" creationId="{A684B8A8-6252-566A-D05D-38075262D1DB}"/>
          </ac:spMkLst>
        </pc:spChg>
        <pc:spChg chg="mod">
          <ac:chgData name="Elizabeth Coit" userId="0f3ca42f-74d2-4585-a65c-4c326252020b" providerId="ADAL" clId="{6769AF4B-D617-40C8-B90A-17AB87B317D4}" dt="2025-08-19T14:00:54.752" v="61" actId="20577"/>
          <ac:spMkLst>
            <pc:docMk/>
            <pc:sldMk cId="1881939808" sldId="311"/>
            <ac:spMk id="13" creationId="{B9E26071-9CBF-09B2-7A4F-F97B7054DC7F}"/>
          </ac:spMkLst>
        </pc:spChg>
      </pc:sldChg>
      <pc:sldChg chg="del">
        <pc:chgData name="Elizabeth Coit" userId="0f3ca42f-74d2-4585-a65c-4c326252020b" providerId="ADAL" clId="{6769AF4B-D617-40C8-B90A-17AB87B317D4}" dt="2025-08-19T14:01:09.202" v="62" actId="47"/>
        <pc:sldMkLst>
          <pc:docMk/>
          <pc:sldMk cId="3266499458" sldId="312"/>
        </pc:sldMkLst>
      </pc:sldChg>
    </pc:docChg>
  </pc:docChgLst>
  <pc:docChgLst>
    <pc:chgData name="Elizabeth Coit" userId="0f3ca42f-74d2-4585-a65c-4c326252020b" providerId="ADAL" clId="{2EE68FF1-4D6C-4BCD-976B-554DA5F749E1}"/>
    <pc:docChg chg="undo custSel addSld modSld">
      <pc:chgData name="Elizabeth Coit" userId="0f3ca42f-74d2-4585-a65c-4c326252020b" providerId="ADAL" clId="{2EE68FF1-4D6C-4BCD-976B-554DA5F749E1}" dt="2025-07-28T17:05:48.921" v="886" actId="20577"/>
      <pc:docMkLst>
        <pc:docMk/>
      </pc:docMkLst>
      <pc:sldChg chg="modSp mod">
        <pc:chgData name="Elizabeth Coit" userId="0f3ca42f-74d2-4585-a65c-4c326252020b" providerId="ADAL" clId="{2EE68FF1-4D6C-4BCD-976B-554DA5F749E1}" dt="2025-07-28T17:05:48.921" v="886" actId="20577"/>
        <pc:sldMkLst>
          <pc:docMk/>
          <pc:sldMk cId="1404959678" sldId="310"/>
        </pc:sldMkLst>
        <pc:graphicFrameChg chg="mod modGraphic">
          <ac:chgData name="Elizabeth Coit" userId="0f3ca42f-74d2-4585-a65c-4c326252020b" providerId="ADAL" clId="{2EE68FF1-4D6C-4BCD-976B-554DA5F749E1}" dt="2025-07-28T17:05:48.921" v="886" actId="20577"/>
          <ac:graphicFrameMkLst>
            <pc:docMk/>
            <pc:sldMk cId="1404959678" sldId="310"/>
            <ac:graphicFrameMk id="7" creationId="{7B03A01C-0DA5-956B-4155-E384D7F965FD}"/>
          </ac:graphicFrameMkLst>
        </pc:graphicFrameChg>
      </pc:sldChg>
      <pc:sldChg chg="addSp delSp modSp mod">
        <pc:chgData name="Elizabeth Coit" userId="0f3ca42f-74d2-4585-a65c-4c326252020b" providerId="ADAL" clId="{2EE68FF1-4D6C-4BCD-976B-554DA5F749E1}" dt="2025-07-21T16:51:52.761" v="801" actId="20577"/>
        <pc:sldMkLst>
          <pc:docMk/>
          <pc:sldMk cId="1881939808" sldId="311"/>
        </pc:sldMkLst>
        <pc:spChg chg="mod">
          <ac:chgData name="Elizabeth Coit" userId="0f3ca42f-74d2-4585-a65c-4c326252020b" providerId="ADAL" clId="{2EE68FF1-4D6C-4BCD-976B-554DA5F749E1}" dt="2025-07-21T16:51:14.500" v="749" actId="20577"/>
          <ac:spMkLst>
            <pc:docMk/>
            <pc:sldMk cId="1881939808" sldId="311"/>
            <ac:spMk id="6" creationId="{A6E8F58A-4C2B-8639-29A3-24F2E5ED5B3C}"/>
          </ac:spMkLst>
        </pc:spChg>
        <pc:spChg chg="mod">
          <ac:chgData name="Elizabeth Coit" userId="0f3ca42f-74d2-4585-a65c-4c326252020b" providerId="ADAL" clId="{2EE68FF1-4D6C-4BCD-976B-554DA5F749E1}" dt="2025-07-21T16:51:52.761" v="801" actId="20577"/>
          <ac:spMkLst>
            <pc:docMk/>
            <pc:sldMk cId="1881939808" sldId="311"/>
            <ac:spMk id="8" creationId="{CD607611-E738-1059-AFA4-B1124D3B09CF}"/>
          </ac:spMkLst>
        </pc:spChg>
        <pc:spChg chg="mod">
          <ac:chgData name="Elizabeth Coit" userId="0f3ca42f-74d2-4585-a65c-4c326252020b" providerId="ADAL" clId="{2EE68FF1-4D6C-4BCD-976B-554DA5F749E1}" dt="2025-07-21T16:51:27.138" v="758" actId="20577"/>
          <ac:spMkLst>
            <pc:docMk/>
            <pc:sldMk cId="1881939808" sldId="311"/>
            <ac:spMk id="9" creationId="{83D5F2C1-1574-C623-6005-AB49E00B5F23}"/>
          </ac:spMkLst>
        </pc:spChg>
      </pc:sldChg>
      <pc:sldChg chg="addSp delSp modSp add mod">
        <pc:chgData name="Elizabeth Coit" userId="0f3ca42f-74d2-4585-a65c-4c326252020b" providerId="ADAL" clId="{2EE68FF1-4D6C-4BCD-976B-554DA5F749E1}" dt="2025-07-15T16:56:33.430" v="746" actId="255"/>
        <pc:sldMkLst>
          <pc:docMk/>
          <pc:sldMk cId="3266499458" sldId="31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1E437-CE15-37B7-8804-42F64C19EE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CCBA86-61F3-4CEA-81FE-AB7ADCFCA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978547-C0CB-C52F-70FB-5D0F451A6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F5246C-8498-F6AF-BA92-CD50C037B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BECA86-4457-132C-049D-F2EB4D319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30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9E4FE-5033-7860-430D-0529799EA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B02824-DA54-9F78-F008-776D7F21E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941AA0-B459-E42A-F68A-018F5A94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62D44-BBB3-B677-0707-DE2BA7C77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7D7411-60B1-2EC1-DF96-9C0D48E1C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3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77A6C9-84FE-D166-6845-FD8A034E86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45F4D0-D3C2-F0BF-7B8D-46575381ED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EE859E-D4A1-8237-6304-F5B0EB22E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F95194-5478-02D0-B8D8-D1C55FE0B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DF4F2-F514-1571-8795-B7E70F474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565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3515" y="107528"/>
            <a:ext cx="10972800" cy="73161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Master title style (only changes made to the parent slide will be reflected in the app)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252A03B-2D42-4DAE-8460-CF96145A8DF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53515" y="1340107"/>
            <a:ext cx="10972800" cy="4758684"/>
          </a:xfrm>
        </p:spPr>
        <p:txBody>
          <a:bodyPr/>
          <a:lstStyle>
            <a:lvl1pPr>
              <a:defRPr sz="1867">
                <a:solidFill>
                  <a:schemeClr val="tx1"/>
                </a:solidFill>
              </a:defRPr>
            </a:lvl1pPr>
            <a:lvl2pPr>
              <a:defRPr sz="1867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67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67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Master text style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CB14CF1-AB9B-4870-9E5C-AD8F31C7FF6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429" y="836559"/>
            <a:ext cx="10972800" cy="31961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Master text style</a:t>
            </a:r>
            <a:endParaRPr lang="en-GB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E39551A5-770E-3978-ED85-9963EA081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22899" y="6415823"/>
            <a:ext cx="10972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319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42223-1B34-1C08-C30F-20AE54B14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0D32C3-243A-0326-2309-816D45AED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F0E13-E747-B242-C5DC-575715A1A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04F584-B98D-1250-6041-02EB1AD1B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178A1-E454-6823-CD3A-1F7B10A65F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90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527DD-FD16-AFB7-FB0E-7F6C50BB53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8AAF81-2FEA-D1AE-CBC0-71C143459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6BB86-AD11-9F83-E44D-0CABB7B12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B58BA-31B6-477C-F5E9-26A16F0DA8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84A984-A085-0B95-BD49-0A3149759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304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5B7D-4387-8709-A1FF-59B64B048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D83F3B-F8A9-F816-63B0-2CB5C426DC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1B5858-7B8F-79BB-099C-4CE0D63AD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0716C89-D501-4440-F4CE-B1F66AC32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6ACE48-453C-5B06-896C-75A99EE85A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EA386B-FEA2-7825-CA08-D6B10168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424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2CAE4-B02C-5FBB-7298-9096FB45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B25202-4863-1F75-D563-1682F62E67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BF640B-23BA-9C65-79B9-555797FBF7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296225-829D-B8BB-8D9D-F63309E39B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5FDBF9-6C48-37D9-DED3-E2807DA3A7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D593D0E-C797-229B-57C4-1F3144738E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BF5D56-5819-759B-868C-AFA8400BA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54399DE-3AA0-C837-278C-0B72215A1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61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04697-8468-F78A-5A40-51508970B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2E7A0E3-7F16-57B4-7F42-824FAE486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C6A13E-AE72-082E-844F-F31D603A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3D288F-DF1F-6F55-2CBC-F6C8A1560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007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75ACD6-97C7-E0CF-9320-7803E861B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EDA6B21-7FF1-1FEB-98B9-4E914E03F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C94B1-46C1-EBFF-4E48-C21EBDCC9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2159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FA36D-6F5B-8CCD-55BE-2150D881D8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09A294-1CAE-5509-89F7-33FA0DA137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2160B6-609F-9565-4B3F-90ED071DBF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52CBE-19B5-9431-4FCE-073995E9CE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E02A26-C940-AD3B-EF17-45FE0BF1A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52F469D-9C98-DB70-AFAE-1431B8876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5022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30B68-BC6F-A1D7-1BA2-9C52BABE8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D2C4F6-0048-F805-E3A8-94DF381246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28CD01-B97F-DDF3-6017-A3073200A6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D65B15-B0AE-FB97-88A0-385DAD724F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96E362-29EE-62E3-F24E-4CD227DA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42BE2-F6DA-D765-F590-8CE1DC35F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642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1B19E7-CAAC-322A-7644-97C393F3F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F379C-B3C2-3674-D6EA-5A10350274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EBA6EA-56C5-8AB4-B5E0-FDB4C7CA72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4FA5356-D9E2-405D-9869-C4894CBA0FA6}" type="datetimeFigureOut">
              <a:rPr lang="en-US" smtClean="0"/>
              <a:t>8/19/2025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69C6D-C30B-B23E-BB7B-2CCC6F2481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D1301-A6CF-6ACE-FE60-F16495F5FA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A3330E-8545-43A2-9846-5B772AEEB5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008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logo for a company&#10;&#10;AI-generated content may be incorrect.">
            <a:extLst>
              <a:ext uri="{FF2B5EF4-FFF2-40B4-BE49-F238E27FC236}">
                <a16:creationId xmlns:a16="http://schemas.microsoft.com/office/drawing/2014/main" id="{E2072697-F179-DCF9-8120-377E7E1C8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960" y="349935"/>
            <a:ext cx="2055233" cy="9259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7CF6982-F4F8-48BD-25CF-0A64F444AA4C}"/>
              </a:ext>
            </a:extLst>
          </p:cNvPr>
          <p:cNvSpPr/>
          <p:nvPr/>
        </p:nvSpPr>
        <p:spPr>
          <a:xfrm>
            <a:off x="521807" y="5153683"/>
            <a:ext cx="10644810" cy="3677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Improving </a:t>
            </a:r>
            <a:r>
              <a:rPr lang="en-US" b="1" i="1">
                <a:solidFill>
                  <a:schemeClr val="tx1"/>
                </a:solidFill>
              </a:rPr>
              <a:t>mental wellness </a:t>
            </a:r>
            <a:r>
              <a:rPr lang="en-US">
                <a:solidFill>
                  <a:schemeClr val="tx1"/>
                </a:solidFill>
              </a:rPr>
              <a:t>to strengthen the system’s ability to serve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361A8F6-60C3-C170-E7EA-183982AF6DEB}"/>
              </a:ext>
            </a:extLst>
          </p:cNvPr>
          <p:cNvSpPr/>
          <p:nvPr/>
        </p:nvSpPr>
        <p:spPr>
          <a:xfrm>
            <a:off x="521807" y="5614360"/>
            <a:ext cx="10644810" cy="3677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</a:rPr>
              <a:t>Reducing the </a:t>
            </a:r>
            <a:r>
              <a:rPr lang="en-US" b="1" i="1">
                <a:solidFill>
                  <a:schemeClr val="tx1"/>
                </a:solidFill>
              </a:rPr>
              <a:t>impact of violence </a:t>
            </a:r>
            <a:r>
              <a:rPr lang="en-US">
                <a:solidFill>
                  <a:schemeClr val="tx1"/>
                </a:solidFill>
              </a:rPr>
              <a:t>on youth 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9E26071-9CBF-09B2-7A4F-F97B7054DC7F}"/>
              </a:ext>
            </a:extLst>
          </p:cNvPr>
          <p:cNvSpPr/>
          <p:nvPr/>
        </p:nvSpPr>
        <p:spPr>
          <a:xfrm>
            <a:off x="521807" y="6075037"/>
            <a:ext cx="10644810" cy="367748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Effectively infusing </a:t>
            </a:r>
            <a:r>
              <a:rPr lang="en-US" b="1" i="1" dirty="0">
                <a:solidFill>
                  <a:schemeClr val="tx1"/>
                </a:solidFill>
              </a:rPr>
              <a:t>youth voice </a:t>
            </a:r>
            <a:r>
              <a:rPr lang="en-US" dirty="0">
                <a:solidFill>
                  <a:schemeClr val="tx1"/>
                </a:solidFill>
              </a:rPr>
              <a:t>to inform and influence decision making that affects youth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EEDAF2-6EAD-3C58-CC77-E500CBC54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8056" y="2396102"/>
            <a:ext cx="8792307" cy="532158"/>
          </a:xfrm>
        </p:spPr>
        <p:txBody>
          <a:bodyPr>
            <a:normAutofit/>
          </a:bodyPr>
          <a:lstStyle/>
          <a:p>
            <a:pPr algn="ctr"/>
            <a:r>
              <a:rPr lang="en-US" sz="2400" b="1" cap="small">
                <a:solidFill>
                  <a:schemeClr val="tx1">
                    <a:lumMod val="50000"/>
                    <a:lumOff val="50000"/>
                  </a:schemeClr>
                </a:solidFill>
              </a:rPr>
              <a:t>Strategic Pillars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5971E09-81F1-00E4-5F07-84AA3F716751}"/>
              </a:ext>
            </a:extLst>
          </p:cNvPr>
          <p:cNvSpPr txBox="1">
            <a:spLocks/>
          </p:cNvSpPr>
          <p:nvPr/>
        </p:nvSpPr>
        <p:spPr>
          <a:xfrm>
            <a:off x="1395880" y="4719218"/>
            <a:ext cx="8792307" cy="532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cap="small">
                <a:solidFill>
                  <a:schemeClr val="tx1">
                    <a:lumMod val="50000"/>
                    <a:lumOff val="50000"/>
                  </a:schemeClr>
                </a:solidFill>
              </a:rPr>
              <a:t>Priority Outcomes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009EF7E-C100-9A77-FA10-EE52A474DC79}"/>
              </a:ext>
            </a:extLst>
          </p:cNvPr>
          <p:cNvGrpSpPr/>
          <p:nvPr/>
        </p:nvGrpSpPr>
        <p:grpSpPr>
          <a:xfrm>
            <a:off x="521807" y="343583"/>
            <a:ext cx="10644810" cy="4284985"/>
            <a:chOff x="521807" y="343583"/>
            <a:chExt cx="10644810" cy="4284985"/>
          </a:xfrm>
        </p:grpSpPr>
        <p:sp>
          <p:nvSpPr>
            <p:cNvPr id="3" name="Isosceles Triangle 2">
              <a:extLst>
                <a:ext uri="{FF2B5EF4-FFF2-40B4-BE49-F238E27FC236}">
                  <a16:creationId xmlns:a16="http://schemas.microsoft.com/office/drawing/2014/main" id="{1769C0B2-D19E-B600-C330-296FF8E0D277}"/>
                </a:ext>
              </a:extLst>
            </p:cNvPr>
            <p:cNvSpPr/>
            <p:nvPr/>
          </p:nvSpPr>
          <p:spPr>
            <a:xfrm>
              <a:off x="521807" y="343583"/>
              <a:ext cx="10644810" cy="1570383"/>
            </a:xfrm>
            <a:prstGeom prst="triangle">
              <a:avLst/>
            </a:prstGeom>
            <a:solidFill>
              <a:schemeClr val="tx2">
                <a:lumMod val="50000"/>
                <a:lumOff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/>
                <a:t>Vision: </a:t>
              </a:r>
              <a:r>
                <a:rPr lang="en-US" i="1" dirty="0"/>
                <a:t>a community where every young person has equitable opportunities to learn, grow</a:t>
              </a:r>
              <a:r>
                <a:rPr lang="en-US" i="1"/>
                <a:t>, and </a:t>
              </a:r>
              <a:r>
                <a:rPr lang="en-US" i="1" dirty="0"/>
                <a:t>thrive.</a:t>
              </a:r>
            </a:p>
            <a:p>
              <a:pPr algn="ctr"/>
              <a:endParaRPr lang="en-US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684B8A8-6252-566A-D05D-38075262D1DB}"/>
                </a:ext>
              </a:extLst>
            </p:cNvPr>
            <p:cNvSpPr/>
            <p:nvPr/>
          </p:nvSpPr>
          <p:spPr>
            <a:xfrm>
              <a:off x="521807" y="2053365"/>
              <a:ext cx="10644810" cy="36774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>
                  <a:solidFill>
                    <a:schemeClr val="tx1"/>
                  </a:solidFill>
                </a:rPr>
                <a:t>Mission: </a:t>
              </a:r>
              <a:r>
                <a:rPr lang="en-US" i="1" dirty="0">
                  <a:solidFill>
                    <a:schemeClr val="tx1"/>
                  </a:solidFill>
                </a:rPr>
                <a:t>Champion the positive development of youth through systems and community change.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6E8F58A-4C2B-8639-29A3-24F2E5ED5B3C}"/>
                </a:ext>
              </a:extLst>
            </p:cNvPr>
            <p:cNvSpPr/>
            <p:nvPr/>
          </p:nvSpPr>
          <p:spPr>
            <a:xfrm>
              <a:off x="521807" y="2928260"/>
              <a:ext cx="3179375" cy="87880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en-US" sz="1600" dirty="0">
                  <a:solidFill>
                    <a:schemeClr val="bg1"/>
                  </a:solidFill>
                </a:rPr>
                <a:t>Improving Systems to Meet the Needs of Youth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D607611-E738-1059-AFA4-B1124D3B09CF}"/>
                </a:ext>
              </a:extLst>
            </p:cNvPr>
            <p:cNvSpPr/>
            <p:nvPr/>
          </p:nvSpPr>
          <p:spPr>
            <a:xfrm>
              <a:off x="8026997" y="2942042"/>
              <a:ext cx="3139620" cy="87880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en-US" sz="1600" dirty="0">
                  <a:solidFill>
                    <a:schemeClr val="bg1"/>
                  </a:solidFill>
                </a:rPr>
                <a:t>Strengthening the Workforce to Increase their Capacity to Serve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3D5F2C1-1574-C623-6005-AB49E00B5F23}"/>
                </a:ext>
              </a:extLst>
            </p:cNvPr>
            <p:cNvSpPr/>
            <p:nvPr/>
          </p:nvSpPr>
          <p:spPr>
            <a:xfrm>
              <a:off x="4254523" y="2928260"/>
              <a:ext cx="3179375" cy="878809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en-US" sz="1600" dirty="0">
                  <a:solidFill>
                    <a:schemeClr val="bg1"/>
                  </a:solidFill>
                </a:rPr>
                <a:t>Enhancing Organizational Effectiveness to Build Sustainable Capacity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6692A35-7B76-F314-8CB4-24B8ACDFA4F6}"/>
                </a:ext>
              </a:extLst>
            </p:cNvPr>
            <p:cNvSpPr/>
            <p:nvPr/>
          </p:nvSpPr>
          <p:spPr>
            <a:xfrm>
              <a:off x="521807" y="4260820"/>
              <a:ext cx="10644810" cy="367748"/>
            </a:xfrm>
            <a:prstGeom prst="rect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 defTabSz="457200">
                <a:defRPr/>
              </a:pPr>
              <a:r>
                <a:rPr lang="en-US" sz="1600" b="1" cap="small">
                  <a:solidFill>
                    <a:schemeClr val="tx1"/>
                  </a:solidFill>
                </a:rPr>
                <a:t>Advocacy | Inform the System through Education and Research | Training and Development </a:t>
              </a:r>
            </a:p>
          </p:txBody>
        </p:sp>
      </p:grpSp>
      <p:sp>
        <p:nvSpPr>
          <p:cNvPr id="18" name="Title 1">
            <a:extLst>
              <a:ext uri="{FF2B5EF4-FFF2-40B4-BE49-F238E27FC236}">
                <a16:creationId xmlns:a16="http://schemas.microsoft.com/office/drawing/2014/main" id="{4B6EA617-D37C-DCB6-A0C6-82ED63009BB6}"/>
              </a:ext>
            </a:extLst>
          </p:cNvPr>
          <p:cNvSpPr txBox="1">
            <a:spLocks/>
          </p:cNvSpPr>
          <p:nvPr/>
        </p:nvSpPr>
        <p:spPr>
          <a:xfrm>
            <a:off x="1423211" y="3792142"/>
            <a:ext cx="8792307" cy="532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b="1" cap="small">
                <a:solidFill>
                  <a:schemeClr val="tx1">
                    <a:lumMod val="50000"/>
                    <a:lumOff val="50000"/>
                  </a:schemeClr>
                </a:solidFill>
              </a:rPr>
              <a:t>Strategic Approaches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4C2C0A9-5C85-6C13-7C1B-3AB1F9C4789B}"/>
              </a:ext>
            </a:extLst>
          </p:cNvPr>
          <p:cNvSpPr/>
          <p:nvPr/>
        </p:nvSpPr>
        <p:spPr>
          <a:xfrm>
            <a:off x="521807" y="1913966"/>
            <a:ext cx="10644810" cy="280525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93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B7B1D-AC32-77D5-0C65-7377F3D27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4123" y="354934"/>
            <a:ext cx="10972800" cy="731617"/>
          </a:xfrm>
        </p:spPr>
        <p:txBody>
          <a:bodyPr>
            <a:normAutofit fontScale="90000"/>
          </a:bodyPr>
          <a:lstStyle/>
          <a:p>
            <a:r>
              <a:rPr lang="en-US" sz="2933" dirty="0"/>
              <a:t>Mission: </a:t>
            </a:r>
            <a:r>
              <a:rPr lang="en-US" sz="2933" i="1" dirty="0"/>
              <a:t>Championing the positive development of youth through systems and community change.</a:t>
            </a:r>
            <a:endParaRPr lang="en-US" i="1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E2631-D7DA-8DA2-1137-FEA51C390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t>2</a:t>
            </a:fld>
            <a:endParaRPr lang="en-US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B03A01C-0DA5-956B-4155-E384D7F965F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977276381"/>
              </p:ext>
            </p:extLst>
          </p:nvPr>
        </p:nvGraphicFramePr>
        <p:xfrm>
          <a:off x="2303672" y="1333597"/>
          <a:ext cx="8956803" cy="518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93479">
                  <a:extLst>
                    <a:ext uri="{9D8B030D-6E8A-4147-A177-3AD203B41FA5}">
                      <a16:colId xmlns:a16="http://schemas.microsoft.com/office/drawing/2014/main" val="729177458"/>
                    </a:ext>
                  </a:extLst>
                </a:gridCol>
                <a:gridCol w="2599625">
                  <a:extLst>
                    <a:ext uri="{9D8B030D-6E8A-4147-A177-3AD203B41FA5}">
                      <a16:colId xmlns:a16="http://schemas.microsoft.com/office/drawing/2014/main" val="4201516025"/>
                    </a:ext>
                  </a:extLst>
                </a:gridCol>
                <a:gridCol w="2305892">
                  <a:extLst>
                    <a:ext uri="{9D8B030D-6E8A-4147-A177-3AD203B41FA5}">
                      <a16:colId xmlns:a16="http://schemas.microsoft.com/office/drawing/2014/main" val="1135612624"/>
                    </a:ext>
                  </a:extLst>
                </a:gridCol>
                <a:gridCol w="2157807">
                  <a:extLst>
                    <a:ext uri="{9D8B030D-6E8A-4147-A177-3AD203B41FA5}">
                      <a16:colId xmlns:a16="http://schemas.microsoft.com/office/drawing/2014/main" val="829466503"/>
                    </a:ext>
                  </a:extLst>
                </a:gridCol>
              </a:tblGrid>
              <a:tr h="1341120">
                <a:tc>
                  <a:txBody>
                    <a:bodyPr/>
                    <a:lstStyle/>
                    <a:p>
                      <a:pPr algn="ctr"/>
                      <a:endParaRPr lang="en-US" sz="1300"/>
                    </a:p>
                  </a:txBody>
                  <a:tcPr marL="121920" marR="121920" marT="60960" marB="60960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dirty="0">
                          <a:solidFill>
                            <a:schemeClr val="tx1"/>
                          </a:solidFill>
                        </a:rPr>
                        <a:t>Improving System Effectiveness to Meet the Needs of Youth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>
                          <a:solidFill>
                            <a:schemeClr val="tx1"/>
                          </a:solidFill>
                        </a:rPr>
                        <a:t>Improving Leadership Effectiveness to improve Organizational Health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>
                          <a:solidFill>
                            <a:schemeClr val="tx1"/>
                          </a:solidFill>
                        </a:rPr>
                        <a:t>Improving Workforce Effectiveness  to strengthen their capacity to serve</a:t>
                      </a:r>
                    </a:p>
                    <a:p>
                      <a:pPr algn="ctr"/>
                      <a:endParaRPr lang="en-US" sz="1300">
                        <a:solidFill>
                          <a:schemeClr val="tx1"/>
                        </a:solidFill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029823"/>
                  </a:ext>
                </a:extLst>
              </a:tr>
              <a:tr h="853440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tx1"/>
                          </a:solidFill>
                        </a:rPr>
                        <a:t>Advocacy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Issue specific advocacy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Early Intervention Planning Council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Worker Well-Being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Mayor’s Youth Leadership Council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Youth Day at the Statehouse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To Rise Above Poverty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Issue specific advocacy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Issue specific advocacy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The Resilience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To Rise Above Poverty</a:t>
                      </a:r>
                    </a:p>
                    <a:p>
                      <a:pPr algn="ctr"/>
                      <a:endParaRPr lang="en-US" sz="1200" dirty="0">
                        <a:solidFill>
                          <a:schemeClr val="accent6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02485"/>
                  </a:ext>
                </a:extLst>
              </a:tr>
              <a:tr h="1036320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tx1"/>
                          </a:solidFill>
                        </a:rPr>
                        <a:t>Inform through Education &amp; Research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Early Intervention Planning Council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The Resilience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To Rise Above Poverty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Youth Activity Directory | Resources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Juvenile Advisory Council</a:t>
                      </a:r>
                      <a:endParaRPr lang="en-US" sz="12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Voice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Sound Off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Mayor’s Youth Leadership Council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Summer Youth Program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Worker Well-Being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School Leadership Summit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Voice Project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The Resilience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To Rise Above Poverty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Voice Project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solidFill>
                          <a:schemeClr val="accent6"/>
                        </a:solidFill>
                      </a:endParaRPr>
                    </a:p>
                    <a:p>
                      <a:pPr algn="ctr"/>
                      <a:endParaRPr lang="en-US" sz="2100" b="1" dirty="0">
                        <a:solidFill>
                          <a:schemeClr val="accent6"/>
                        </a:solidFill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737665"/>
                  </a:ext>
                </a:extLst>
              </a:tr>
              <a:tr h="1060353">
                <a:tc>
                  <a:txBody>
                    <a:bodyPr/>
                    <a:lstStyle/>
                    <a:p>
                      <a:pPr algn="ctr"/>
                      <a:r>
                        <a:rPr lang="en-US" sz="1300" b="1">
                          <a:solidFill>
                            <a:schemeClr val="tx1"/>
                          </a:solidFill>
                        </a:rPr>
                        <a:t>Training &amp; Development</a:t>
                      </a: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Youth Worker Well-Being Project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Mayor’s Youth Leadership Council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Youth Day at the Statehouse</a:t>
                      </a:r>
                    </a:p>
                    <a:p>
                      <a:pPr algn="ctr"/>
                      <a:r>
                        <a:rPr lang="en-US" sz="1200" dirty="0"/>
                        <a:t>Fever Confidence</a:t>
                      </a:r>
                    </a:p>
                    <a:p>
                      <a:pPr algn="ctr"/>
                      <a:r>
                        <a:rPr lang="en-US" sz="1200" dirty="0"/>
                        <a:t>The Resilience Project</a:t>
                      </a:r>
                    </a:p>
                    <a:p>
                      <a:pPr algn="ctr"/>
                      <a:r>
                        <a:rPr lang="en-US" sz="1200" dirty="0"/>
                        <a:t>Fever Confidence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Summer Youth Program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accent6"/>
                          </a:solidFill>
                        </a:rPr>
                        <a:t>Youth Worker Well-Being Learning Network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Summer Youth Program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Youth Worker Well-Being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To Rise Above Poverty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Learning Network</a:t>
                      </a:r>
                    </a:p>
                    <a:p>
                      <a:pPr algn="ctr"/>
                      <a:r>
                        <a:rPr lang="en-US" sz="1200" dirty="0">
                          <a:solidFill>
                            <a:schemeClr val="tx1"/>
                          </a:solidFill>
                        </a:rPr>
                        <a:t>The Resilience Project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/>
                        <a:t>Juvenile Advisory Council</a:t>
                      </a: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1869608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C320CF5F-BF78-D2AB-C828-20A25C07DF85}"/>
              </a:ext>
            </a:extLst>
          </p:cNvPr>
          <p:cNvSpPr txBox="1"/>
          <p:nvPr/>
        </p:nvSpPr>
        <p:spPr>
          <a:xfrm>
            <a:off x="6792823" y="913033"/>
            <a:ext cx="2145652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/>
              <a:t>Strategic Pillars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7DC0A4F-8E8E-BB94-87E6-091E6B7B8C51}"/>
              </a:ext>
            </a:extLst>
          </p:cNvPr>
          <p:cNvSpPr txBox="1"/>
          <p:nvPr/>
        </p:nvSpPr>
        <p:spPr>
          <a:xfrm rot="16200000">
            <a:off x="665692" y="4133468"/>
            <a:ext cx="2855397" cy="4205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33" b="1"/>
              <a:t>Strategic Approaches</a:t>
            </a:r>
          </a:p>
        </p:txBody>
      </p:sp>
    </p:spTree>
    <p:extLst>
      <p:ext uri="{BB962C8B-B14F-4D97-AF65-F5344CB8AC3E}">
        <p14:creationId xmlns:p14="http://schemas.microsoft.com/office/powerpoint/2010/main" val="14049596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1525F783FE534BB3E7C7AD1D3C2C17" ma:contentTypeVersion="18" ma:contentTypeDescription="Create a new document." ma:contentTypeScope="" ma:versionID="05cc79266ae419e2d3e0649f19118608">
  <xsd:schema xmlns:xsd="http://www.w3.org/2001/XMLSchema" xmlns:xs="http://www.w3.org/2001/XMLSchema" xmlns:p="http://schemas.microsoft.com/office/2006/metadata/properties" xmlns:ns2="f0d5edce-8ea1-4494-9d99-c32edd3ac741" xmlns:ns3="3af2847b-6d1f-477f-8e98-8d0dbb30a73d" targetNamespace="http://schemas.microsoft.com/office/2006/metadata/properties" ma:root="true" ma:fieldsID="fbe62a8e65486d65c855360d7997b925" ns2:_="" ns3:_="">
    <xsd:import namespace="f0d5edce-8ea1-4494-9d99-c32edd3ac741"/>
    <xsd:import namespace="3af2847b-6d1f-477f-8e98-8d0dbb30a73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d5edce-8ea1-4494-9d99-c32edd3ac74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0085c1c-802b-4ee0-aab6-64372167bc6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2847b-6d1f-477f-8e98-8d0dbb30a73d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7db3f7-8ce9-4154-9bd9-2b4f77e070d7}" ma:internalName="TaxCatchAll" ma:showField="CatchAllData" ma:web="3af2847b-6d1f-477f-8e98-8d0dbb30a73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af2847b-6d1f-477f-8e98-8d0dbb30a73d" xsi:nil="true"/>
    <lcf76f155ced4ddcb4097134ff3c332f xmlns="f0d5edce-8ea1-4494-9d99-c32edd3ac74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E97BF9D-A6B9-4A26-AB32-9B72297C2CAE}">
  <ds:schemaRefs>
    <ds:schemaRef ds:uri="3af2847b-6d1f-477f-8e98-8d0dbb30a73d"/>
    <ds:schemaRef ds:uri="f0d5edce-8ea1-4494-9d99-c32edd3ac74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4429972-C1C4-4760-A390-8FAD3D67B4FA}">
  <ds:schemaRefs>
    <ds:schemaRef ds:uri="3af2847b-6d1f-477f-8e98-8d0dbb30a73d"/>
    <ds:schemaRef ds:uri="f0d5edce-8ea1-4494-9d99-c32edd3ac74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4C009CE-BEE1-4926-B71C-208BA36BF45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292</Words>
  <Application>Microsoft Office PowerPoint</Application>
  <PresentationFormat>Widescreen</PresentationFormat>
  <Paragraphs>61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Strategic Pillars</vt:lpstr>
      <vt:lpstr>Mission: Championing the positive development of youth through systems and community change.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Elizabeth Coit</dc:creator>
  <cp:lastModifiedBy>Elizabeth Coit</cp:lastModifiedBy>
  <cp:revision>1</cp:revision>
  <dcterms:created xsi:type="dcterms:W3CDTF">2025-06-08T11:27:05Z</dcterms:created>
  <dcterms:modified xsi:type="dcterms:W3CDTF">2025-08-19T14:06:22Z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0x010100E71525F783FE534BB3E7C7AD1D3C2C17</vt:lpwstr>
  </property>
  <property fmtid="{D5CDD505-2E9C-101B-9397-08002B2CF9AE}" pid="3" name="MediaServiceImageTags">
    <vt:lpwstr/>
  </property>
</Properties>
</file>