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6"/>
  </p:notesMasterIdLst>
  <p:sldIdLst>
    <p:sldId id="256" r:id="rId3"/>
    <p:sldId id="260" r:id="rId4"/>
    <p:sldId id="257" r:id="rId5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7"/>
      <p:bold r:id="rId8"/>
      <p:italic r:id="rId9"/>
      <p:boldItalic r:id="rId10"/>
    </p:embeddedFont>
    <p:embeddedFont>
      <p:font typeface="Open Sans" panose="020B0606030504020204" pitchFamily="3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427B7F-DDD9-4AF3-B4EA-3BD432FCFC2D}" v="6" dt="2025-08-26T13:03:15.869"/>
  </p1510:revLst>
</p1510:revInfo>
</file>

<file path=ppt/tableStyles.xml><?xml version="1.0" encoding="utf-8"?>
<a:tblStyleLst xmlns:a="http://schemas.openxmlformats.org/drawingml/2006/main" def="{5653C9D5-F9ED-4FE6-8543-5F6ED9C39BB1}">
  <a:tblStyle styleId="{5653C9D5-F9ED-4FE6-8543-5F6ED9C39BB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78" y="29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customXml" Target="../customXml/item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eac46a7cdc_2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eac46a7cdc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93D802A5-F691-3CD0-3142-D80D79881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161954f75f_0_5:notes">
            <a:extLst>
              <a:ext uri="{FF2B5EF4-FFF2-40B4-BE49-F238E27FC236}">
                <a16:creationId xmlns:a16="http://schemas.microsoft.com/office/drawing/2014/main" id="{EE1F6227-8B4D-5FC1-BCFF-6A7412CB06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1161954f75f_0_5:notes">
            <a:extLst>
              <a:ext uri="{FF2B5EF4-FFF2-40B4-BE49-F238E27FC236}">
                <a16:creationId xmlns:a16="http://schemas.microsoft.com/office/drawing/2014/main" id="{8E8573E0-8333-47C3-CF7D-A5E2C0940B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0428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161954f75f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1161954f75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6018" y="0"/>
            <a:ext cx="7051964" cy="3966728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5"/>
          <p:cNvSpPr txBox="1"/>
          <p:nvPr/>
        </p:nvSpPr>
        <p:spPr>
          <a:xfrm>
            <a:off x="1046018" y="2571750"/>
            <a:ext cx="7333201" cy="35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0" i="1" u="none" strike="noStrike" cap="none" dirty="0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Championing the positive development of youth in Central Indiana</a:t>
            </a:r>
            <a:endParaRPr sz="11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8D5766-F073-64E5-FAE9-9A0E0A995EDC}"/>
              </a:ext>
            </a:extLst>
          </p:cNvPr>
          <p:cNvSpPr txBox="1"/>
          <p:nvPr/>
        </p:nvSpPr>
        <p:spPr>
          <a:xfrm>
            <a:off x="2486554" y="2929540"/>
            <a:ext cx="4452128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Finance Committee Presentation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6002EC2A-4BF6-3A7B-BC70-570ABEC47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>
            <a:extLst>
              <a:ext uri="{FF2B5EF4-FFF2-40B4-BE49-F238E27FC236}">
                <a16:creationId xmlns:a16="http://schemas.microsoft.com/office/drawing/2014/main" id="{D5086A7B-2BD3-F175-034D-67C00DE9A5D9}"/>
              </a:ext>
            </a:extLst>
          </p:cNvPr>
          <p:cNvSpPr txBox="1"/>
          <p:nvPr/>
        </p:nvSpPr>
        <p:spPr>
          <a:xfrm>
            <a:off x="64077" y="-50892"/>
            <a:ext cx="5973041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0063BE"/>
                </a:solidFill>
                <a:latin typeface="Cambria"/>
                <a:ea typeface="Cambria"/>
                <a:cs typeface="Cambria"/>
                <a:sym typeface="Cambria"/>
              </a:rPr>
              <a:t>2025 Financials</a:t>
            </a:r>
            <a:endParaRPr sz="3000" b="1" dirty="0">
              <a:solidFill>
                <a:srgbClr val="0063BE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" name="Google Shape;146;p27">
            <a:extLst>
              <a:ext uri="{FF2B5EF4-FFF2-40B4-BE49-F238E27FC236}">
                <a16:creationId xmlns:a16="http://schemas.microsoft.com/office/drawing/2014/main" id="{B93B0D25-967C-D334-2EC8-AE2FDBEF0582}"/>
              </a:ext>
            </a:extLst>
          </p:cNvPr>
          <p:cNvSpPr txBox="1"/>
          <p:nvPr/>
        </p:nvSpPr>
        <p:spPr>
          <a:xfrm>
            <a:off x="6037118" y="895616"/>
            <a:ext cx="2972523" cy="25224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Financial Statement Notes</a:t>
            </a:r>
            <a:endParaRPr lang="en" sz="8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highlight>
                <a:srgbClr val="FFFF00"/>
              </a:highlight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July Net Income finished favorable to budget by $610K and out-pacing prior year by $564K</a:t>
            </a:r>
            <a:endParaRPr lang="en" sz="1100" i="1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54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</a:pPr>
            <a:endParaRPr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Grant income favorability </a:t>
            </a:r>
            <a:r>
              <a:rPr lang="en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due in part to the to renovation grant (not inclued in budget)  from Indy Sports Corp and United Way. </a:t>
            </a:r>
          </a:p>
          <a:p>
            <a:pPr marL="254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</a:pPr>
            <a:endParaRPr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Program expenses have increased ~$200K since March, as expected given increased program activity in the summer months</a:t>
            </a: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BBAB52-A774-ABD9-0226-AD94A7834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656" y="526671"/>
            <a:ext cx="4598198" cy="4090157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460630-D0BC-9913-D368-8CA8B82FE4D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/>
              <a:t>MCCOY - Finance Committee Update</a:t>
            </a:r>
          </a:p>
        </p:txBody>
      </p:sp>
      <p:pic>
        <p:nvPicPr>
          <p:cNvPr id="7" name="Picture 6" descr="A yellow logo with a person holding a trophy&#10;&#10;AI-generated content may be incorrect.">
            <a:extLst>
              <a:ext uri="{FF2B5EF4-FFF2-40B4-BE49-F238E27FC236}">
                <a16:creationId xmlns:a16="http://schemas.microsoft.com/office/drawing/2014/main" id="{505F67F7-63A0-A671-A783-3A2E10ABAD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8828" y="4531765"/>
            <a:ext cx="1119743" cy="50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01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/>
        </p:nvSpPr>
        <p:spPr>
          <a:xfrm>
            <a:off x="64077" y="-50892"/>
            <a:ext cx="5973041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0063BE"/>
                </a:solidFill>
                <a:latin typeface="Cambria"/>
                <a:ea typeface="Cambria"/>
                <a:cs typeface="Cambria"/>
                <a:sym typeface="Cambria"/>
              </a:rPr>
              <a:t>2025 Financials</a:t>
            </a:r>
            <a:endParaRPr sz="3000" b="1" dirty="0">
              <a:solidFill>
                <a:srgbClr val="0063BE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0" name="Google Shape;140;p26"/>
          <p:cNvSpPr txBox="1"/>
          <p:nvPr/>
        </p:nvSpPr>
        <p:spPr>
          <a:xfrm>
            <a:off x="6097734" y="71536"/>
            <a:ext cx="2880011" cy="1508046"/>
          </a:xfrm>
          <a:prstGeom prst="rect">
            <a:avLst/>
          </a:prstGeom>
          <a:solidFill>
            <a:schemeClr val="tx2">
              <a:lumMod val="90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Key Terms</a:t>
            </a:r>
            <a:endParaRPr sz="2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000" b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Accounts Receivable</a:t>
            </a:r>
            <a:r>
              <a:rPr lang="en" sz="10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 – </a:t>
            </a:r>
            <a:r>
              <a:rPr lang="en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Invoices MCCOY has sent and awaiting payment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000" b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Deferred Revenue </a:t>
            </a:r>
            <a:r>
              <a:rPr lang="en" sz="10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</a:t>
            </a:r>
            <a:r>
              <a:rPr lang="en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Represents cash </a:t>
            </a:r>
            <a:r>
              <a:rPr lang="en-US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received </a:t>
            </a:r>
            <a:r>
              <a:rPr lang="en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from specific grants where MCCOY has yet to fulfill the obligation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000" b="1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ROU Asset/Lease Liability </a:t>
            </a:r>
            <a:r>
              <a:rPr lang="en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Accounting concept reflecting value of current lease. Nets to $0 on statements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endParaRPr lang="en"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40;p26">
            <a:extLst>
              <a:ext uri="{FF2B5EF4-FFF2-40B4-BE49-F238E27FC236}">
                <a16:creationId xmlns:a16="http://schemas.microsoft.com/office/drawing/2014/main" id="{1A98E2F7-FD30-FC67-871F-3238F77DECA7}"/>
              </a:ext>
            </a:extLst>
          </p:cNvPr>
          <p:cNvSpPr txBox="1"/>
          <p:nvPr/>
        </p:nvSpPr>
        <p:spPr>
          <a:xfrm>
            <a:off x="6097733" y="1945646"/>
            <a:ext cx="2880011" cy="24555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Notes to the Financials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Deferred Revenue balance consists primarily of unused awards from Lilly Endowment and United Way</a:t>
            </a:r>
          </a:p>
          <a:p>
            <a:pPr marL="381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endParaRPr lang="en-US"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The current AR balance has increased due to recent invoicing, but expected to be settled by the end of next month</a:t>
            </a:r>
          </a:p>
          <a:p>
            <a:pPr marL="381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endParaRPr lang="en-US"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Increase in Other Assets (fixed assets) are related to the office remodel</a:t>
            </a:r>
            <a:endParaRPr lang="en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69AD56-952A-E084-E1DB-E9893EB7F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141" y="742300"/>
            <a:ext cx="5196252" cy="3658899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CA24B-EABC-3F2B-56C5-93EA648BB13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MCCOY - Finance Committee Update</a:t>
            </a:r>
          </a:p>
        </p:txBody>
      </p:sp>
      <p:pic>
        <p:nvPicPr>
          <p:cNvPr id="6" name="Picture 5" descr="A yellow logo with a person holding a trophy&#10;&#10;AI-generated content may be incorrect.">
            <a:extLst>
              <a:ext uri="{FF2B5EF4-FFF2-40B4-BE49-F238E27FC236}">
                <a16:creationId xmlns:a16="http://schemas.microsoft.com/office/drawing/2014/main" id="{2182C1F5-7BFB-E4CC-40EE-E4A9243233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8828" y="4531765"/>
            <a:ext cx="1119743" cy="50934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1525F783FE534BB3E7C7AD1D3C2C17" ma:contentTypeVersion="18" ma:contentTypeDescription="Create a new document." ma:contentTypeScope="" ma:versionID="05cc79266ae419e2d3e0649f19118608">
  <xsd:schema xmlns:xsd="http://www.w3.org/2001/XMLSchema" xmlns:xs="http://www.w3.org/2001/XMLSchema" xmlns:p="http://schemas.microsoft.com/office/2006/metadata/properties" xmlns:ns2="f0d5edce-8ea1-4494-9d99-c32edd3ac741" xmlns:ns3="3af2847b-6d1f-477f-8e98-8d0dbb30a73d" targetNamespace="http://schemas.microsoft.com/office/2006/metadata/properties" ma:root="true" ma:fieldsID="fbe62a8e65486d65c855360d7997b925" ns2:_="" ns3:_="">
    <xsd:import namespace="f0d5edce-8ea1-4494-9d99-c32edd3ac741"/>
    <xsd:import namespace="3af2847b-6d1f-477f-8e98-8d0dbb30a7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edce-8ea1-4494-9d99-c32edd3ac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0085c1c-802b-4ee0-aab6-64372167bc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f2847b-6d1f-477f-8e98-8d0dbb30a73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7db3f7-8ce9-4154-9bd9-2b4f77e070d7}" ma:internalName="TaxCatchAll" ma:showField="CatchAllData" ma:web="3af2847b-6d1f-477f-8e98-8d0dbb30a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f2847b-6d1f-477f-8e98-8d0dbb30a73d" xsi:nil="true"/>
    <lcf76f155ced4ddcb4097134ff3c332f xmlns="f0d5edce-8ea1-4494-9d99-c32edd3ac7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BD19631-836D-4809-9765-006357331EB3}"/>
</file>

<file path=customXml/itemProps2.xml><?xml version="1.0" encoding="utf-8"?>
<ds:datastoreItem xmlns:ds="http://schemas.openxmlformats.org/officeDocument/2006/customXml" ds:itemID="{826298EF-8FBA-4F4F-B689-226BDC08CA41}"/>
</file>

<file path=customXml/itemProps3.xml><?xml version="1.0" encoding="utf-8"?>
<ds:datastoreItem xmlns:ds="http://schemas.openxmlformats.org/officeDocument/2006/customXml" ds:itemID="{770AB628-B6EA-47B1-91BA-A8E7D3A22D47}"/>
</file>

<file path=docProps/app.xml><?xml version="1.0" encoding="utf-8"?>
<Properties xmlns="http://schemas.openxmlformats.org/officeDocument/2006/extended-properties" xmlns:vt="http://schemas.openxmlformats.org/officeDocument/2006/docPropsVTypes">
  <TotalTime>1858</TotalTime>
  <Words>193</Words>
  <Application>Microsoft Office PowerPoint</Application>
  <PresentationFormat>On-screen Show (16:9)</PresentationFormat>
  <Paragraphs>24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Open Sans</vt:lpstr>
      <vt:lpstr>Calibri Light</vt:lpstr>
      <vt:lpstr>Calibri</vt:lpstr>
      <vt:lpstr>Cambria</vt:lpstr>
      <vt:lpstr>Arial</vt:lpstr>
      <vt:lpstr>Wingdings</vt:lpstr>
      <vt:lpstr>Simple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Joel Githiri</dc:creator>
  <cp:lastModifiedBy>Elizabeth Coit</cp:lastModifiedBy>
  <cp:revision>4</cp:revision>
  <dcterms:modified xsi:type="dcterms:W3CDTF">2025-08-26T17:07:09Z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0x010100E71525F783FE534BB3E7C7AD1D3C2C17</vt:lpwstr>
  </property>
</Properties>
</file>