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drawings/drawing2.xml" ContentType="application/vnd.openxmlformats-officedocument.drawingml.chartshapes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drawings/drawing3.xml" ContentType="application/vnd.openxmlformats-officedocument.drawingml.chartshapes+xml"/>
  <Override PartName="/ppt/charts/chart10.xml" ContentType="application/vnd.openxmlformats-officedocument.drawingml.chart+xml"/>
  <Override PartName="/ppt/drawings/drawing4.xml" ContentType="application/vnd.openxmlformats-officedocument.drawingml.chartshapes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ppt/charts/chart15.xml" ContentType="application/vnd.openxmlformats-officedocument.drawingml.chart+xml"/>
  <Override PartName="/ppt/charts/chart16.xml" ContentType="application/vnd.openxmlformats-officedocument.drawingml.chart+xml"/>
  <Override PartName="/ppt/charts/chart17.xml" ContentType="application/vnd.openxmlformats-officedocument.drawingml.chart+xml"/>
  <Override PartName="/ppt/charts/chart18.xml" ContentType="application/vnd.openxmlformats-officedocument.drawingml.chart+xml"/>
  <Override PartName="/ppt/charts/chart19.xml" ContentType="application/vnd.openxmlformats-officedocument.drawingml.chart+xml"/>
  <Override PartName="/ppt/charts/chart20.xml" ContentType="application/vnd.openxmlformats-officedocument.drawingml.chart+xml"/>
  <Override PartName="/ppt/drawings/drawing5.xml" ContentType="application/vnd.openxmlformats-officedocument.drawingml.chartshapes+xml"/>
  <Override PartName="/ppt/charts/chart21.xml" ContentType="application/vnd.openxmlformats-officedocument.drawingml.chart+xml"/>
  <Override PartName="/ppt/charts/chart22.xml" ContentType="application/vnd.openxmlformats-officedocument.drawingml.chart+xml"/>
  <Override PartName="/ppt/charts/chart23.xml" ContentType="application/vnd.openxmlformats-officedocument.drawingml.char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sldIdLst>
    <p:sldId id="256" r:id="rId5"/>
    <p:sldId id="307" r:id="rId6"/>
    <p:sldId id="311" r:id="rId7"/>
    <p:sldId id="313" r:id="rId8"/>
    <p:sldId id="315" r:id="rId9"/>
    <p:sldId id="316" r:id="rId10"/>
    <p:sldId id="317" r:id="rId11"/>
    <p:sldId id="314" r:id="rId12"/>
    <p:sldId id="308" r:id="rId13"/>
    <p:sldId id="306" r:id="rId14"/>
    <p:sldId id="282" r:id="rId15"/>
    <p:sldId id="258" r:id="rId16"/>
    <p:sldId id="260" r:id="rId17"/>
    <p:sldId id="262" r:id="rId18"/>
    <p:sldId id="264" r:id="rId19"/>
    <p:sldId id="266" r:id="rId20"/>
    <p:sldId id="268" r:id="rId21"/>
    <p:sldId id="270" r:id="rId22"/>
    <p:sldId id="272" r:id="rId23"/>
    <p:sldId id="274" r:id="rId24"/>
    <p:sldId id="276" r:id="rId25"/>
    <p:sldId id="278" r:id="rId26"/>
    <p:sldId id="280" r:id="rId27"/>
    <p:sldId id="283" r:id="rId28"/>
    <p:sldId id="284" r:id="rId29"/>
    <p:sldId id="286" r:id="rId30"/>
    <p:sldId id="288" r:id="rId31"/>
    <p:sldId id="290" r:id="rId32"/>
    <p:sldId id="292" r:id="rId33"/>
    <p:sldId id="294" r:id="rId34"/>
    <p:sldId id="296" r:id="rId35"/>
    <p:sldId id="298" r:id="rId36"/>
    <p:sldId id="300" r:id="rId37"/>
    <p:sldId id="302" r:id="rId38"/>
    <p:sldId id="304" r:id="rId39"/>
    <p:sldId id="312" r:id="rId40"/>
  </p:sldIdLst>
  <p:sldSz cx="9144000" cy="5143500" type="screen16x9"/>
  <p:notesSz cx="6858000" cy="9144000"/>
  <p:defaultTextStyle/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2677DED-444C-4756-9E05-63BCA78611EB}" v="12" dt="2025-06-24T20:55:58.61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5" d="100"/>
          <a:sy n="115" d="100"/>
        </p:scale>
        <p:origin x="442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viewProps" Target="viewProp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theme" Target="theme/theme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20" Type="http://schemas.openxmlformats.org/officeDocument/2006/relationships/slide" Target="slides/slide16.xml"/><Relationship Id="rId41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10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4.xml"/><Relationship Id="rId1" Type="http://schemas.openxmlformats.org/officeDocument/2006/relationships/package" Target="../embeddings/Microsoft_Excel_Worksheet9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0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1.xlsx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2.xlsx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3.xlsx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4.xlsx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5.xlsx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6.xlsx"/></Relationships>
</file>

<file path=ppt/charts/_rels/chart1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7.xlsx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8.xlsx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1.xlsx"/></Relationships>
</file>

<file path=ppt/charts/_rels/chart20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5.xml"/><Relationship Id="rId1" Type="http://schemas.openxmlformats.org/officeDocument/2006/relationships/package" Target="../embeddings/Microsoft_Excel_Worksheet19.xlsx"/></Relationships>
</file>

<file path=ppt/charts/_rels/chart2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0.xlsx"/></Relationships>
</file>

<file path=ppt/charts/_rels/chart2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1.xlsx"/></Relationships>
</file>

<file path=ppt/charts/_rels/chart2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_rels/chart9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package" Target="../embeddings/Microsoft_Excel_Worksheet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 </c:v>
                </c:pt>
              </c:strCache>
            </c:strRef>
          </c:tx>
          <c:spPr>
            <a:solidFill>
              <a:srgbClr val="00BF6F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rgbClr val="00BF6F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1-EDAC-4225-BFF4-46FD048C5774}"/>
              </c:ext>
            </c:extLst>
          </c:dPt>
          <c:dPt>
            <c:idx val="1"/>
            <c:invertIfNegative val="0"/>
            <c:bubble3D val="0"/>
            <c:spPr>
              <a:solidFill>
                <a:srgbClr val="507CB6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3-EDAC-4225-BFF4-46FD048C5774}"/>
              </c:ext>
            </c:extLst>
          </c:dPt>
          <c:dPt>
            <c:idx val="2"/>
            <c:invertIfNegative val="0"/>
            <c:bubble3D val="0"/>
            <c:spPr>
              <a:solidFill>
                <a:srgbClr val="F9BE00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5-EDAC-4225-BFF4-46FD048C5774}"/>
              </c:ext>
            </c:extLst>
          </c:dPt>
          <c:dPt>
            <c:idx val="3"/>
            <c:invertIfNegative val="0"/>
            <c:bubble3D val="0"/>
            <c:spPr>
              <a:solidFill>
                <a:srgbClr val="6BC8CD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7-EDAC-4225-BFF4-46FD048C5774}"/>
              </c:ext>
            </c:extLst>
          </c:dPt>
          <c:cat>
            <c:strRef>
              <c:f>Sheet1!$A$2:$A$5</c:f>
              <c:strCache>
                <c:ptCount val="4"/>
                <c:pt idx="0">
                  <c:v>Top executive (Executive Director/President/CEO)</c:v>
                </c:pt>
                <c:pt idx="1">
                  <c:v>Administration</c:v>
                </c:pt>
                <c:pt idx="2">
                  <c:v>Program Leader</c:v>
                </c:pt>
                <c:pt idx="3">
                  <c:v>Other (please specify)</c:v>
                </c:pt>
              </c:strCache>
            </c:strRef>
          </c:cat>
          <c:val>
            <c:numRef>
              <c:f>Sheet1!$B$2:$B$5</c:f>
              <c:numCache>
                <c:formatCode>0.00%</c:formatCode>
                <c:ptCount val="4"/>
                <c:pt idx="0">
                  <c:v>0.4</c:v>
                </c:pt>
                <c:pt idx="1">
                  <c:v>0.23330000000000001</c:v>
                </c:pt>
                <c:pt idx="2">
                  <c:v>0.36670000000000003</c:v>
                </c:pt>
                <c:pt idx="3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EDAC-4225-BFF4-46FD048C577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2068027336"/>
        <c:axId val="2113994440"/>
      </c:barChart>
      <c:catAx>
        <c:axId val="2068027336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low"/>
        <c:spPr>
          <a:ln>
            <a:solidFill>
              <a:srgbClr val="7F7F7F"/>
            </a:solidFill>
          </a:ln>
        </c:spPr>
        <c:txPr>
          <a:bodyPr/>
          <a:lstStyle/>
          <a:p>
            <a:pPr>
              <a:defRPr sz="1000" b="0">
                <a:solidFill>
                  <a:srgbClr val="7F7F7F"/>
                </a:solidFill>
              </a:defRPr>
            </a:pPr>
            <a:endParaRPr lang="en-US"/>
          </a:p>
        </c:txPr>
        <c:crossAx val="2113994440"/>
        <c:crosses val="autoZero"/>
        <c:auto val="1"/>
        <c:lblAlgn val="ctr"/>
        <c:lblOffset val="100"/>
        <c:noMultiLvlLbl val="0"/>
      </c:catAx>
      <c:valAx>
        <c:axId val="2113994440"/>
        <c:scaling>
          <c:orientation val="minMax"/>
          <c:max val="1"/>
          <c:min val="0"/>
        </c:scaling>
        <c:delete val="0"/>
        <c:axPos val="b"/>
        <c:numFmt formatCode="0%" sourceLinked="0"/>
        <c:majorTickMark val="out"/>
        <c:minorTickMark val="none"/>
        <c:tickLblPos val="nextTo"/>
        <c:spPr>
          <a:ln>
            <a:solidFill>
              <a:srgbClr val="7F7F7F"/>
            </a:solidFill>
          </a:ln>
        </c:spPr>
        <c:txPr>
          <a:bodyPr/>
          <a:lstStyle/>
          <a:p>
            <a:pPr>
              <a:defRPr sz="1000" b="0">
                <a:solidFill>
                  <a:srgbClr val="7F7F7F"/>
                </a:solidFill>
              </a:defRPr>
            </a:pPr>
            <a:endParaRPr lang="en-US"/>
          </a:p>
        </c:txPr>
        <c:crossAx val="2068027336"/>
        <c:crosses val="max"/>
        <c:crossBetween val="between"/>
      </c:valAx>
    </c:plotArea>
    <c:plotVisOnly val="1"/>
    <c:dispBlanksAs val="gap"/>
    <c:showDLblsOverMax val="1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 </c:v>
                </c:pt>
              </c:strCache>
            </c:strRef>
          </c:tx>
          <c:spPr>
            <a:solidFill>
              <a:srgbClr val="00BF6F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rgbClr val="00BF6F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1-156F-47B9-B5D5-8490B04464A5}"/>
              </c:ext>
            </c:extLst>
          </c:dPt>
          <c:dPt>
            <c:idx val="1"/>
            <c:invertIfNegative val="0"/>
            <c:bubble3D val="0"/>
            <c:spPr>
              <a:solidFill>
                <a:srgbClr val="507CB6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3-156F-47B9-B5D5-8490B04464A5}"/>
              </c:ext>
            </c:extLst>
          </c:dPt>
          <c:dPt>
            <c:idx val="2"/>
            <c:invertIfNegative val="0"/>
            <c:bubble3D val="0"/>
            <c:spPr>
              <a:solidFill>
                <a:srgbClr val="F9BE00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5-156F-47B9-B5D5-8490B04464A5}"/>
              </c:ext>
            </c:extLst>
          </c:dPt>
          <c:cat>
            <c:strRef>
              <c:f>Sheet1!$A$2:$A$4</c:f>
              <c:strCache>
                <c:ptCount val="3"/>
                <c:pt idx="0">
                  <c:v>Yes</c:v>
                </c:pt>
                <c:pt idx="1">
                  <c:v>No</c:v>
                </c:pt>
                <c:pt idx="2">
                  <c:v>Not sure</c:v>
                </c:pt>
              </c:strCache>
            </c:strRef>
          </c:cat>
          <c:val>
            <c:numRef>
              <c:f>Sheet1!$B$2:$B$4</c:f>
              <c:numCache>
                <c:formatCode>0.00%</c:formatCode>
                <c:ptCount val="3"/>
                <c:pt idx="0">
                  <c:v>0.58620000000000005</c:v>
                </c:pt>
                <c:pt idx="1">
                  <c:v>0.27589999999999998</c:v>
                </c:pt>
                <c:pt idx="2">
                  <c:v>0.13789999999999999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156F-47B9-B5D5-8490B04464A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2068027336"/>
        <c:axId val="2113994440"/>
      </c:barChart>
      <c:catAx>
        <c:axId val="2068027336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low"/>
        <c:spPr>
          <a:ln>
            <a:solidFill>
              <a:srgbClr val="7F7F7F"/>
            </a:solidFill>
          </a:ln>
        </c:spPr>
        <c:txPr>
          <a:bodyPr/>
          <a:lstStyle/>
          <a:p>
            <a:pPr>
              <a:defRPr sz="1000" b="0">
                <a:solidFill>
                  <a:srgbClr val="7F7F7F"/>
                </a:solidFill>
              </a:defRPr>
            </a:pPr>
            <a:endParaRPr lang="en-US"/>
          </a:p>
        </c:txPr>
        <c:crossAx val="2113994440"/>
        <c:crosses val="autoZero"/>
        <c:auto val="1"/>
        <c:lblAlgn val="ctr"/>
        <c:lblOffset val="100"/>
        <c:noMultiLvlLbl val="0"/>
      </c:catAx>
      <c:valAx>
        <c:axId val="2113994440"/>
        <c:scaling>
          <c:orientation val="minMax"/>
          <c:max val="1"/>
          <c:min val="0"/>
        </c:scaling>
        <c:delete val="0"/>
        <c:axPos val="b"/>
        <c:numFmt formatCode="0%" sourceLinked="0"/>
        <c:majorTickMark val="out"/>
        <c:minorTickMark val="none"/>
        <c:tickLblPos val="nextTo"/>
        <c:spPr>
          <a:ln>
            <a:solidFill>
              <a:srgbClr val="7F7F7F"/>
            </a:solidFill>
          </a:ln>
        </c:spPr>
        <c:txPr>
          <a:bodyPr/>
          <a:lstStyle/>
          <a:p>
            <a:pPr>
              <a:defRPr sz="1000" b="0">
                <a:solidFill>
                  <a:srgbClr val="7F7F7F"/>
                </a:solidFill>
              </a:defRPr>
            </a:pPr>
            <a:endParaRPr lang="en-US"/>
          </a:p>
        </c:txPr>
        <c:crossAx val="2068027336"/>
        <c:crosses val="max"/>
        <c:crossBetween val="between"/>
      </c:valAx>
    </c:plotArea>
    <c:plotVisOnly val="1"/>
    <c:dispBlanksAs val="gap"/>
    <c:showDLblsOverMax val="1"/>
  </c:chart>
  <c:txPr>
    <a:bodyPr/>
    <a:lstStyle/>
    <a:p>
      <a:pPr>
        <a:defRPr sz="1800"/>
      </a:pPr>
      <a:endParaRPr lang="en-US"/>
    </a:p>
  </c:txPr>
  <c:externalData r:id="rId1">
    <c:autoUpdate val="0"/>
  </c:externalData>
  <c:userShapes r:id="rId2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 </c:v>
                </c:pt>
              </c:strCache>
            </c:strRef>
          </c:tx>
          <c:spPr>
            <a:solidFill>
              <a:srgbClr val="00BF6F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rgbClr val="00BF6F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1-50F2-478D-949F-CC09DCAAC983}"/>
              </c:ext>
            </c:extLst>
          </c:dPt>
          <c:dPt>
            <c:idx val="1"/>
            <c:invertIfNegative val="0"/>
            <c:bubble3D val="0"/>
            <c:spPr>
              <a:solidFill>
                <a:srgbClr val="507CB6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3-50F2-478D-949F-CC09DCAAC983}"/>
              </c:ext>
            </c:extLst>
          </c:dPt>
          <c:dPt>
            <c:idx val="2"/>
            <c:invertIfNegative val="0"/>
            <c:bubble3D val="0"/>
            <c:spPr>
              <a:solidFill>
                <a:srgbClr val="F9BE00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5-50F2-478D-949F-CC09DCAAC983}"/>
              </c:ext>
            </c:extLst>
          </c:dPt>
          <c:dPt>
            <c:idx val="3"/>
            <c:invertIfNegative val="0"/>
            <c:bubble3D val="0"/>
            <c:spPr>
              <a:solidFill>
                <a:srgbClr val="6BC8CD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7-50F2-478D-949F-CC09DCAAC983}"/>
              </c:ext>
            </c:extLst>
          </c:dPt>
          <c:dPt>
            <c:idx val="4"/>
            <c:invertIfNegative val="0"/>
            <c:bubble3D val="0"/>
            <c:spPr>
              <a:solidFill>
                <a:srgbClr val="FF8B4F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9-50F2-478D-949F-CC09DCAAC983}"/>
              </c:ext>
            </c:extLst>
          </c:dPt>
          <c:dPt>
            <c:idx val="5"/>
            <c:invertIfNegative val="0"/>
            <c:bubble3D val="0"/>
            <c:spPr>
              <a:solidFill>
                <a:srgbClr val="7D5E90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B-50F2-478D-949F-CC09DCAAC983}"/>
              </c:ext>
            </c:extLst>
          </c:dPt>
          <c:dPt>
            <c:idx val="6"/>
            <c:invertIfNegative val="0"/>
            <c:bubble3D val="0"/>
            <c:spPr>
              <a:solidFill>
                <a:srgbClr val="D25F90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D-50F2-478D-949F-CC09DCAAC983}"/>
              </c:ext>
            </c:extLst>
          </c:dPt>
          <c:dPt>
            <c:idx val="7"/>
            <c:invertIfNegative val="0"/>
            <c:bubble3D val="0"/>
            <c:spPr>
              <a:solidFill>
                <a:srgbClr val="C7B879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F-50F2-478D-949F-CC09DCAAC983}"/>
              </c:ext>
            </c:extLst>
          </c:dPt>
          <c:dPt>
            <c:idx val="8"/>
            <c:invertIfNegative val="0"/>
            <c:bubble3D val="0"/>
            <c:spPr>
              <a:solidFill>
                <a:srgbClr val="DB4D5C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11-50F2-478D-949F-CC09DCAAC983}"/>
              </c:ext>
            </c:extLst>
          </c:dPt>
          <c:dPt>
            <c:idx val="9"/>
            <c:invertIfNegative val="0"/>
            <c:bubble3D val="0"/>
            <c:spPr>
              <a:solidFill>
                <a:srgbClr val="768086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13-50F2-478D-949F-CC09DCAAC983}"/>
              </c:ext>
            </c:extLst>
          </c:dPt>
          <c:cat>
            <c:strRef>
              <c:f>Sheet1!$A$2:$A$11</c:f>
              <c:strCache>
                <c:ptCount val="10"/>
                <c:pt idx="0">
                  <c:v>Criminal justice policies impacting youth</c:v>
                </c:pt>
                <c:pt idx="1">
                  <c:v>Data-sharing/privacy restrictions</c:v>
                </c:pt>
                <c:pt idx="2">
                  <c:v>DEI/DEIB related restrictions</c:v>
                </c:pt>
                <c:pt idx="3">
                  <c:v>Funding restrictions (e.g., age limits, eligibility requirements)</c:v>
                </c:pt>
                <c:pt idx="4">
                  <c:v>Immigration policies</c:v>
                </c:pt>
                <c:pt idx="5">
                  <c:v>Licensing/regulations that limit service flexibility</c:v>
                </c:pt>
                <c:pt idx="6">
                  <c:v>Reporting or compliance burdens</c:v>
                </c:pt>
                <c:pt idx="7">
                  <c:v>Restrictions on youth accessing certain health services</c:v>
                </c:pt>
                <c:pt idx="8">
                  <c:v>School discipline policies</c:v>
                </c:pt>
                <c:pt idx="9">
                  <c:v>Other (please specify)</c:v>
                </c:pt>
              </c:strCache>
            </c:strRef>
          </c:cat>
          <c:val>
            <c:numRef>
              <c:f>Sheet1!$B$2:$B$11</c:f>
              <c:numCache>
                <c:formatCode>0.00%</c:formatCode>
                <c:ptCount val="10"/>
                <c:pt idx="0">
                  <c:v>0.16669999999999999</c:v>
                </c:pt>
                <c:pt idx="1">
                  <c:v>5.5599999999999997E-2</c:v>
                </c:pt>
                <c:pt idx="2">
                  <c:v>0.72219999999999995</c:v>
                </c:pt>
                <c:pt idx="3">
                  <c:v>0.66669999999999996</c:v>
                </c:pt>
                <c:pt idx="4">
                  <c:v>0.38890000000000002</c:v>
                </c:pt>
                <c:pt idx="5">
                  <c:v>0</c:v>
                </c:pt>
                <c:pt idx="6">
                  <c:v>5.5599999999999997E-2</c:v>
                </c:pt>
                <c:pt idx="7">
                  <c:v>0.16669999999999999</c:v>
                </c:pt>
                <c:pt idx="8">
                  <c:v>0.1111</c:v>
                </c:pt>
                <c:pt idx="9">
                  <c:v>5.5599999999999997E-2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4-50F2-478D-949F-CC09DCAAC98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2068027336"/>
        <c:axId val="2113994440"/>
      </c:barChart>
      <c:catAx>
        <c:axId val="2068027336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low"/>
        <c:spPr>
          <a:ln>
            <a:solidFill>
              <a:srgbClr val="7F7F7F"/>
            </a:solidFill>
          </a:ln>
        </c:spPr>
        <c:txPr>
          <a:bodyPr/>
          <a:lstStyle/>
          <a:p>
            <a:pPr>
              <a:defRPr sz="1000" b="0">
                <a:solidFill>
                  <a:srgbClr val="7F7F7F"/>
                </a:solidFill>
              </a:defRPr>
            </a:pPr>
            <a:endParaRPr lang="en-US"/>
          </a:p>
        </c:txPr>
        <c:crossAx val="2113994440"/>
        <c:crosses val="autoZero"/>
        <c:auto val="1"/>
        <c:lblAlgn val="ctr"/>
        <c:lblOffset val="100"/>
        <c:noMultiLvlLbl val="0"/>
      </c:catAx>
      <c:valAx>
        <c:axId val="2113994440"/>
        <c:scaling>
          <c:orientation val="minMax"/>
          <c:max val="1"/>
          <c:min val="0"/>
        </c:scaling>
        <c:delete val="0"/>
        <c:axPos val="b"/>
        <c:numFmt formatCode="0%" sourceLinked="0"/>
        <c:majorTickMark val="out"/>
        <c:minorTickMark val="none"/>
        <c:tickLblPos val="nextTo"/>
        <c:spPr>
          <a:ln>
            <a:solidFill>
              <a:srgbClr val="7F7F7F"/>
            </a:solidFill>
          </a:ln>
        </c:spPr>
        <c:txPr>
          <a:bodyPr/>
          <a:lstStyle/>
          <a:p>
            <a:pPr>
              <a:defRPr sz="1000" b="0">
                <a:solidFill>
                  <a:srgbClr val="7F7F7F"/>
                </a:solidFill>
              </a:defRPr>
            </a:pPr>
            <a:endParaRPr lang="en-US"/>
          </a:p>
        </c:txPr>
        <c:crossAx val="2068027336"/>
        <c:crosses val="max"/>
        <c:crossBetween val="between"/>
      </c:valAx>
    </c:plotArea>
    <c:plotVisOnly val="1"/>
    <c:dispBlanksAs val="gap"/>
    <c:showDLblsOverMax val="1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 </c:v>
                </c:pt>
              </c:strCache>
            </c:strRef>
          </c:tx>
          <c:spPr>
            <a:solidFill>
              <a:srgbClr val="00BF6F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rgbClr val="00BF6F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1-C473-425D-9AF9-12288451167B}"/>
              </c:ext>
            </c:extLst>
          </c:dPt>
          <c:dPt>
            <c:idx val="1"/>
            <c:invertIfNegative val="0"/>
            <c:bubble3D val="0"/>
            <c:spPr>
              <a:solidFill>
                <a:srgbClr val="507CB6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3-C473-425D-9AF9-12288451167B}"/>
              </c:ext>
            </c:extLst>
          </c:dPt>
          <c:cat>
            <c:strRef>
              <c:f>Sheet1!$A$2:$A$3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Sheet1!$B$2:$B$3</c:f>
              <c:numCache>
                <c:formatCode>0.00%</c:formatCode>
                <c:ptCount val="2"/>
                <c:pt idx="0">
                  <c:v>0.86360000000000003</c:v>
                </c:pt>
                <c:pt idx="1">
                  <c:v>0.13639999999999999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473-425D-9AF9-12288451167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2068027336"/>
        <c:axId val="2113994440"/>
      </c:barChart>
      <c:catAx>
        <c:axId val="2068027336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low"/>
        <c:spPr>
          <a:ln>
            <a:solidFill>
              <a:srgbClr val="7F7F7F"/>
            </a:solidFill>
          </a:ln>
        </c:spPr>
        <c:txPr>
          <a:bodyPr/>
          <a:lstStyle/>
          <a:p>
            <a:pPr>
              <a:defRPr sz="1000" b="0">
                <a:solidFill>
                  <a:srgbClr val="7F7F7F"/>
                </a:solidFill>
              </a:defRPr>
            </a:pPr>
            <a:endParaRPr lang="en-US"/>
          </a:p>
        </c:txPr>
        <c:crossAx val="2113994440"/>
        <c:crosses val="autoZero"/>
        <c:auto val="1"/>
        <c:lblAlgn val="ctr"/>
        <c:lblOffset val="100"/>
        <c:noMultiLvlLbl val="0"/>
      </c:catAx>
      <c:valAx>
        <c:axId val="2113994440"/>
        <c:scaling>
          <c:orientation val="minMax"/>
          <c:max val="1"/>
          <c:min val="0"/>
        </c:scaling>
        <c:delete val="0"/>
        <c:axPos val="b"/>
        <c:numFmt formatCode="0%" sourceLinked="0"/>
        <c:majorTickMark val="out"/>
        <c:minorTickMark val="none"/>
        <c:tickLblPos val="nextTo"/>
        <c:spPr>
          <a:ln>
            <a:solidFill>
              <a:srgbClr val="7F7F7F"/>
            </a:solidFill>
          </a:ln>
        </c:spPr>
        <c:txPr>
          <a:bodyPr/>
          <a:lstStyle/>
          <a:p>
            <a:pPr>
              <a:defRPr sz="1000" b="0">
                <a:solidFill>
                  <a:srgbClr val="7F7F7F"/>
                </a:solidFill>
              </a:defRPr>
            </a:pPr>
            <a:endParaRPr lang="en-US"/>
          </a:p>
        </c:txPr>
        <c:crossAx val="2068027336"/>
        <c:crosses val="max"/>
        <c:crossBetween val="between"/>
      </c:valAx>
    </c:plotArea>
    <c:plotVisOnly val="1"/>
    <c:dispBlanksAs val="gap"/>
    <c:showDLblsOverMax val="1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 </c:v>
                </c:pt>
              </c:strCache>
            </c:strRef>
          </c:tx>
          <c:spPr>
            <a:solidFill>
              <a:srgbClr val="00BF6F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rgbClr val="00BF6F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1-109C-454C-B411-B72500E915D6}"/>
              </c:ext>
            </c:extLst>
          </c:dPt>
          <c:dPt>
            <c:idx val="1"/>
            <c:invertIfNegative val="0"/>
            <c:bubble3D val="0"/>
            <c:spPr>
              <a:solidFill>
                <a:srgbClr val="507CB6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3-109C-454C-B411-B72500E915D6}"/>
              </c:ext>
            </c:extLst>
          </c:dPt>
          <c:dPt>
            <c:idx val="2"/>
            <c:invertIfNegative val="0"/>
            <c:bubble3D val="0"/>
            <c:spPr>
              <a:solidFill>
                <a:srgbClr val="F9BE00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5-109C-454C-B411-B72500E915D6}"/>
              </c:ext>
            </c:extLst>
          </c:dPt>
          <c:dPt>
            <c:idx val="3"/>
            <c:invertIfNegative val="0"/>
            <c:bubble3D val="0"/>
            <c:spPr>
              <a:solidFill>
                <a:srgbClr val="6BC8CD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7-109C-454C-B411-B72500E915D6}"/>
              </c:ext>
            </c:extLst>
          </c:dPt>
          <c:dPt>
            <c:idx val="4"/>
            <c:invertIfNegative val="0"/>
            <c:bubble3D val="0"/>
            <c:spPr>
              <a:solidFill>
                <a:srgbClr val="FF8B4F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9-109C-454C-B411-B72500E915D6}"/>
              </c:ext>
            </c:extLst>
          </c:dPt>
          <c:dPt>
            <c:idx val="5"/>
            <c:invertIfNegative val="0"/>
            <c:bubble3D val="0"/>
            <c:spPr>
              <a:solidFill>
                <a:srgbClr val="7D5E90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B-109C-454C-B411-B72500E915D6}"/>
              </c:ext>
            </c:extLst>
          </c:dPt>
          <c:dPt>
            <c:idx val="6"/>
            <c:invertIfNegative val="0"/>
            <c:bubble3D val="0"/>
            <c:spPr>
              <a:solidFill>
                <a:srgbClr val="D25F90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D-109C-454C-B411-B72500E915D6}"/>
              </c:ext>
            </c:extLst>
          </c:dPt>
          <c:dPt>
            <c:idx val="7"/>
            <c:invertIfNegative val="0"/>
            <c:bubble3D val="0"/>
            <c:spPr>
              <a:solidFill>
                <a:srgbClr val="C7B879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F-109C-454C-B411-B72500E915D6}"/>
              </c:ext>
            </c:extLst>
          </c:dPt>
          <c:dPt>
            <c:idx val="8"/>
            <c:invertIfNegative val="0"/>
            <c:bubble3D val="0"/>
            <c:spPr>
              <a:solidFill>
                <a:srgbClr val="DB4D5C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11-109C-454C-B411-B72500E915D6}"/>
              </c:ext>
            </c:extLst>
          </c:dPt>
          <c:dPt>
            <c:idx val="9"/>
            <c:invertIfNegative val="0"/>
            <c:bubble3D val="0"/>
            <c:spPr>
              <a:solidFill>
                <a:srgbClr val="768086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13-109C-454C-B411-B72500E915D6}"/>
              </c:ext>
            </c:extLst>
          </c:dPt>
          <c:dPt>
            <c:idx val="10"/>
            <c:invertIfNegative val="0"/>
            <c:bubble3D val="0"/>
            <c:spPr>
              <a:solidFill>
                <a:srgbClr val="00BF6F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15-109C-454C-B411-B72500E915D6}"/>
              </c:ext>
            </c:extLst>
          </c:dPt>
          <c:dPt>
            <c:idx val="11"/>
            <c:invertIfNegative val="0"/>
            <c:bubble3D val="0"/>
            <c:spPr>
              <a:solidFill>
                <a:srgbClr val="507CB6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17-109C-454C-B411-B72500E915D6}"/>
              </c:ext>
            </c:extLst>
          </c:dPt>
          <c:cat>
            <c:strRef>
              <c:f>Sheet1!$A$2:$A$13</c:f>
              <c:strCache>
                <c:ptCount val="12"/>
                <c:pt idx="0">
                  <c:v>Academic support</c:v>
                </c:pt>
                <c:pt idx="1">
                  <c:v>Administration</c:v>
                </c:pt>
                <c:pt idx="2">
                  <c:v>Advocacy</c:v>
                </c:pt>
                <c:pt idx="3">
                  <c:v>Career planning/job training</c:v>
                </c:pt>
                <c:pt idx="4">
                  <c:v>Case management</c:v>
                </c:pt>
                <c:pt idx="5">
                  <c:v>Crisis intervention</c:v>
                </c:pt>
                <c:pt idx="6">
                  <c:v>Fundraising/resource development</c:v>
                </c:pt>
                <c:pt idx="7">
                  <c:v>Mentoring</c:v>
                </c:pt>
                <c:pt idx="8">
                  <c:v>Program administration</c:v>
                </c:pt>
                <c:pt idx="9">
                  <c:v>Program development</c:v>
                </c:pt>
                <c:pt idx="10">
                  <c:v>Senior leader/executive</c:v>
                </c:pt>
                <c:pt idx="11">
                  <c:v>Other (please specify)</c:v>
                </c:pt>
              </c:strCache>
            </c:strRef>
          </c:cat>
          <c:val>
            <c:numRef>
              <c:f>Sheet1!$B$2:$B$13</c:f>
              <c:numCache>
                <c:formatCode>0.00%</c:formatCode>
                <c:ptCount val="12"/>
                <c:pt idx="0">
                  <c:v>0.1053</c:v>
                </c:pt>
                <c:pt idx="1">
                  <c:v>0.20180000000000001</c:v>
                </c:pt>
                <c:pt idx="2">
                  <c:v>7.8899999999999998E-2</c:v>
                </c:pt>
                <c:pt idx="3">
                  <c:v>4.3900000000000002E-2</c:v>
                </c:pt>
                <c:pt idx="4">
                  <c:v>0.13159999999999999</c:v>
                </c:pt>
                <c:pt idx="5">
                  <c:v>4.3900000000000002E-2</c:v>
                </c:pt>
                <c:pt idx="6">
                  <c:v>9.6500000000000002E-2</c:v>
                </c:pt>
                <c:pt idx="7">
                  <c:v>7.0199999999999999E-2</c:v>
                </c:pt>
                <c:pt idx="8">
                  <c:v>0.1754</c:v>
                </c:pt>
                <c:pt idx="9">
                  <c:v>0.1754</c:v>
                </c:pt>
                <c:pt idx="10">
                  <c:v>0.20180000000000001</c:v>
                </c:pt>
                <c:pt idx="11">
                  <c:v>3.5099999999999999E-2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8-109C-454C-B411-B72500E915D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2068027336"/>
        <c:axId val="2113994440"/>
      </c:barChart>
      <c:catAx>
        <c:axId val="2068027336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low"/>
        <c:spPr>
          <a:ln>
            <a:solidFill>
              <a:srgbClr val="7F7F7F"/>
            </a:solidFill>
          </a:ln>
        </c:spPr>
        <c:txPr>
          <a:bodyPr/>
          <a:lstStyle/>
          <a:p>
            <a:pPr>
              <a:defRPr sz="1000" b="0">
                <a:solidFill>
                  <a:srgbClr val="7F7F7F"/>
                </a:solidFill>
              </a:defRPr>
            </a:pPr>
            <a:endParaRPr lang="en-US"/>
          </a:p>
        </c:txPr>
        <c:crossAx val="2113994440"/>
        <c:crosses val="autoZero"/>
        <c:auto val="1"/>
        <c:lblAlgn val="ctr"/>
        <c:lblOffset val="100"/>
        <c:noMultiLvlLbl val="0"/>
      </c:catAx>
      <c:valAx>
        <c:axId val="2113994440"/>
        <c:scaling>
          <c:orientation val="minMax"/>
          <c:max val="1"/>
          <c:min val="0"/>
        </c:scaling>
        <c:delete val="0"/>
        <c:axPos val="b"/>
        <c:numFmt formatCode="0%" sourceLinked="0"/>
        <c:majorTickMark val="out"/>
        <c:minorTickMark val="none"/>
        <c:tickLblPos val="nextTo"/>
        <c:spPr>
          <a:ln>
            <a:solidFill>
              <a:srgbClr val="7F7F7F"/>
            </a:solidFill>
          </a:ln>
        </c:spPr>
        <c:txPr>
          <a:bodyPr/>
          <a:lstStyle/>
          <a:p>
            <a:pPr>
              <a:defRPr sz="1000" b="0">
                <a:solidFill>
                  <a:srgbClr val="7F7F7F"/>
                </a:solidFill>
              </a:defRPr>
            </a:pPr>
            <a:endParaRPr lang="en-US"/>
          </a:p>
        </c:txPr>
        <c:crossAx val="2068027336"/>
        <c:crosses val="max"/>
        <c:crossBetween val="between"/>
      </c:valAx>
    </c:plotArea>
    <c:plotVisOnly val="1"/>
    <c:dispBlanksAs val="gap"/>
    <c:showDLblsOverMax val="1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 </c:v>
                </c:pt>
              </c:strCache>
            </c:strRef>
          </c:tx>
          <c:spPr>
            <a:solidFill>
              <a:srgbClr val="00BF6F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rgbClr val="00BF6F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1-D264-4D79-B99D-5E12CA18455C}"/>
              </c:ext>
            </c:extLst>
          </c:dPt>
          <c:dPt>
            <c:idx val="1"/>
            <c:invertIfNegative val="0"/>
            <c:bubble3D val="0"/>
            <c:spPr>
              <a:solidFill>
                <a:srgbClr val="507CB6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3-D264-4D79-B99D-5E12CA18455C}"/>
              </c:ext>
            </c:extLst>
          </c:dPt>
          <c:dPt>
            <c:idx val="2"/>
            <c:invertIfNegative val="0"/>
            <c:bubble3D val="0"/>
            <c:spPr>
              <a:solidFill>
                <a:srgbClr val="F9BE00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5-D264-4D79-B99D-5E12CA18455C}"/>
              </c:ext>
            </c:extLst>
          </c:dPt>
          <c:dPt>
            <c:idx val="3"/>
            <c:invertIfNegative val="0"/>
            <c:bubble3D val="0"/>
            <c:spPr>
              <a:solidFill>
                <a:srgbClr val="6BC8CD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7-D264-4D79-B99D-5E12CA18455C}"/>
              </c:ext>
            </c:extLst>
          </c:dPt>
          <c:dPt>
            <c:idx val="4"/>
            <c:invertIfNegative val="0"/>
            <c:bubble3D val="0"/>
            <c:spPr>
              <a:solidFill>
                <a:srgbClr val="FF8B4F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9-D264-4D79-B99D-5E12CA18455C}"/>
              </c:ext>
            </c:extLst>
          </c:dPt>
          <c:dPt>
            <c:idx val="5"/>
            <c:invertIfNegative val="0"/>
            <c:bubble3D val="0"/>
            <c:spPr>
              <a:solidFill>
                <a:srgbClr val="7D5E90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B-D264-4D79-B99D-5E12CA18455C}"/>
              </c:ext>
            </c:extLst>
          </c:dPt>
          <c:cat>
            <c:strRef>
              <c:f>Sheet1!$A$2:$A$7</c:f>
              <c:strCache>
                <c:ptCount val="6"/>
                <c:pt idx="0">
                  <c:v>None of the above</c:v>
                </c:pt>
                <c:pt idx="1">
                  <c:v>Less than 1 year</c:v>
                </c:pt>
                <c:pt idx="2">
                  <c:v>1-3 years</c:v>
                </c:pt>
                <c:pt idx="3">
                  <c:v>4-6 years</c:v>
                </c:pt>
                <c:pt idx="4">
                  <c:v>7-10 years</c:v>
                </c:pt>
                <c:pt idx="5">
                  <c:v>More than 10 years</c:v>
                </c:pt>
              </c:strCache>
            </c:strRef>
          </c:cat>
          <c:val>
            <c:numRef>
              <c:f>Sheet1!$B$2:$B$7</c:f>
              <c:numCache>
                <c:formatCode>0.00%</c:formatCode>
                <c:ptCount val="6"/>
                <c:pt idx="0">
                  <c:v>8.8000000000000005E-3</c:v>
                </c:pt>
                <c:pt idx="1">
                  <c:v>2.63E-2</c:v>
                </c:pt>
                <c:pt idx="2">
                  <c:v>9.6500000000000002E-2</c:v>
                </c:pt>
                <c:pt idx="3">
                  <c:v>0.1053</c:v>
                </c:pt>
                <c:pt idx="4">
                  <c:v>9.6500000000000002E-2</c:v>
                </c:pt>
                <c:pt idx="5">
                  <c:v>0.66669999999999996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D264-4D79-B99D-5E12CA18455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2068027336"/>
        <c:axId val="2113994440"/>
      </c:barChart>
      <c:catAx>
        <c:axId val="2068027336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low"/>
        <c:spPr>
          <a:ln>
            <a:solidFill>
              <a:srgbClr val="7F7F7F"/>
            </a:solidFill>
          </a:ln>
        </c:spPr>
        <c:txPr>
          <a:bodyPr/>
          <a:lstStyle/>
          <a:p>
            <a:pPr>
              <a:defRPr sz="1000" b="0">
                <a:solidFill>
                  <a:srgbClr val="7F7F7F"/>
                </a:solidFill>
              </a:defRPr>
            </a:pPr>
            <a:endParaRPr lang="en-US"/>
          </a:p>
        </c:txPr>
        <c:crossAx val="2113994440"/>
        <c:crosses val="autoZero"/>
        <c:auto val="1"/>
        <c:lblAlgn val="ctr"/>
        <c:lblOffset val="100"/>
        <c:noMultiLvlLbl val="0"/>
      </c:catAx>
      <c:valAx>
        <c:axId val="2113994440"/>
        <c:scaling>
          <c:orientation val="minMax"/>
          <c:max val="1"/>
          <c:min val="0"/>
        </c:scaling>
        <c:delete val="0"/>
        <c:axPos val="b"/>
        <c:numFmt formatCode="0%" sourceLinked="0"/>
        <c:majorTickMark val="out"/>
        <c:minorTickMark val="none"/>
        <c:tickLblPos val="nextTo"/>
        <c:spPr>
          <a:ln>
            <a:solidFill>
              <a:srgbClr val="7F7F7F"/>
            </a:solidFill>
          </a:ln>
        </c:spPr>
        <c:txPr>
          <a:bodyPr/>
          <a:lstStyle/>
          <a:p>
            <a:pPr>
              <a:defRPr sz="1000" b="0">
                <a:solidFill>
                  <a:srgbClr val="7F7F7F"/>
                </a:solidFill>
              </a:defRPr>
            </a:pPr>
            <a:endParaRPr lang="en-US"/>
          </a:p>
        </c:txPr>
        <c:crossAx val="2068027336"/>
        <c:crosses val="max"/>
        <c:crossBetween val="between"/>
      </c:valAx>
    </c:plotArea>
    <c:plotVisOnly val="1"/>
    <c:dispBlanksAs val="gap"/>
    <c:showDLblsOverMax val="1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 </c:v>
                </c:pt>
              </c:strCache>
            </c:strRef>
          </c:tx>
          <c:spPr>
            <a:solidFill>
              <a:srgbClr val="00BF6F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rgbClr val="00BF6F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1-0E8D-4B7A-B7F9-CBBF52A61476}"/>
              </c:ext>
            </c:extLst>
          </c:dPt>
          <c:dPt>
            <c:idx val="1"/>
            <c:invertIfNegative val="0"/>
            <c:bubble3D val="0"/>
            <c:spPr>
              <a:solidFill>
                <a:srgbClr val="507CB6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3-0E8D-4B7A-B7F9-CBBF52A61476}"/>
              </c:ext>
            </c:extLst>
          </c:dPt>
          <c:dPt>
            <c:idx val="2"/>
            <c:invertIfNegative val="0"/>
            <c:bubble3D val="0"/>
            <c:spPr>
              <a:solidFill>
                <a:srgbClr val="F9BE00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5-0E8D-4B7A-B7F9-CBBF52A61476}"/>
              </c:ext>
            </c:extLst>
          </c:dPt>
          <c:dPt>
            <c:idx val="3"/>
            <c:invertIfNegative val="0"/>
            <c:bubble3D val="0"/>
            <c:spPr>
              <a:solidFill>
                <a:srgbClr val="6BC8CD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7-0E8D-4B7A-B7F9-CBBF52A61476}"/>
              </c:ext>
            </c:extLst>
          </c:dPt>
          <c:dPt>
            <c:idx val="4"/>
            <c:invertIfNegative val="0"/>
            <c:bubble3D val="0"/>
            <c:spPr>
              <a:solidFill>
                <a:srgbClr val="FF8B4F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9-0E8D-4B7A-B7F9-CBBF52A61476}"/>
              </c:ext>
            </c:extLst>
          </c:dPt>
          <c:dPt>
            <c:idx val="5"/>
            <c:invertIfNegative val="0"/>
            <c:bubble3D val="0"/>
            <c:spPr>
              <a:solidFill>
                <a:srgbClr val="7D5E90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B-0E8D-4B7A-B7F9-CBBF52A61476}"/>
              </c:ext>
            </c:extLst>
          </c:dPt>
          <c:dPt>
            <c:idx val="6"/>
            <c:invertIfNegative val="0"/>
            <c:bubble3D val="0"/>
            <c:spPr>
              <a:solidFill>
                <a:srgbClr val="D25F90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D-0E8D-4B7A-B7F9-CBBF52A61476}"/>
              </c:ext>
            </c:extLst>
          </c:dPt>
          <c:cat>
            <c:strRef>
              <c:f>Sheet1!$A$2:$A$8</c:f>
              <c:strCache>
                <c:ptCount val="7"/>
                <c:pt idx="0">
                  <c:v>None of the above</c:v>
                </c:pt>
                <c:pt idx="1">
                  <c:v>Non-profit/community-based organization</c:v>
                </c:pt>
                <c:pt idx="2">
                  <c:v>Faith-based organization</c:v>
                </c:pt>
                <c:pt idx="3">
                  <c:v>School</c:v>
                </c:pt>
                <c:pt idx="4">
                  <c:v>Government agency</c:v>
                </c:pt>
                <c:pt idx="5">
                  <c:v>Health services organization</c:v>
                </c:pt>
                <c:pt idx="6">
                  <c:v>Other (please specify)</c:v>
                </c:pt>
              </c:strCache>
            </c:strRef>
          </c:cat>
          <c:val>
            <c:numRef>
              <c:f>Sheet1!$B$2:$B$8</c:f>
              <c:numCache>
                <c:formatCode>0.00%</c:formatCode>
                <c:ptCount val="7"/>
                <c:pt idx="0">
                  <c:v>8.8000000000000005E-3</c:v>
                </c:pt>
                <c:pt idx="1">
                  <c:v>0.63160000000000005</c:v>
                </c:pt>
                <c:pt idx="2">
                  <c:v>2.63E-2</c:v>
                </c:pt>
                <c:pt idx="3">
                  <c:v>0.16669999999999999</c:v>
                </c:pt>
                <c:pt idx="4">
                  <c:v>7.8899999999999998E-2</c:v>
                </c:pt>
                <c:pt idx="5">
                  <c:v>2.63E-2</c:v>
                </c:pt>
                <c:pt idx="6">
                  <c:v>6.1400000000000003E-2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0E8D-4B7A-B7F9-CBBF52A6147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2068027336"/>
        <c:axId val="2113994440"/>
      </c:barChart>
      <c:catAx>
        <c:axId val="2068027336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low"/>
        <c:spPr>
          <a:ln>
            <a:solidFill>
              <a:srgbClr val="7F7F7F"/>
            </a:solidFill>
          </a:ln>
        </c:spPr>
        <c:txPr>
          <a:bodyPr/>
          <a:lstStyle/>
          <a:p>
            <a:pPr>
              <a:defRPr sz="1000" b="0">
                <a:solidFill>
                  <a:srgbClr val="7F7F7F"/>
                </a:solidFill>
              </a:defRPr>
            </a:pPr>
            <a:endParaRPr lang="en-US"/>
          </a:p>
        </c:txPr>
        <c:crossAx val="2113994440"/>
        <c:crosses val="autoZero"/>
        <c:auto val="1"/>
        <c:lblAlgn val="ctr"/>
        <c:lblOffset val="100"/>
        <c:noMultiLvlLbl val="0"/>
      </c:catAx>
      <c:valAx>
        <c:axId val="2113994440"/>
        <c:scaling>
          <c:orientation val="minMax"/>
          <c:max val="1"/>
          <c:min val="0"/>
        </c:scaling>
        <c:delete val="0"/>
        <c:axPos val="b"/>
        <c:numFmt formatCode="0%" sourceLinked="0"/>
        <c:majorTickMark val="out"/>
        <c:minorTickMark val="none"/>
        <c:tickLblPos val="nextTo"/>
        <c:spPr>
          <a:ln>
            <a:solidFill>
              <a:srgbClr val="7F7F7F"/>
            </a:solidFill>
          </a:ln>
        </c:spPr>
        <c:txPr>
          <a:bodyPr/>
          <a:lstStyle/>
          <a:p>
            <a:pPr>
              <a:defRPr sz="1000" b="0">
                <a:solidFill>
                  <a:srgbClr val="7F7F7F"/>
                </a:solidFill>
              </a:defRPr>
            </a:pPr>
            <a:endParaRPr lang="en-US"/>
          </a:p>
        </c:txPr>
        <c:crossAx val="2068027336"/>
        <c:crosses val="max"/>
        <c:crossBetween val="between"/>
      </c:valAx>
    </c:plotArea>
    <c:plotVisOnly val="1"/>
    <c:dispBlanksAs val="gap"/>
    <c:showDLblsOverMax val="1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 </c:v>
                </c:pt>
              </c:strCache>
            </c:strRef>
          </c:tx>
          <c:spPr>
            <a:solidFill>
              <a:srgbClr val="00BF6F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rgbClr val="00BF6F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1-0CC6-4B84-B6DE-06EC55DC2889}"/>
              </c:ext>
            </c:extLst>
          </c:dPt>
          <c:dPt>
            <c:idx val="1"/>
            <c:invertIfNegative val="0"/>
            <c:bubble3D val="0"/>
            <c:spPr>
              <a:solidFill>
                <a:srgbClr val="507CB6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3-0CC6-4B84-B6DE-06EC55DC2889}"/>
              </c:ext>
            </c:extLst>
          </c:dPt>
          <c:dPt>
            <c:idx val="2"/>
            <c:invertIfNegative val="0"/>
            <c:bubble3D val="0"/>
            <c:spPr>
              <a:solidFill>
                <a:srgbClr val="F9BE00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5-0CC6-4B84-B6DE-06EC55DC2889}"/>
              </c:ext>
            </c:extLst>
          </c:dPt>
          <c:dPt>
            <c:idx val="3"/>
            <c:invertIfNegative val="0"/>
            <c:bubble3D val="0"/>
            <c:spPr>
              <a:solidFill>
                <a:srgbClr val="6BC8CD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7-0CC6-4B84-B6DE-06EC55DC2889}"/>
              </c:ext>
            </c:extLst>
          </c:dPt>
          <c:dPt>
            <c:idx val="4"/>
            <c:invertIfNegative val="0"/>
            <c:bubble3D val="0"/>
            <c:spPr>
              <a:solidFill>
                <a:srgbClr val="FF8B4F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9-0CC6-4B84-B6DE-06EC55DC2889}"/>
              </c:ext>
            </c:extLst>
          </c:dPt>
          <c:dPt>
            <c:idx val="5"/>
            <c:invertIfNegative val="0"/>
            <c:bubble3D val="0"/>
            <c:spPr>
              <a:solidFill>
                <a:srgbClr val="7D5E90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B-0CC6-4B84-B6DE-06EC55DC2889}"/>
              </c:ext>
            </c:extLst>
          </c:dPt>
          <c:dPt>
            <c:idx val="6"/>
            <c:invertIfNegative val="0"/>
            <c:bubble3D val="0"/>
            <c:spPr>
              <a:solidFill>
                <a:srgbClr val="D25F90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D-0CC6-4B84-B6DE-06EC55DC2889}"/>
              </c:ext>
            </c:extLst>
          </c:dPt>
          <c:dPt>
            <c:idx val="7"/>
            <c:invertIfNegative val="0"/>
            <c:bubble3D val="0"/>
            <c:spPr>
              <a:solidFill>
                <a:srgbClr val="C7B879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F-0CC6-4B84-B6DE-06EC55DC2889}"/>
              </c:ext>
            </c:extLst>
          </c:dPt>
          <c:cat>
            <c:strRef>
              <c:f>Sheet1!$A$2:$A$9</c:f>
              <c:strCache>
                <c:ptCount val="8"/>
                <c:pt idx="0">
                  <c:v>None of the above</c:v>
                </c:pt>
                <c:pt idx="1">
                  <c:v>0-4 years</c:v>
                </c:pt>
                <c:pt idx="2">
                  <c:v>5-10 years</c:v>
                </c:pt>
                <c:pt idx="3">
                  <c:v>11-13 years</c:v>
                </c:pt>
                <c:pt idx="4">
                  <c:v>14-17 years</c:v>
                </c:pt>
                <c:pt idx="5">
                  <c:v>18-24 years</c:v>
                </c:pt>
                <c:pt idx="6">
                  <c:v>Over 24 years</c:v>
                </c:pt>
                <c:pt idx="7">
                  <c:v>Other (please specify)</c:v>
                </c:pt>
              </c:strCache>
            </c:strRef>
          </c:cat>
          <c:val>
            <c:numRef>
              <c:f>Sheet1!$B$2:$B$9</c:f>
              <c:numCache>
                <c:formatCode>0.00%</c:formatCode>
                <c:ptCount val="8"/>
                <c:pt idx="0">
                  <c:v>0</c:v>
                </c:pt>
                <c:pt idx="1">
                  <c:v>0.24560000000000001</c:v>
                </c:pt>
                <c:pt idx="2">
                  <c:v>0.63160000000000005</c:v>
                </c:pt>
                <c:pt idx="3">
                  <c:v>0.71930000000000005</c:v>
                </c:pt>
                <c:pt idx="4">
                  <c:v>0.75439999999999996</c:v>
                </c:pt>
                <c:pt idx="5">
                  <c:v>0.44740000000000002</c:v>
                </c:pt>
                <c:pt idx="6">
                  <c:v>0.193</c:v>
                </c:pt>
                <c:pt idx="7">
                  <c:v>3.5099999999999999E-2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0CC6-4B84-B6DE-06EC55DC288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2068027336"/>
        <c:axId val="2113994440"/>
      </c:barChart>
      <c:catAx>
        <c:axId val="2068027336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low"/>
        <c:spPr>
          <a:ln>
            <a:solidFill>
              <a:srgbClr val="7F7F7F"/>
            </a:solidFill>
          </a:ln>
        </c:spPr>
        <c:txPr>
          <a:bodyPr/>
          <a:lstStyle/>
          <a:p>
            <a:pPr>
              <a:defRPr sz="1000" b="0">
                <a:solidFill>
                  <a:srgbClr val="7F7F7F"/>
                </a:solidFill>
              </a:defRPr>
            </a:pPr>
            <a:endParaRPr lang="en-US"/>
          </a:p>
        </c:txPr>
        <c:crossAx val="2113994440"/>
        <c:crosses val="autoZero"/>
        <c:auto val="1"/>
        <c:lblAlgn val="ctr"/>
        <c:lblOffset val="100"/>
        <c:noMultiLvlLbl val="0"/>
      </c:catAx>
      <c:valAx>
        <c:axId val="2113994440"/>
        <c:scaling>
          <c:orientation val="minMax"/>
          <c:max val="1"/>
          <c:min val="0"/>
        </c:scaling>
        <c:delete val="0"/>
        <c:axPos val="b"/>
        <c:numFmt formatCode="0%" sourceLinked="0"/>
        <c:majorTickMark val="out"/>
        <c:minorTickMark val="none"/>
        <c:tickLblPos val="nextTo"/>
        <c:spPr>
          <a:ln>
            <a:solidFill>
              <a:srgbClr val="7F7F7F"/>
            </a:solidFill>
          </a:ln>
        </c:spPr>
        <c:txPr>
          <a:bodyPr/>
          <a:lstStyle/>
          <a:p>
            <a:pPr>
              <a:defRPr sz="1000" b="0">
                <a:solidFill>
                  <a:srgbClr val="7F7F7F"/>
                </a:solidFill>
              </a:defRPr>
            </a:pPr>
            <a:endParaRPr lang="en-US"/>
          </a:p>
        </c:txPr>
        <c:crossAx val="2068027336"/>
        <c:crosses val="max"/>
        <c:crossBetween val="between"/>
      </c:valAx>
    </c:plotArea>
    <c:plotVisOnly val="1"/>
    <c:dispBlanksAs val="gap"/>
    <c:showDLblsOverMax val="1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 </c:v>
                </c:pt>
              </c:strCache>
            </c:strRef>
          </c:tx>
          <c:spPr>
            <a:solidFill>
              <a:srgbClr val="00BF6F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rgbClr val="00BF6F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1-693F-4C9A-9E32-DC82E2437F3D}"/>
              </c:ext>
            </c:extLst>
          </c:dPt>
          <c:dLbls>
            <c:numFmt formatCode="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0">
                    <a:solidFill>
                      <a:srgbClr val="7F7F7F"/>
                    </a:solidFill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Sheet1!$A$2:$A$2</c:f>
              <c:strCache>
                <c:ptCount val="1"/>
                <c:pt idx="0">
                  <c:v> </c:v>
                </c:pt>
              </c:strCache>
            </c:strRef>
          </c:cat>
          <c:val>
            <c:numRef>
              <c:f>Sheet1!$B$2:$B$2</c:f>
              <c:numCache>
                <c:formatCode>0.00%</c:formatCode>
                <c:ptCount val="1"/>
                <c:pt idx="0">
                  <c:v>76.97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93F-4C9A-9E32-DC82E2437F3D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500"/>
        <c:overlap val="100"/>
        <c:axId val="2068027336"/>
        <c:axId val="2113994440"/>
      </c:barChart>
      <c:catAx>
        <c:axId val="2068027336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low"/>
        <c:spPr>
          <a:ln>
            <a:solidFill>
              <a:srgbClr val="7F7F7F"/>
            </a:solidFill>
          </a:ln>
        </c:spPr>
        <c:txPr>
          <a:bodyPr/>
          <a:lstStyle/>
          <a:p>
            <a:pPr>
              <a:defRPr sz="1000" b="0">
                <a:solidFill>
                  <a:srgbClr val="7F7F7F"/>
                </a:solidFill>
              </a:defRPr>
            </a:pPr>
            <a:endParaRPr lang="en-US"/>
          </a:p>
        </c:txPr>
        <c:crossAx val="2113994440"/>
        <c:crosses val="autoZero"/>
        <c:auto val="1"/>
        <c:lblAlgn val="ctr"/>
        <c:lblOffset val="100"/>
        <c:noMultiLvlLbl val="0"/>
      </c:catAx>
      <c:valAx>
        <c:axId val="2113994440"/>
        <c:scaling>
          <c:orientation val="minMax"/>
          <c:max val="100"/>
          <c:min val="0"/>
        </c:scaling>
        <c:delete val="0"/>
        <c:axPos val="b"/>
        <c:numFmt formatCode="0" sourceLinked="0"/>
        <c:majorTickMark val="out"/>
        <c:minorTickMark val="none"/>
        <c:tickLblPos val="nextTo"/>
        <c:spPr>
          <a:ln>
            <a:solidFill>
              <a:srgbClr val="7F7F7F"/>
            </a:solidFill>
          </a:ln>
        </c:spPr>
        <c:txPr>
          <a:bodyPr/>
          <a:lstStyle/>
          <a:p>
            <a:pPr>
              <a:defRPr sz="1000" b="0">
                <a:solidFill>
                  <a:srgbClr val="7F7F7F"/>
                </a:solidFill>
              </a:defRPr>
            </a:pPr>
            <a:endParaRPr lang="en-US"/>
          </a:p>
        </c:txPr>
        <c:crossAx val="2068027336"/>
        <c:crosses val="max"/>
        <c:crossBetween val="between"/>
      </c:valAx>
    </c:plotArea>
    <c:plotVisOnly val="1"/>
    <c:dispBlanksAs val="gap"/>
    <c:showDLblsOverMax val="1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 </c:v>
                </c:pt>
              </c:strCache>
            </c:strRef>
          </c:tx>
          <c:spPr>
            <a:solidFill>
              <a:srgbClr val="00BF6F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rgbClr val="00BF6F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1-7452-439B-A48A-F0F32BA3BA5F}"/>
              </c:ext>
            </c:extLst>
          </c:dPt>
          <c:dPt>
            <c:idx val="1"/>
            <c:invertIfNegative val="0"/>
            <c:bubble3D val="0"/>
            <c:spPr>
              <a:solidFill>
                <a:srgbClr val="507CB6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3-7452-439B-A48A-F0F32BA3BA5F}"/>
              </c:ext>
            </c:extLst>
          </c:dPt>
          <c:dPt>
            <c:idx val="2"/>
            <c:invertIfNegative val="0"/>
            <c:bubble3D val="0"/>
            <c:spPr>
              <a:solidFill>
                <a:srgbClr val="F9BE00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5-7452-439B-A48A-F0F32BA3BA5F}"/>
              </c:ext>
            </c:extLst>
          </c:dPt>
          <c:dPt>
            <c:idx val="3"/>
            <c:invertIfNegative val="0"/>
            <c:bubble3D val="0"/>
            <c:spPr>
              <a:solidFill>
                <a:srgbClr val="6BC8CD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7-7452-439B-A48A-F0F32BA3BA5F}"/>
              </c:ext>
            </c:extLst>
          </c:dPt>
          <c:dPt>
            <c:idx val="4"/>
            <c:invertIfNegative val="0"/>
            <c:bubble3D val="0"/>
            <c:spPr>
              <a:solidFill>
                <a:srgbClr val="FF8B4F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9-7452-439B-A48A-F0F32BA3BA5F}"/>
              </c:ext>
            </c:extLst>
          </c:dPt>
          <c:dPt>
            <c:idx val="5"/>
            <c:invertIfNegative val="0"/>
            <c:bubble3D val="0"/>
            <c:spPr>
              <a:solidFill>
                <a:srgbClr val="7D5E90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B-7452-439B-A48A-F0F32BA3BA5F}"/>
              </c:ext>
            </c:extLst>
          </c:dPt>
          <c:dPt>
            <c:idx val="6"/>
            <c:invertIfNegative val="0"/>
            <c:bubble3D val="0"/>
            <c:spPr>
              <a:solidFill>
                <a:srgbClr val="D25F90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D-7452-439B-A48A-F0F32BA3BA5F}"/>
              </c:ext>
            </c:extLst>
          </c:dPt>
          <c:dPt>
            <c:idx val="7"/>
            <c:invertIfNegative val="0"/>
            <c:bubble3D val="0"/>
            <c:spPr>
              <a:solidFill>
                <a:srgbClr val="C7B879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F-7452-439B-A48A-F0F32BA3BA5F}"/>
              </c:ext>
            </c:extLst>
          </c:dPt>
          <c:dPt>
            <c:idx val="8"/>
            <c:invertIfNegative val="0"/>
            <c:bubble3D val="0"/>
            <c:spPr>
              <a:solidFill>
                <a:srgbClr val="DB4D5C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11-7452-439B-A48A-F0F32BA3BA5F}"/>
              </c:ext>
            </c:extLst>
          </c:dPt>
          <c:dPt>
            <c:idx val="9"/>
            <c:invertIfNegative val="0"/>
            <c:bubble3D val="0"/>
            <c:spPr>
              <a:solidFill>
                <a:srgbClr val="768086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13-7452-439B-A48A-F0F32BA3BA5F}"/>
              </c:ext>
            </c:extLst>
          </c:dPt>
          <c:dPt>
            <c:idx val="10"/>
            <c:invertIfNegative val="0"/>
            <c:bubble3D val="0"/>
            <c:spPr>
              <a:solidFill>
                <a:srgbClr val="00BF6F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15-7452-439B-A48A-F0F32BA3BA5F}"/>
              </c:ext>
            </c:extLst>
          </c:dPt>
          <c:cat>
            <c:strRef>
              <c:f>Sheet1!$A$2:$A$12</c:f>
              <c:strCache>
                <c:ptCount val="11"/>
                <c:pt idx="0">
                  <c:v>Conflict resolution training or tools</c:v>
                </c:pt>
                <c:pt idx="1">
                  <c:v>Cultural competency training</c:v>
                </c:pt>
                <c:pt idx="2">
                  <c:v>Diversity, equity, inclusion, and belonging training</c:v>
                </c:pt>
                <c:pt idx="3">
                  <c:v>Mental health support training and/or tools</c:v>
                </c:pt>
                <c:pt idx="4">
                  <c:v>Legal/rights training and/or resources</c:v>
                </c:pt>
                <c:pt idx="5">
                  <c:v>Management/leadership training</c:v>
                </c:pt>
                <c:pt idx="6">
                  <c:v>Self care training and/or resources</c:v>
                </c:pt>
                <c:pt idx="7">
                  <c:v>Time management</c:v>
                </c:pt>
                <c:pt idx="8">
                  <c:v>Trauma informed care</c:v>
                </c:pt>
                <c:pt idx="9">
                  <c:v>Youth engagement techniques</c:v>
                </c:pt>
                <c:pt idx="10">
                  <c:v>Other (please specify)</c:v>
                </c:pt>
              </c:strCache>
            </c:strRef>
          </c:cat>
          <c:val>
            <c:numRef>
              <c:f>Sheet1!$B$2:$B$12</c:f>
              <c:numCache>
                <c:formatCode>0.00%</c:formatCode>
                <c:ptCount val="11"/>
                <c:pt idx="0">
                  <c:v>0.3246</c:v>
                </c:pt>
                <c:pt idx="1">
                  <c:v>0.28070000000000001</c:v>
                </c:pt>
                <c:pt idx="2">
                  <c:v>0.28949999999999998</c:v>
                </c:pt>
                <c:pt idx="3">
                  <c:v>0.54390000000000005</c:v>
                </c:pt>
                <c:pt idx="4">
                  <c:v>0.3947</c:v>
                </c:pt>
                <c:pt idx="5">
                  <c:v>0.35959999999999998</c:v>
                </c:pt>
                <c:pt idx="6">
                  <c:v>0.33329999999999999</c:v>
                </c:pt>
                <c:pt idx="7">
                  <c:v>0.23680000000000001</c:v>
                </c:pt>
                <c:pt idx="8">
                  <c:v>0.35959999999999998</c:v>
                </c:pt>
                <c:pt idx="9">
                  <c:v>0.51749999999999996</c:v>
                </c:pt>
                <c:pt idx="10">
                  <c:v>0.1053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6-7452-439B-A48A-F0F32BA3BA5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2068027336"/>
        <c:axId val="2113994440"/>
      </c:barChart>
      <c:catAx>
        <c:axId val="2068027336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low"/>
        <c:spPr>
          <a:ln>
            <a:solidFill>
              <a:srgbClr val="7F7F7F"/>
            </a:solidFill>
          </a:ln>
        </c:spPr>
        <c:txPr>
          <a:bodyPr/>
          <a:lstStyle/>
          <a:p>
            <a:pPr>
              <a:defRPr sz="1000" b="0">
                <a:solidFill>
                  <a:srgbClr val="7F7F7F"/>
                </a:solidFill>
              </a:defRPr>
            </a:pPr>
            <a:endParaRPr lang="en-US"/>
          </a:p>
        </c:txPr>
        <c:crossAx val="2113994440"/>
        <c:crosses val="autoZero"/>
        <c:auto val="1"/>
        <c:lblAlgn val="ctr"/>
        <c:lblOffset val="100"/>
        <c:noMultiLvlLbl val="0"/>
      </c:catAx>
      <c:valAx>
        <c:axId val="2113994440"/>
        <c:scaling>
          <c:orientation val="minMax"/>
          <c:max val="1"/>
          <c:min val="0"/>
        </c:scaling>
        <c:delete val="0"/>
        <c:axPos val="b"/>
        <c:numFmt formatCode="0%" sourceLinked="0"/>
        <c:majorTickMark val="out"/>
        <c:minorTickMark val="none"/>
        <c:tickLblPos val="nextTo"/>
        <c:spPr>
          <a:ln>
            <a:solidFill>
              <a:srgbClr val="7F7F7F"/>
            </a:solidFill>
          </a:ln>
        </c:spPr>
        <c:txPr>
          <a:bodyPr/>
          <a:lstStyle/>
          <a:p>
            <a:pPr>
              <a:defRPr sz="1000" b="0">
                <a:solidFill>
                  <a:srgbClr val="7F7F7F"/>
                </a:solidFill>
              </a:defRPr>
            </a:pPr>
            <a:endParaRPr lang="en-US"/>
          </a:p>
        </c:txPr>
        <c:crossAx val="2068027336"/>
        <c:crosses val="max"/>
        <c:crossBetween val="between"/>
      </c:valAx>
    </c:plotArea>
    <c:plotVisOnly val="1"/>
    <c:dispBlanksAs val="gap"/>
    <c:showDLblsOverMax val="1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 </c:v>
                </c:pt>
              </c:strCache>
            </c:strRef>
          </c:tx>
          <c:spPr>
            <a:solidFill>
              <a:srgbClr val="00BF6F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rgbClr val="00BF6F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1-7E86-42B5-B2AE-43D85802C168}"/>
              </c:ext>
            </c:extLst>
          </c:dPt>
          <c:dPt>
            <c:idx val="1"/>
            <c:invertIfNegative val="0"/>
            <c:bubble3D val="0"/>
            <c:spPr>
              <a:solidFill>
                <a:srgbClr val="507CB6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3-7E86-42B5-B2AE-43D85802C168}"/>
              </c:ext>
            </c:extLst>
          </c:dPt>
          <c:dPt>
            <c:idx val="2"/>
            <c:invertIfNegative val="0"/>
            <c:bubble3D val="0"/>
            <c:spPr>
              <a:solidFill>
                <a:srgbClr val="F9BE00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5-7E86-42B5-B2AE-43D85802C168}"/>
              </c:ext>
            </c:extLst>
          </c:dPt>
          <c:dPt>
            <c:idx val="3"/>
            <c:invertIfNegative val="0"/>
            <c:bubble3D val="0"/>
            <c:spPr>
              <a:solidFill>
                <a:srgbClr val="6BC8CD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7-7E86-42B5-B2AE-43D85802C168}"/>
              </c:ext>
            </c:extLst>
          </c:dPt>
          <c:dPt>
            <c:idx val="4"/>
            <c:invertIfNegative val="0"/>
            <c:bubble3D val="0"/>
            <c:spPr>
              <a:solidFill>
                <a:srgbClr val="FF8B4F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9-7E86-42B5-B2AE-43D85802C168}"/>
              </c:ext>
            </c:extLst>
          </c:dPt>
          <c:dPt>
            <c:idx val="5"/>
            <c:invertIfNegative val="0"/>
            <c:bubble3D val="0"/>
            <c:spPr>
              <a:solidFill>
                <a:srgbClr val="7D5E90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B-7E86-42B5-B2AE-43D85802C168}"/>
              </c:ext>
            </c:extLst>
          </c:dPt>
          <c:dPt>
            <c:idx val="6"/>
            <c:invertIfNegative val="0"/>
            <c:bubble3D val="0"/>
            <c:spPr>
              <a:solidFill>
                <a:srgbClr val="D25F90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D-7E86-42B5-B2AE-43D85802C168}"/>
              </c:ext>
            </c:extLst>
          </c:dPt>
          <c:dPt>
            <c:idx val="7"/>
            <c:invertIfNegative val="0"/>
            <c:bubble3D val="0"/>
            <c:spPr>
              <a:solidFill>
                <a:srgbClr val="C7B879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F-7E86-42B5-B2AE-43D85802C168}"/>
              </c:ext>
            </c:extLst>
          </c:dPt>
          <c:dPt>
            <c:idx val="8"/>
            <c:invertIfNegative val="0"/>
            <c:bubble3D val="0"/>
            <c:spPr>
              <a:solidFill>
                <a:srgbClr val="DB4D5C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11-7E86-42B5-B2AE-43D85802C168}"/>
              </c:ext>
            </c:extLst>
          </c:dPt>
          <c:dPt>
            <c:idx val="9"/>
            <c:invertIfNegative val="0"/>
            <c:bubble3D val="0"/>
            <c:spPr>
              <a:solidFill>
                <a:srgbClr val="768086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13-7E86-42B5-B2AE-43D85802C168}"/>
              </c:ext>
            </c:extLst>
          </c:dPt>
          <c:cat>
            <c:strRef>
              <c:f>Sheet1!$A$2:$A$11</c:f>
              <c:strCache>
                <c:ptCount val="10"/>
                <c:pt idx="0">
                  <c:v>None of the above</c:v>
                </c:pt>
                <c:pt idx="1">
                  <c:v>Burnout/stress</c:v>
                </c:pt>
                <c:pt idx="2">
                  <c:v>High caseload</c:v>
                </c:pt>
                <c:pt idx="3">
                  <c:v>Inadequate education</c:v>
                </c:pt>
                <c:pt idx="4">
                  <c:v>Inadequate training</c:v>
                </c:pt>
                <c:pt idx="5">
                  <c:v>Lack of opportunity to progress</c:v>
                </c:pt>
                <c:pt idx="6">
                  <c:v>Lack of organizational support</c:v>
                </c:pt>
                <c:pt idx="7">
                  <c:v>Lack of resources/funding</c:v>
                </c:pt>
                <c:pt idx="8">
                  <c:v>Safety concerns</c:v>
                </c:pt>
                <c:pt idx="9">
                  <c:v>Other (please specify)</c:v>
                </c:pt>
              </c:strCache>
            </c:strRef>
          </c:cat>
          <c:val>
            <c:numRef>
              <c:f>Sheet1!$B$2:$B$11</c:f>
              <c:numCache>
                <c:formatCode>0.00%</c:formatCode>
                <c:ptCount val="10"/>
                <c:pt idx="0">
                  <c:v>0.12280000000000001</c:v>
                </c:pt>
                <c:pt idx="1">
                  <c:v>0.5</c:v>
                </c:pt>
                <c:pt idx="2">
                  <c:v>0.1842</c:v>
                </c:pt>
                <c:pt idx="3">
                  <c:v>6.1400000000000003E-2</c:v>
                </c:pt>
                <c:pt idx="4">
                  <c:v>4.3900000000000002E-2</c:v>
                </c:pt>
                <c:pt idx="5">
                  <c:v>0.25440000000000002</c:v>
                </c:pt>
                <c:pt idx="6">
                  <c:v>0.21049999999999999</c:v>
                </c:pt>
                <c:pt idx="7">
                  <c:v>0.56140000000000001</c:v>
                </c:pt>
                <c:pt idx="8">
                  <c:v>7.8899999999999998E-2</c:v>
                </c:pt>
                <c:pt idx="9">
                  <c:v>3.5099999999999999E-2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4-7E86-42B5-B2AE-43D85802C16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2068027336"/>
        <c:axId val="2113994440"/>
      </c:barChart>
      <c:catAx>
        <c:axId val="2068027336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low"/>
        <c:spPr>
          <a:ln>
            <a:solidFill>
              <a:srgbClr val="7F7F7F"/>
            </a:solidFill>
          </a:ln>
        </c:spPr>
        <c:txPr>
          <a:bodyPr/>
          <a:lstStyle/>
          <a:p>
            <a:pPr>
              <a:defRPr sz="1000" b="0">
                <a:solidFill>
                  <a:srgbClr val="7F7F7F"/>
                </a:solidFill>
              </a:defRPr>
            </a:pPr>
            <a:endParaRPr lang="en-US"/>
          </a:p>
        </c:txPr>
        <c:crossAx val="2113994440"/>
        <c:crosses val="autoZero"/>
        <c:auto val="1"/>
        <c:lblAlgn val="ctr"/>
        <c:lblOffset val="100"/>
        <c:noMultiLvlLbl val="0"/>
      </c:catAx>
      <c:valAx>
        <c:axId val="2113994440"/>
        <c:scaling>
          <c:orientation val="minMax"/>
          <c:max val="1"/>
          <c:min val="0"/>
        </c:scaling>
        <c:delete val="0"/>
        <c:axPos val="b"/>
        <c:numFmt formatCode="0%" sourceLinked="0"/>
        <c:majorTickMark val="out"/>
        <c:minorTickMark val="none"/>
        <c:tickLblPos val="nextTo"/>
        <c:spPr>
          <a:ln>
            <a:solidFill>
              <a:srgbClr val="7F7F7F"/>
            </a:solidFill>
          </a:ln>
        </c:spPr>
        <c:txPr>
          <a:bodyPr/>
          <a:lstStyle/>
          <a:p>
            <a:pPr>
              <a:defRPr sz="1000" b="0">
                <a:solidFill>
                  <a:srgbClr val="7F7F7F"/>
                </a:solidFill>
              </a:defRPr>
            </a:pPr>
            <a:endParaRPr lang="en-US"/>
          </a:p>
        </c:txPr>
        <c:crossAx val="2068027336"/>
        <c:crosses val="max"/>
        <c:crossBetween val="between"/>
      </c:valAx>
    </c:plotArea>
    <c:plotVisOnly val="1"/>
    <c:dispBlanksAs val="gap"/>
    <c:showDLblsOverMax val="1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 </c:v>
                </c:pt>
              </c:strCache>
            </c:strRef>
          </c:tx>
          <c:spPr>
            <a:solidFill>
              <a:srgbClr val="00BF6F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rgbClr val="00BF6F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1-4357-42A0-9C80-1BFAB73996AF}"/>
              </c:ext>
            </c:extLst>
          </c:dPt>
          <c:dPt>
            <c:idx val="1"/>
            <c:invertIfNegative val="0"/>
            <c:bubble3D val="0"/>
            <c:spPr>
              <a:solidFill>
                <a:srgbClr val="507CB6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3-4357-42A0-9C80-1BFAB73996AF}"/>
              </c:ext>
            </c:extLst>
          </c:dPt>
          <c:dPt>
            <c:idx val="2"/>
            <c:invertIfNegative val="0"/>
            <c:bubble3D val="0"/>
            <c:spPr>
              <a:solidFill>
                <a:srgbClr val="F9BE00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5-4357-42A0-9C80-1BFAB73996AF}"/>
              </c:ext>
            </c:extLst>
          </c:dPt>
          <c:dPt>
            <c:idx val="3"/>
            <c:invertIfNegative val="0"/>
            <c:bubble3D val="0"/>
            <c:spPr>
              <a:solidFill>
                <a:srgbClr val="6BC8CD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7-4357-42A0-9C80-1BFAB73996AF}"/>
              </c:ext>
            </c:extLst>
          </c:dPt>
          <c:dPt>
            <c:idx val="4"/>
            <c:invertIfNegative val="0"/>
            <c:bubble3D val="0"/>
            <c:spPr>
              <a:solidFill>
                <a:srgbClr val="FF8B4F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9-4357-42A0-9C80-1BFAB73996AF}"/>
              </c:ext>
            </c:extLst>
          </c:dPt>
          <c:dPt>
            <c:idx val="5"/>
            <c:invertIfNegative val="0"/>
            <c:bubble3D val="0"/>
            <c:spPr>
              <a:solidFill>
                <a:srgbClr val="7D5E90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B-4357-42A0-9C80-1BFAB73996AF}"/>
              </c:ext>
            </c:extLst>
          </c:dPt>
          <c:dPt>
            <c:idx val="6"/>
            <c:invertIfNegative val="0"/>
            <c:bubble3D val="0"/>
            <c:spPr>
              <a:solidFill>
                <a:srgbClr val="D25F90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D-4357-42A0-9C80-1BFAB73996AF}"/>
              </c:ext>
            </c:extLst>
          </c:dPt>
          <c:cat>
            <c:strRef>
              <c:f>Sheet1!$A$2:$A$8</c:f>
              <c:strCache>
                <c:ptCount val="7"/>
                <c:pt idx="0">
                  <c:v>Education</c:v>
                </c:pt>
                <c:pt idx="1">
                  <c:v>Employment training</c:v>
                </c:pt>
                <c:pt idx="2">
                  <c:v>Housing/homelessness support</c:v>
                </c:pt>
                <c:pt idx="3">
                  <c:v>Mental health</c:v>
                </c:pt>
                <c:pt idx="4">
                  <c:v>Mentorship</c:v>
                </c:pt>
                <c:pt idx="5">
                  <c:v>Substance abuse support</c:v>
                </c:pt>
                <c:pt idx="6">
                  <c:v>Other (please specify)</c:v>
                </c:pt>
              </c:strCache>
            </c:strRef>
          </c:cat>
          <c:val>
            <c:numRef>
              <c:f>Sheet1!$B$2:$B$8</c:f>
              <c:numCache>
                <c:formatCode>0.00%</c:formatCode>
                <c:ptCount val="7"/>
                <c:pt idx="0">
                  <c:v>0.56669999999999998</c:v>
                </c:pt>
                <c:pt idx="1">
                  <c:v>0.3</c:v>
                </c:pt>
                <c:pt idx="2">
                  <c:v>0.23330000000000001</c:v>
                </c:pt>
                <c:pt idx="3">
                  <c:v>0.4</c:v>
                </c:pt>
                <c:pt idx="4">
                  <c:v>0.4</c:v>
                </c:pt>
                <c:pt idx="5">
                  <c:v>0.1</c:v>
                </c:pt>
                <c:pt idx="6">
                  <c:v>0.5333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4357-42A0-9C80-1BFAB73996A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2068027336"/>
        <c:axId val="2113994440"/>
      </c:barChart>
      <c:catAx>
        <c:axId val="2068027336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low"/>
        <c:spPr>
          <a:ln>
            <a:solidFill>
              <a:srgbClr val="7F7F7F"/>
            </a:solidFill>
          </a:ln>
        </c:spPr>
        <c:txPr>
          <a:bodyPr/>
          <a:lstStyle/>
          <a:p>
            <a:pPr>
              <a:defRPr sz="1000" b="0">
                <a:solidFill>
                  <a:srgbClr val="7F7F7F"/>
                </a:solidFill>
              </a:defRPr>
            </a:pPr>
            <a:endParaRPr lang="en-US"/>
          </a:p>
        </c:txPr>
        <c:crossAx val="2113994440"/>
        <c:crosses val="autoZero"/>
        <c:auto val="1"/>
        <c:lblAlgn val="ctr"/>
        <c:lblOffset val="100"/>
        <c:noMultiLvlLbl val="0"/>
      </c:catAx>
      <c:valAx>
        <c:axId val="2113994440"/>
        <c:scaling>
          <c:orientation val="minMax"/>
          <c:max val="1"/>
          <c:min val="0"/>
        </c:scaling>
        <c:delete val="0"/>
        <c:axPos val="b"/>
        <c:numFmt formatCode="0%" sourceLinked="0"/>
        <c:majorTickMark val="out"/>
        <c:minorTickMark val="none"/>
        <c:tickLblPos val="nextTo"/>
        <c:spPr>
          <a:ln>
            <a:solidFill>
              <a:srgbClr val="7F7F7F"/>
            </a:solidFill>
          </a:ln>
        </c:spPr>
        <c:txPr>
          <a:bodyPr/>
          <a:lstStyle/>
          <a:p>
            <a:pPr>
              <a:defRPr sz="1000" b="0">
                <a:solidFill>
                  <a:srgbClr val="7F7F7F"/>
                </a:solidFill>
              </a:defRPr>
            </a:pPr>
            <a:endParaRPr lang="en-US"/>
          </a:p>
        </c:txPr>
        <c:crossAx val="2068027336"/>
        <c:crosses val="max"/>
        <c:crossBetween val="between"/>
      </c:valAx>
    </c:plotArea>
    <c:plotVisOnly val="1"/>
    <c:dispBlanksAs val="gap"/>
    <c:showDLblsOverMax val="1"/>
  </c:chart>
  <c:txPr>
    <a:bodyPr/>
    <a:lstStyle/>
    <a:p>
      <a:pPr>
        <a:defRPr sz="1800"/>
      </a:pPr>
      <a:endParaRPr lang="en-US"/>
    </a:p>
  </c:txPr>
  <c:externalData r:id="rId1">
    <c:autoUpdate val="0"/>
  </c:externalData>
  <c:userShapes r:id="rId2"/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>
        <c:manualLayout>
          <c:layoutTarget val="inner"/>
          <c:xMode val="edge"/>
          <c:yMode val="edge"/>
          <c:x val="0.4766600072371196"/>
          <c:y val="4.0623328186112417E-2"/>
          <c:w val="0.47462407341442447"/>
          <c:h val="0.78823330904996591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Strongly disagree</c:v>
                </c:pt>
              </c:strCache>
            </c:strRef>
          </c:tx>
          <c:spPr>
            <a:solidFill>
              <a:srgbClr val="00BF6F"/>
            </a:solidFill>
          </c:spPr>
          <c:invertIfNegative val="0"/>
          <c:cat>
            <c:strRef>
              <c:f>Sheet1!$A$2:$A$6</c:f>
              <c:strCache>
                <c:ptCount val="5"/>
                <c:pt idx="0">
                  <c:v>I am satisfied with my current role.</c:v>
                </c:pt>
                <c:pt idx="1">
                  <c:v>I feel proud to work in youth-services.</c:v>
                </c:pt>
                <c:pt idx="2">
                  <c:v>My work makes a positive impact on the lives of young people.</c:v>
                </c:pt>
                <c:pt idx="3">
                  <c:v>I see myself staying in youth-services for at least the next 1-2 years.</c:v>
                </c:pt>
                <c:pt idx="4">
                  <c:v>I see myself staying in youth-services for at least the next 3- 5 years.</c:v>
                </c:pt>
              </c:strCache>
            </c:strRef>
          </c:cat>
          <c:val>
            <c:numRef>
              <c:f>Sheet1!$B$2:$B$6</c:f>
              <c:numCache>
                <c:formatCode>0.00%</c:formatCode>
                <c:ptCount val="5"/>
                <c:pt idx="0">
                  <c:v>0</c:v>
                </c:pt>
                <c:pt idx="1">
                  <c:v>0</c:v>
                </c:pt>
                <c:pt idx="2">
                  <c:v>8.9999999999999993E-3</c:v>
                </c:pt>
                <c:pt idx="3">
                  <c:v>8.9999999999999993E-3</c:v>
                </c:pt>
                <c:pt idx="4">
                  <c:v>1.7999999999999999E-2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D62-44D0-9468-F9B5ECFDE81A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Disagree</c:v>
                </c:pt>
              </c:strCache>
            </c:strRef>
          </c:tx>
          <c:spPr>
            <a:solidFill>
              <a:srgbClr val="507CB6"/>
            </a:solidFill>
          </c:spPr>
          <c:invertIfNegative val="0"/>
          <c:cat>
            <c:strRef>
              <c:f>Sheet1!$A$2:$A$6</c:f>
              <c:strCache>
                <c:ptCount val="5"/>
                <c:pt idx="0">
                  <c:v>I am satisfied with my current role.</c:v>
                </c:pt>
                <c:pt idx="1">
                  <c:v>I feel proud to work in youth-services.</c:v>
                </c:pt>
                <c:pt idx="2">
                  <c:v>My work makes a positive impact on the lives of young people.</c:v>
                </c:pt>
                <c:pt idx="3">
                  <c:v>I see myself staying in youth-services for at least the next 1-2 years.</c:v>
                </c:pt>
                <c:pt idx="4">
                  <c:v>I see myself staying in youth-services for at least the next 3- 5 years.</c:v>
                </c:pt>
              </c:strCache>
            </c:strRef>
          </c:cat>
          <c:val>
            <c:numRef>
              <c:f>Sheet1!$C$2:$C$6</c:f>
              <c:numCache>
                <c:formatCode>0.00%</c:formatCode>
                <c:ptCount val="5"/>
                <c:pt idx="0">
                  <c:v>9.9099999999999994E-2</c:v>
                </c:pt>
                <c:pt idx="1">
                  <c:v>0</c:v>
                </c:pt>
                <c:pt idx="2">
                  <c:v>8.9999999999999993E-3</c:v>
                </c:pt>
                <c:pt idx="3">
                  <c:v>3.5999999999999997E-2</c:v>
                </c:pt>
                <c:pt idx="4">
                  <c:v>4.4999999999999998E-2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D62-44D0-9468-F9B5ECFDE81A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Neither agree nor disagree</c:v>
                </c:pt>
              </c:strCache>
            </c:strRef>
          </c:tx>
          <c:spPr>
            <a:solidFill>
              <a:srgbClr val="F9BE00"/>
            </a:solidFill>
          </c:spPr>
          <c:invertIfNegative val="0"/>
          <c:cat>
            <c:strRef>
              <c:f>Sheet1!$A$2:$A$6</c:f>
              <c:strCache>
                <c:ptCount val="5"/>
                <c:pt idx="0">
                  <c:v>I am satisfied with my current role.</c:v>
                </c:pt>
                <c:pt idx="1">
                  <c:v>I feel proud to work in youth-services.</c:v>
                </c:pt>
                <c:pt idx="2">
                  <c:v>My work makes a positive impact on the lives of young people.</c:v>
                </c:pt>
                <c:pt idx="3">
                  <c:v>I see myself staying in youth-services for at least the next 1-2 years.</c:v>
                </c:pt>
                <c:pt idx="4">
                  <c:v>I see myself staying in youth-services for at least the next 3- 5 years.</c:v>
                </c:pt>
              </c:strCache>
            </c:strRef>
          </c:cat>
          <c:val>
            <c:numRef>
              <c:f>Sheet1!$D$2:$D$6</c:f>
              <c:numCache>
                <c:formatCode>0.00%</c:formatCode>
                <c:ptCount val="5"/>
                <c:pt idx="0">
                  <c:v>0.17119999999999999</c:v>
                </c:pt>
                <c:pt idx="1">
                  <c:v>5.4100000000000002E-2</c:v>
                </c:pt>
                <c:pt idx="2">
                  <c:v>6.3100000000000003E-2</c:v>
                </c:pt>
                <c:pt idx="3">
                  <c:v>9.01E-2</c:v>
                </c:pt>
                <c:pt idx="4">
                  <c:v>0.18920000000000001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D62-44D0-9468-F9B5ECFDE81A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Agree</c:v>
                </c:pt>
              </c:strCache>
            </c:strRef>
          </c:tx>
          <c:spPr>
            <a:solidFill>
              <a:srgbClr val="6BC8CD"/>
            </a:solidFill>
          </c:spPr>
          <c:invertIfNegative val="0"/>
          <c:cat>
            <c:strRef>
              <c:f>Sheet1!$A$2:$A$6</c:f>
              <c:strCache>
                <c:ptCount val="5"/>
                <c:pt idx="0">
                  <c:v>I am satisfied with my current role.</c:v>
                </c:pt>
                <c:pt idx="1">
                  <c:v>I feel proud to work in youth-services.</c:v>
                </c:pt>
                <c:pt idx="2">
                  <c:v>My work makes a positive impact on the lives of young people.</c:v>
                </c:pt>
                <c:pt idx="3">
                  <c:v>I see myself staying in youth-services for at least the next 1-2 years.</c:v>
                </c:pt>
                <c:pt idx="4">
                  <c:v>I see myself staying in youth-services for at least the next 3- 5 years.</c:v>
                </c:pt>
              </c:strCache>
            </c:strRef>
          </c:cat>
          <c:val>
            <c:numRef>
              <c:f>Sheet1!$E$2:$E$6</c:f>
              <c:numCache>
                <c:formatCode>0.00%</c:formatCode>
                <c:ptCount val="5"/>
                <c:pt idx="0">
                  <c:v>0.35139999999999999</c:v>
                </c:pt>
                <c:pt idx="1">
                  <c:v>0.1532</c:v>
                </c:pt>
                <c:pt idx="2">
                  <c:v>0.2432</c:v>
                </c:pt>
                <c:pt idx="3">
                  <c:v>0.27929999999999999</c:v>
                </c:pt>
                <c:pt idx="4">
                  <c:v>0.34229999999999999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4D62-44D0-9468-F9B5ECFDE81A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Strongly agree</c:v>
                </c:pt>
              </c:strCache>
            </c:strRef>
          </c:tx>
          <c:spPr>
            <a:solidFill>
              <a:srgbClr val="FF8B4F"/>
            </a:solidFill>
          </c:spPr>
          <c:invertIfNegative val="0"/>
          <c:cat>
            <c:strRef>
              <c:f>Sheet1!$A$2:$A$6</c:f>
              <c:strCache>
                <c:ptCount val="5"/>
                <c:pt idx="0">
                  <c:v>I am satisfied with my current role.</c:v>
                </c:pt>
                <c:pt idx="1">
                  <c:v>I feel proud to work in youth-services.</c:v>
                </c:pt>
                <c:pt idx="2">
                  <c:v>My work makes a positive impact on the lives of young people.</c:v>
                </c:pt>
                <c:pt idx="3">
                  <c:v>I see myself staying in youth-services for at least the next 1-2 years.</c:v>
                </c:pt>
                <c:pt idx="4">
                  <c:v>I see myself staying in youth-services for at least the next 3- 5 years.</c:v>
                </c:pt>
              </c:strCache>
            </c:strRef>
          </c:cat>
          <c:val>
            <c:numRef>
              <c:f>Sheet1!$F$2:$F$6</c:f>
              <c:numCache>
                <c:formatCode>0.00%</c:formatCode>
                <c:ptCount val="5"/>
                <c:pt idx="0">
                  <c:v>0.37840000000000001</c:v>
                </c:pt>
                <c:pt idx="1">
                  <c:v>0.79279999999999995</c:v>
                </c:pt>
                <c:pt idx="2">
                  <c:v>0.67569999999999997</c:v>
                </c:pt>
                <c:pt idx="3">
                  <c:v>0.54949999999999999</c:v>
                </c:pt>
                <c:pt idx="4">
                  <c:v>0.39639999999999997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D62-44D0-9468-F9B5ECFDE81A}"/>
            </c:ext>
          </c:extLst>
        </c:ser>
        <c:ser>
          <c:idx val="5"/>
          <c:order val="5"/>
          <c:tx>
            <c:strRef>
              <c:f>Sheet1!$G$1</c:f>
              <c:strCache>
                <c:ptCount val="1"/>
                <c:pt idx="0">
                  <c:v>N/A</c:v>
                </c:pt>
              </c:strCache>
            </c:strRef>
          </c:tx>
          <c:spPr>
            <a:solidFill>
              <a:srgbClr val="7D5E90"/>
            </a:solidFill>
          </c:spPr>
          <c:invertIfNegative val="0"/>
          <c:cat>
            <c:strRef>
              <c:f>Sheet1!$A$2:$A$6</c:f>
              <c:strCache>
                <c:ptCount val="5"/>
                <c:pt idx="0">
                  <c:v>I am satisfied with my current role.</c:v>
                </c:pt>
                <c:pt idx="1">
                  <c:v>I feel proud to work in youth-services.</c:v>
                </c:pt>
                <c:pt idx="2">
                  <c:v>My work makes a positive impact on the lives of young people.</c:v>
                </c:pt>
                <c:pt idx="3">
                  <c:v>I see myself staying in youth-services for at least the next 1-2 years.</c:v>
                </c:pt>
                <c:pt idx="4">
                  <c:v>I see myself staying in youth-services for at least the next 3- 5 years.</c:v>
                </c:pt>
              </c:strCache>
            </c:strRef>
          </c:cat>
          <c:val>
            <c:numRef>
              <c:f>Sheet1!$G$2:$G$6</c:f>
              <c:numCache>
                <c:formatCode>0.00%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3.5999999999999997E-2</c:v>
                </c:pt>
                <c:pt idx="4">
                  <c:v>8.9999999999999993E-3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4D62-44D0-9468-F9B5ECFDE81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068027336"/>
        <c:axId val="2113994440"/>
      </c:barChart>
      <c:catAx>
        <c:axId val="2068027336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low"/>
        <c:spPr>
          <a:ln>
            <a:solidFill>
              <a:srgbClr val="7F7F7F"/>
            </a:solidFill>
          </a:ln>
        </c:spPr>
        <c:txPr>
          <a:bodyPr/>
          <a:lstStyle/>
          <a:p>
            <a:pPr>
              <a:defRPr sz="1000" b="0">
                <a:solidFill>
                  <a:srgbClr val="7F7F7F"/>
                </a:solidFill>
              </a:defRPr>
            </a:pPr>
            <a:endParaRPr lang="en-US"/>
          </a:p>
        </c:txPr>
        <c:crossAx val="2113994440"/>
        <c:crosses val="autoZero"/>
        <c:auto val="1"/>
        <c:lblAlgn val="ctr"/>
        <c:lblOffset val="100"/>
        <c:noMultiLvlLbl val="0"/>
      </c:catAx>
      <c:valAx>
        <c:axId val="2113994440"/>
        <c:scaling>
          <c:orientation val="minMax"/>
          <c:max val="1"/>
          <c:min val="0"/>
        </c:scaling>
        <c:delete val="0"/>
        <c:axPos val="b"/>
        <c:numFmt formatCode="0%" sourceLinked="0"/>
        <c:majorTickMark val="out"/>
        <c:minorTickMark val="none"/>
        <c:tickLblPos val="nextTo"/>
        <c:spPr>
          <a:ln>
            <a:solidFill>
              <a:srgbClr val="7F7F7F"/>
            </a:solidFill>
          </a:ln>
        </c:spPr>
        <c:txPr>
          <a:bodyPr/>
          <a:lstStyle/>
          <a:p>
            <a:pPr>
              <a:defRPr sz="1000" b="0">
                <a:solidFill>
                  <a:srgbClr val="7F7F7F"/>
                </a:solidFill>
              </a:defRPr>
            </a:pPr>
            <a:endParaRPr lang="en-US"/>
          </a:p>
        </c:txPr>
        <c:crossAx val="2068027336"/>
        <c:crosses val="max"/>
        <c:crossBetween val="between"/>
      </c:valAx>
    </c:plotArea>
    <c:legend>
      <c:legendPos val="b"/>
      <c:overlay val="0"/>
      <c:txPr>
        <a:bodyPr/>
        <a:lstStyle/>
        <a:p>
          <a:pPr>
            <a:defRPr sz="1200" b="0">
              <a:solidFill>
                <a:srgbClr val="7F7F7F"/>
              </a:solidFill>
            </a:defRPr>
          </a:pPr>
          <a:endParaRPr lang="en-US"/>
        </a:p>
      </c:txPr>
    </c:legend>
    <c:plotVisOnly val="1"/>
    <c:dispBlanksAs val="gap"/>
    <c:showDLblsOverMax val="1"/>
  </c:chart>
  <c:txPr>
    <a:bodyPr/>
    <a:lstStyle/>
    <a:p>
      <a:pPr>
        <a:defRPr sz="1800"/>
      </a:pPr>
      <a:endParaRPr lang="en-US"/>
    </a:p>
  </c:txPr>
  <c:externalData r:id="rId1">
    <c:autoUpdate val="0"/>
  </c:externalData>
  <c:userShapes r:id="rId2"/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Strongly disagree</c:v>
                </c:pt>
              </c:strCache>
            </c:strRef>
          </c:tx>
          <c:spPr>
            <a:solidFill>
              <a:srgbClr val="00BF6F"/>
            </a:solidFill>
          </c:spPr>
          <c:invertIfNegative val="0"/>
          <c:cat>
            <c:strRef>
              <c:f>Sheet1!$A$2:$A$7</c:f>
              <c:strCache>
                <c:ptCount val="6"/>
                <c:pt idx="0">
                  <c:v>I feel that my work is meaningful.</c:v>
                </c:pt>
                <c:pt idx="1">
                  <c:v>I understand how my role contributes to the organization's mission.</c:v>
                </c:pt>
                <c:pt idx="2">
                  <c:v>I feel motivated to do my best work every day.</c:v>
                </c:pt>
                <c:pt idx="3">
                  <c:v>I have access to the training and resources I need to do my job well.</c:v>
                </c:pt>
                <c:pt idx="4">
                  <c:v>I have opportunities for professional development.</c:v>
                </c:pt>
                <c:pt idx="5">
                  <c:v>I feel encouraged to grow in my career.</c:v>
                </c:pt>
              </c:strCache>
            </c:strRef>
          </c:cat>
          <c:val>
            <c:numRef>
              <c:f>Sheet1!$B$2:$B$7</c:f>
              <c:numCache>
                <c:formatCode>0.00%</c:formatCode>
                <c:ptCount val="6"/>
                <c:pt idx="0">
                  <c:v>0</c:v>
                </c:pt>
                <c:pt idx="1">
                  <c:v>0</c:v>
                </c:pt>
                <c:pt idx="2">
                  <c:v>8.9999999999999993E-3</c:v>
                </c:pt>
                <c:pt idx="3">
                  <c:v>8.9999999999999993E-3</c:v>
                </c:pt>
                <c:pt idx="4">
                  <c:v>8.9999999999999993E-3</c:v>
                </c:pt>
                <c:pt idx="5">
                  <c:v>9.1000000000000004E-3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A36-4EB8-A075-D3C960CB6915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Disagree</c:v>
                </c:pt>
              </c:strCache>
            </c:strRef>
          </c:tx>
          <c:spPr>
            <a:solidFill>
              <a:srgbClr val="507CB6"/>
            </a:solidFill>
          </c:spPr>
          <c:invertIfNegative val="0"/>
          <c:cat>
            <c:strRef>
              <c:f>Sheet1!$A$2:$A$7</c:f>
              <c:strCache>
                <c:ptCount val="6"/>
                <c:pt idx="0">
                  <c:v>I feel that my work is meaningful.</c:v>
                </c:pt>
                <c:pt idx="1">
                  <c:v>I understand how my role contributes to the organization's mission.</c:v>
                </c:pt>
                <c:pt idx="2">
                  <c:v>I feel motivated to do my best work every day.</c:v>
                </c:pt>
                <c:pt idx="3">
                  <c:v>I have access to the training and resources I need to do my job well.</c:v>
                </c:pt>
                <c:pt idx="4">
                  <c:v>I have opportunities for professional development.</c:v>
                </c:pt>
                <c:pt idx="5">
                  <c:v>I feel encouraged to grow in my career.</c:v>
                </c:pt>
              </c:strCache>
            </c:strRef>
          </c:cat>
          <c:val>
            <c:numRef>
              <c:f>Sheet1!$C$2:$C$7</c:f>
              <c:numCache>
                <c:formatCode>0.00%</c:formatCode>
                <c:ptCount val="6"/>
                <c:pt idx="0">
                  <c:v>2.7E-2</c:v>
                </c:pt>
                <c:pt idx="1">
                  <c:v>1.7999999999999999E-2</c:v>
                </c:pt>
                <c:pt idx="2">
                  <c:v>9.01E-2</c:v>
                </c:pt>
                <c:pt idx="3">
                  <c:v>5.4100000000000002E-2</c:v>
                </c:pt>
                <c:pt idx="4">
                  <c:v>6.3100000000000003E-2</c:v>
                </c:pt>
                <c:pt idx="5">
                  <c:v>0.1091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A36-4EB8-A075-D3C960CB6915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Neither disagree nor agree</c:v>
                </c:pt>
              </c:strCache>
            </c:strRef>
          </c:tx>
          <c:spPr>
            <a:solidFill>
              <a:srgbClr val="F9BE00"/>
            </a:solidFill>
          </c:spPr>
          <c:invertIfNegative val="0"/>
          <c:cat>
            <c:strRef>
              <c:f>Sheet1!$A$2:$A$7</c:f>
              <c:strCache>
                <c:ptCount val="6"/>
                <c:pt idx="0">
                  <c:v>I feel that my work is meaningful.</c:v>
                </c:pt>
                <c:pt idx="1">
                  <c:v>I understand how my role contributes to the organization's mission.</c:v>
                </c:pt>
                <c:pt idx="2">
                  <c:v>I feel motivated to do my best work every day.</c:v>
                </c:pt>
                <c:pt idx="3">
                  <c:v>I have access to the training and resources I need to do my job well.</c:v>
                </c:pt>
                <c:pt idx="4">
                  <c:v>I have opportunities for professional development.</c:v>
                </c:pt>
                <c:pt idx="5">
                  <c:v>I feel encouraged to grow in my career.</c:v>
                </c:pt>
              </c:strCache>
            </c:strRef>
          </c:cat>
          <c:val>
            <c:numRef>
              <c:f>Sheet1!$D$2:$D$7</c:f>
              <c:numCache>
                <c:formatCode>0.00%</c:formatCode>
                <c:ptCount val="6"/>
                <c:pt idx="0">
                  <c:v>4.4999999999999998E-2</c:v>
                </c:pt>
                <c:pt idx="1">
                  <c:v>7.2099999999999997E-2</c:v>
                </c:pt>
                <c:pt idx="2">
                  <c:v>9.9099999999999994E-2</c:v>
                </c:pt>
                <c:pt idx="3">
                  <c:v>0.19819999999999999</c:v>
                </c:pt>
                <c:pt idx="4">
                  <c:v>0.18920000000000001</c:v>
                </c:pt>
                <c:pt idx="5">
                  <c:v>0.21820000000000001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A36-4EB8-A075-D3C960CB6915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Agree</c:v>
                </c:pt>
              </c:strCache>
            </c:strRef>
          </c:tx>
          <c:spPr>
            <a:solidFill>
              <a:srgbClr val="6BC8CD"/>
            </a:solidFill>
          </c:spPr>
          <c:invertIfNegative val="0"/>
          <c:cat>
            <c:strRef>
              <c:f>Sheet1!$A$2:$A$7</c:f>
              <c:strCache>
                <c:ptCount val="6"/>
                <c:pt idx="0">
                  <c:v>I feel that my work is meaningful.</c:v>
                </c:pt>
                <c:pt idx="1">
                  <c:v>I understand how my role contributes to the organization's mission.</c:v>
                </c:pt>
                <c:pt idx="2">
                  <c:v>I feel motivated to do my best work every day.</c:v>
                </c:pt>
                <c:pt idx="3">
                  <c:v>I have access to the training and resources I need to do my job well.</c:v>
                </c:pt>
                <c:pt idx="4">
                  <c:v>I have opportunities for professional development.</c:v>
                </c:pt>
                <c:pt idx="5">
                  <c:v>I feel encouraged to grow in my career.</c:v>
                </c:pt>
              </c:strCache>
            </c:strRef>
          </c:cat>
          <c:val>
            <c:numRef>
              <c:f>Sheet1!$E$2:$E$7</c:f>
              <c:numCache>
                <c:formatCode>0.00%</c:formatCode>
                <c:ptCount val="6"/>
                <c:pt idx="0">
                  <c:v>0.33329999999999999</c:v>
                </c:pt>
                <c:pt idx="1">
                  <c:v>0.36940000000000001</c:v>
                </c:pt>
                <c:pt idx="2">
                  <c:v>0.47749999999999998</c:v>
                </c:pt>
                <c:pt idx="3">
                  <c:v>0.58560000000000001</c:v>
                </c:pt>
                <c:pt idx="4">
                  <c:v>0.46850000000000003</c:v>
                </c:pt>
                <c:pt idx="5">
                  <c:v>0.38179999999999997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5A36-4EB8-A075-D3C960CB6915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Strongly Agree</c:v>
                </c:pt>
              </c:strCache>
            </c:strRef>
          </c:tx>
          <c:spPr>
            <a:solidFill>
              <a:srgbClr val="FF8B4F"/>
            </a:solidFill>
          </c:spPr>
          <c:invertIfNegative val="0"/>
          <c:cat>
            <c:strRef>
              <c:f>Sheet1!$A$2:$A$7</c:f>
              <c:strCache>
                <c:ptCount val="6"/>
                <c:pt idx="0">
                  <c:v>I feel that my work is meaningful.</c:v>
                </c:pt>
                <c:pt idx="1">
                  <c:v>I understand how my role contributes to the organization's mission.</c:v>
                </c:pt>
                <c:pt idx="2">
                  <c:v>I feel motivated to do my best work every day.</c:v>
                </c:pt>
                <c:pt idx="3">
                  <c:v>I have access to the training and resources I need to do my job well.</c:v>
                </c:pt>
                <c:pt idx="4">
                  <c:v>I have opportunities for professional development.</c:v>
                </c:pt>
                <c:pt idx="5">
                  <c:v>I feel encouraged to grow in my career.</c:v>
                </c:pt>
              </c:strCache>
            </c:strRef>
          </c:cat>
          <c:val>
            <c:numRef>
              <c:f>Sheet1!$F$2:$F$7</c:f>
              <c:numCache>
                <c:formatCode>0.00%</c:formatCode>
                <c:ptCount val="6"/>
                <c:pt idx="0">
                  <c:v>0.59460000000000002</c:v>
                </c:pt>
                <c:pt idx="1">
                  <c:v>0.54049999999999998</c:v>
                </c:pt>
                <c:pt idx="2">
                  <c:v>0.32429999999999998</c:v>
                </c:pt>
                <c:pt idx="3">
                  <c:v>0.1532</c:v>
                </c:pt>
                <c:pt idx="4">
                  <c:v>0.27029999999999998</c:v>
                </c:pt>
                <c:pt idx="5">
                  <c:v>0.28179999999999999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A36-4EB8-A075-D3C960CB691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068027336"/>
        <c:axId val="2113994440"/>
      </c:barChart>
      <c:catAx>
        <c:axId val="2068027336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low"/>
        <c:spPr>
          <a:ln>
            <a:solidFill>
              <a:srgbClr val="7F7F7F"/>
            </a:solidFill>
          </a:ln>
        </c:spPr>
        <c:txPr>
          <a:bodyPr/>
          <a:lstStyle/>
          <a:p>
            <a:pPr>
              <a:defRPr sz="1000" b="0">
                <a:solidFill>
                  <a:srgbClr val="7F7F7F"/>
                </a:solidFill>
              </a:defRPr>
            </a:pPr>
            <a:endParaRPr lang="en-US"/>
          </a:p>
        </c:txPr>
        <c:crossAx val="2113994440"/>
        <c:crosses val="autoZero"/>
        <c:auto val="1"/>
        <c:lblAlgn val="ctr"/>
        <c:lblOffset val="100"/>
        <c:noMultiLvlLbl val="0"/>
      </c:catAx>
      <c:valAx>
        <c:axId val="2113994440"/>
        <c:scaling>
          <c:orientation val="minMax"/>
          <c:max val="1"/>
          <c:min val="0"/>
        </c:scaling>
        <c:delete val="0"/>
        <c:axPos val="b"/>
        <c:numFmt formatCode="0%" sourceLinked="0"/>
        <c:majorTickMark val="out"/>
        <c:minorTickMark val="none"/>
        <c:tickLblPos val="nextTo"/>
        <c:spPr>
          <a:ln>
            <a:solidFill>
              <a:srgbClr val="7F7F7F"/>
            </a:solidFill>
          </a:ln>
        </c:spPr>
        <c:txPr>
          <a:bodyPr/>
          <a:lstStyle/>
          <a:p>
            <a:pPr>
              <a:defRPr sz="1000" b="0">
                <a:solidFill>
                  <a:srgbClr val="7F7F7F"/>
                </a:solidFill>
              </a:defRPr>
            </a:pPr>
            <a:endParaRPr lang="en-US"/>
          </a:p>
        </c:txPr>
        <c:crossAx val="2068027336"/>
        <c:crosses val="max"/>
        <c:crossBetween val="between"/>
      </c:valAx>
    </c:plotArea>
    <c:legend>
      <c:legendPos val="b"/>
      <c:overlay val="0"/>
      <c:txPr>
        <a:bodyPr/>
        <a:lstStyle/>
        <a:p>
          <a:pPr>
            <a:defRPr sz="1200" b="0">
              <a:solidFill>
                <a:srgbClr val="7F7F7F"/>
              </a:solidFill>
            </a:defRPr>
          </a:pPr>
          <a:endParaRPr lang="en-US"/>
        </a:p>
      </c:txPr>
    </c:legend>
    <c:plotVisOnly val="1"/>
    <c:dispBlanksAs val="gap"/>
    <c:showDLblsOverMax val="1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Strongly disagree</c:v>
                </c:pt>
              </c:strCache>
            </c:strRef>
          </c:tx>
          <c:spPr>
            <a:solidFill>
              <a:srgbClr val="00BF6F"/>
            </a:solidFill>
          </c:spPr>
          <c:invertIfNegative val="0"/>
          <c:cat>
            <c:strRef>
              <c:f>Sheet1!$A$2:$A$4</c:f>
              <c:strCache>
                <c:ptCount val="3"/>
                <c:pt idx="0">
                  <c:v>My workload is manageable.</c:v>
                </c:pt>
                <c:pt idx="1">
                  <c:v>I am able to maintain a healthy work-life balance.</c:v>
                </c:pt>
                <c:pt idx="2">
                  <c:v>I have the time and resources to meet the needs of the youth I serve.</c:v>
                </c:pt>
              </c:strCache>
            </c:strRef>
          </c:cat>
          <c:val>
            <c:numRef>
              <c:f>Sheet1!$B$2:$B$4</c:f>
              <c:numCache>
                <c:formatCode>0.00%</c:formatCode>
                <c:ptCount val="3"/>
                <c:pt idx="0">
                  <c:v>1.7999999999999999E-2</c:v>
                </c:pt>
                <c:pt idx="1">
                  <c:v>1.7999999999999999E-2</c:v>
                </c:pt>
                <c:pt idx="2">
                  <c:v>9.1000000000000004E-3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375-4ECF-9B69-C7B07A976C3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Disagree</c:v>
                </c:pt>
              </c:strCache>
            </c:strRef>
          </c:tx>
          <c:spPr>
            <a:solidFill>
              <a:srgbClr val="507CB6"/>
            </a:solidFill>
          </c:spPr>
          <c:invertIfNegative val="0"/>
          <c:cat>
            <c:strRef>
              <c:f>Sheet1!$A$2:$A$4</c:f>
              <c:strCache>
                <c:ptCount val="3"/>
                <c:pt idx="0">
                  <c:v>My workload is manageable.</c:v>
                </c:pt>
                <c:pt idx="1">
                  <c:v>I am able to maintain a healthy work-life balance.</c:v>
                </c:pt>
                <c:pt idx="2">
                  <c:v>I have the time and resources to meet the needs of the youth I serve.</c:v>
                </c:pt>
              </c:strCache>
            </c:strRef>
          </c:cat>
          <c:val>
            <c:numRef>
              <c:f>Sheet1!$C$2:$C$4</c:f>
              <c:numCache>
                <c:formatCode>0.00%</c:formatCode>
                <c:ptCount val="3"/>
                <c:pt idx="0">
                  <c:v>0.16220000000000001</c:v>
                </c:pt>
                <c:pt idx="1">
                  <c:v>0.2072</c:v>
                </c:pt>
                <c:pt idx="2">
                  <c:v>0.1636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375-4ECF-9B69-C7B07A976C37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Neither disagree nor agree</c:v>
                </c:pt>
              </c:strCache>
            </c:strRef>
          </c:tx>
          <c:spPr>
            <a:solidFill>
              <a:srgbClr val="F9BE00"/>
            </a:solidFill>
          </c:spPr>
          <c:invertIfNegative val="0"/>
          <c:cat>
            <c:strRef>
              <c:f>Sheet1!$A$2:$A$4</c:f>
              <c:strCache>
                <c:ptCount val="3"/>
                <c:pt idx="0">
                  <c:v>My workload is manageable.</c:v>
                </c:pt>
                <c:pt idx="1">
                  <c:v>I am able to maintain a healthy work-life balance.</c:v>
                </c:pt>
                <c:pt idx="2">
                  <c:v>I have the time and resources to meet the needs of the youth I serve.</c:v>
                </c:pt>
              </c:strCache>
            </c:strRef>
          </c:cat>
          <c:val>
            <c:numRef>
              <c:f>Sheet1!$D$2:$D$4</c:f>
              <c:numCache>
                <c:formatCode>0.00%</c:formatCode>
                <c:ptCount val="3"/>
                <c:pt idx="0">
                  <c:v>0.1802</c:v>
                </c:pt>
                <c:pt idx="1">
                  <c:v>0.23419999999999999</c:v>
                </c:pt>
                <c:pt idx="2">
                  <c:v>0.31819999999999998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375-4ECF-9B69-C7B07A976C37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Agree</c:v>
                </c:pt>
              </c:strCache>
            </c:strRef>
          </c:tx>
          <c:spPr>
            <a:solidFill>
              <a:srgbClr val="6BC8CD"/>
            </a:solidFill>
          </c:spPr>
          <c:invertIfNegative val="0"/>
          <c:cat>
            <c:strRef>
              <c:f>Sheet1!$A$2:$A$4</c:f>
              <c:strCache>
                <c:ptCount val="3"/>
                <c:pt idx="0">
                  <c:v>My workload is manageable.</c:v>
                </c:pt>
                <c:pt idx="1">
                  <c:v>I am able to maintain a healthy work-life balance.</c:v>
                </c:pt>
                <c:pt idx="2">
                  <c:v>I have the time and resources to meet the needs of the youth I serve.</c:v>
                </c:pt>
              </c:strCache>
            </c:strRef>
          </c:cat>
          <c:val>
            <c:numRef>
              <c:f>Sheet1!$E$2:$E$4</c:f>
              <c:numCache>
                <c:formatCode>0.00%</c:formatCode>
                <c:ptCount val="3"/>
                <c:pt idx="0">
                  <c:v>0.55859999999999999</c:v>
                </c:pt>
                <c:pt idx="1">
                  <c:v>0.40539999999999998</c:v>
                </c:pt>
                <c:pt idx="2">
                  <c:v>0.43640000000000001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0375-4ECF-9B69-C7B07A976C37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Strongly Agree</c:v>
                </c:pt>
              </c:strCache>
            </c:strRef>
          </c:tx>
          <c:spPr>
            <a:solidFill>
              <a:srgbClr val="FF8B4F"/>
            </a:solidFill>
          </c:spPr>
          <c:invertIfNegative val="0"/>
          <c:cat>
            <c:strRef>
              <c:f>Sheet1!$A$2:$A$4</c:f>
              <c:strCache>
                <c:ptCount val="3"/>
                <c:pt idx="0">
                  <c:v>My workload is manageable.</c:v>
                </c:pt>
                <c:pt idx="1">
                  <c:v>I am able to maintain a healthy work-life balance.</c:v>
                </c:pt>
                <c:pt idx="2">
                  <c:v>I have the time and resources to meet the needs of the youth I serve.</c:v>
                </c:pt>
              </c:strCache>
            </c:strRef>
          </c:cat>
          <c:val>
            <c:numRef>
              <c:f>Sheet1!$F$2:$F$4</c:f>
              <c:numCache>
                <c:formatCode>0.00%</c:formatCode>
                <c:ptCount val="3"/>
                <c:pt idx="0">
                  <c:v>8.1100000000000005E-2</c:v>
                </c:pt>
                <c:pt idx="1">
                  <c:v>0.1351</c:v>
                </c:pt>
                <c:pt idx="2">
                  <c:v>7.2700000000000001E-2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375-4ECF-9B69-C7B07A976C3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068027336"/>
        <c:axId val="2113994440"/>
      </c:barChart>
      <c:catAx>
        <c:axId val="2068027336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low"/>
        <c:spPr>
          <a:ln>
            <a:solidFill>
              <a:srgbClr val="7F7F7F"/>
            </a:solidFill>
          </a:ln>
        </c:spPr>
        <c:txPr>
          <a:bodyPr/>
          <a:lstStyle/>
          <a:p>
            <a:pPr>
              <a:defRPr sz="1000" b="0">
                <a:solidFill>
                  <a:srgbClr val="7F7F7F"/>
                </a:solidFill>
              </a:defRPr>
            </a:pPr>
            <a:endParaRPr lang="en-US"/>
          </a:p>
        </c:txPr>
        <c:crossAx val="2113994440"/>
        <c:crosses val="autoZero"/>
        <c:auto val="1"/>
        <c:lblAlgn val="ctr"/>
        <c:lblOffset val="100"/>
        <c:noMultiLvlLbl val="0"/>
      </c:catAx>
      <c:valAx>
        <c:axId val="2113994440"/>
        <c:scaling>
          <c:orientation val="minMax"/>
          <c:max val="1"/>
          <c:min val="0"/>
        </c:scaling>
        <c:delete val="0"/>
        <c:axPos val="b"/>
        <c:numFmt formatCode="0%" sourceLinked="0"/>
        <c:majorTickMark val="out"/>
        <c:minorTickMark val="none"/>
        <c:tickLblPos val="nextTo"/>
        <c:spPr>
          <a:ln>
            <a:solidFill>
              <a:srgbClr val="7F7F7F"/>
            </a:solidFill>
          </a:ln>
        </c:spPr>
        <c:txPr>
          <a:bodyPr/>
          <a:lstStyle/>
          <a:p>
            <a:pPr>
              <a:defRPr sz="1000" b="0">
                <a:solidFill>
                  <a:srgbClr val="7F7F7F"/>
                </a:solidFill>
              </a:defRPr>
            </a:pPr>
            <a:endParaRPr lang="en-US"/>
          </a:p>
        </c:txPr>
        <c:crossAx val="2068027336"/>
        <c:crosses val="max"/>
        <c:crossBetween val="between"/>
      </c:valAx>
    </c:plotArea>
    <c:legend>
      <c:legendPos val="b"/>
      <c:overlay val="0"/>
      <c:txPr>
        <a:bodyPr/>
        <a:lstStyle/>
        <a:p>
          <a:pPr>
            <a:defRPr sz="1200" b="0">
              <a:solidFill>
                <a:srgbClr val="7F7F7F"/>
              </a:solidFill>
            </a:defRPr>
          </a:pPr>
          <a:endParaRPr lang="en-US"/>
        </a:p>
      </c:txPr>
    </c:legend>
    <c:plotVisOnly val="1"/>
    <c:dispBlanksAs val="gap"/>
    <c:showDLblsOverMax val="1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>
        <c:manualLayout>
          <c:layoutTarget val="inner"/>
          <c:xMode val="edge"/>
          <c:yMode val="edge"/>
          <c:x val="0.50070534759641006"/>
          <c:y val="4.270088116798678E-2"/>
          <c:w val="0.46811933169654779"/>
          <c:h val="0.77740316440427648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Strongly disagree</c:v>
                </c:pt>
              </c:strCache>
            </c:strRef>
          </c:tx>
          <c:spPr>
            <a:solidFill>
              <a:srgbClr val="00BF6F"/>
            </a:solidFill>
          </c:spPr>
          <c:invertIfNegative val="0"/>
          <c:cat>
            <c:strRef>
              <c:f>Sheet1!$A$2:$A$7</c:f>
              <c:strCache>
                <c:ptCount val="6"/>
                <c:pt idx="0">
                  <c:v>I feel comfortable giving feedback to leadership.</c:v>
                </c:pt>
                <c:pt idx="1">
                  <c:v>I receive clear and timely communication from my supervisors.</c:v>
                </c:pt>
                <c:pt idx="2">
                  <c:v>I am informed about changes that affect my role.</c:v>
                </c:pt>
                <c:pt idx="3">
                  <c:v>I believe the organization is well managed.</c:v>
                </c:pt>
                <c:pt idx="4">
                  <c:v>I trust the leadership of this organization.</c:v>
                </c:pt>
                <c:pt idx="5">
                  <c:v>I would recommend this organization as a good place to work.</c:v>
                </c:pt>
              </c:strCache>
            </c:strRef>
          </c:cat>
          <c:val>
            <c:numRef>
              <c:f>Sheet1!$B$2:$B$7</c:f>
              <c:numCache>
                <c:formatCode>0.00%</c:formatCode>
                <c:ptCount val="6"/>
                <c:pt idx="0">
                  <c:v>5.45E-2</c:v>
                </c:pt>
                <c:pt idx="1">
                  <c:v>4.5900000000000003E-2</c:v>
                </c:pt>
                <c:pt idx="2">
                  <c:v>5.45E-2</c:v>
                </c:pt>
                <c:pt idx="3">
                  <c:v>5.5E-2</c:v>
                </c:pt>
                <c:pt idx="4">
                  <c:v>5.45E-2</c:v>
                </c:pt>
                <c:pt idx="5">
                  <c:v>3.6400000000000002E-2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6A5-43F4-821A-30CE5491FB34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Disagree</c:v>
                </c:pt>
              </c:strCache>
            </c:strRef>
          </c:tx>
          <c:spPr>
            <a:solidFill>
              <a:srgbClr val="507CB6"/>
            </a:solidFill>
          </c:spPr>
          <c:invertIfNegative val="0"/>
          <c:cat>
            <c:strRef>
              <c:f>Sheet1!$A$2:$A$7</c:f>
              <c:strCache>
                <c:ptCount val="6"/>
                <c:pt idx="0">
                  <c:v>I feel comfortable giving feedback to leadership.</c:v>
                </c:pt>
                <c:pt idx="1">
                  <c:v>I receive clear and timely communication from my supervisors.</c:v>
                </c:pt>
                <c:pt idx="2">
                  <c:v>I am informed about changes that affect my role.</c:v>
                </c:pt>
                <c:pt idx="3">
                  <c:v>I believe the organization is well managed.</c:v>
                </c:pt>
                <c:pt idx="4">
                  <c:v>I trust the leadership of this organization.</c:v>
                </c:pt>
                <c:pt idx="5">
                  <c:v>I would recommend this organization as a good place to work.</c:v>
                </c:pt>
              </c:strCache>
            </c:strRef>
          </c:cat>
          <c:val>
            <c:numRef>
              <c:f>Sheet1!$C$2:$C$7</c:f>
              <c:numCache>
                <c:formatCode>0.00%</c:formatCode>
                <c:ptCount val="6"/>
                <c:pt idx="0">
                  <c:v>6.3600000000000004E-2</c:v>
                </c:pt>
                <c:pt idx="1">
                  <c:v>8.2600000000000007E-2</c:v>
                </c:pt>
                <c:pt idx="2">
                  <c:v>5.45E-2</c:v>
                </c:pt>
                <c:pt idx="3">
                  <c:v>0.1009</c:v>
                </c:pt>
                <c:pt idx="4">
                  <c:v>4.5499999999999999E-2</c:v>
                </c:pt>
                <c:pt idx="5">
                  <c:v>3.6400000000000002E-2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6A5-43F4-821A-30CE5491FB34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Neither disagree nor agree</c:v>
                </c:pt>
              </c:strCache>
            </c:strRef>
          </c:tx>
          <c:spPr>
            <a:solidFill>
              <a:srgbClr val="F9BE00"/>
            </a:solidFill>
          </c:spPr>
          <c:invertIfNegative val="0"/>
          <c:cat>
            <c:strRef>
              <c:f>Sheet1!$A$2:$A$7</c:f>
              <c:strCache>
                <c:ptCount val="6"/>
                <c:pt idx="0">
                  <c:v>I feel comfortable giving feedback to leadership.</c:v>
                </c:pt>
                <c:pt idx="1">
                  <c:v>I receive clear and timely communication from my supervisors.</c:v>
                </c:pt>
                <c:pt idx="2">
                  <c:v>I am informed about changes that affect my role.</c:v>
                </c:pt>
                <c:pt idx="3">
                  <c:v>I believe the organization is well managed.</c:v>
                </c:pt>
                <c:pt idx="4">
                  <c:v>I trust the leadership of this organization.</c:v>
                </c:pt>
                <c:pt idx="5">
                  <c:v>I would recommend this organization as a good place to work.</c:v>
                </c:pt>
              </c:strCache>
            </c:strRef>
          </c:cat>
          <c:val>
            <c:numRef>
              <c:f>Sheet1!$D$2:$D$7</c:f>
              <c:numCache>
                <c:formatCode>0.00%</c:formatCode>
                <c:ptCount val="6"/>
                <c:pt idx="0">
                  <c:v>0.21820000000000001</c:v>
                </c:pt>
                <c:pt idx="1">
                  <c:v>0.29360000000000003</c:v>
                </c:pt>
                <c:pt idx="2">
                  <c:v>0.2636</c:v>
                </c:pt>
                <c:pt idx="3">
                  <c:v>0.23849999999999999</c:v>
                </c:pt>
                <c:pt idx="4">
                  <c:v>0.2273</c:v>
                </c:pt>
                <c:pt idx="5">
                  <c:v>0.21820000000000001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6A5-43F4-821A-30CE5491FB34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Agree</c:v>
                </c:pt>
              </c:strCache>
            </c:strRef>
          </c:tx>
          <c:spPr>
            <a:solidFill>
              <a:srgbClr val="6BC8CD"/>
            </a:solidFill>
          </c:spPr>
          <c:invertIfNegative val="0"/>
          <c:cat>
            <c:strRef>
              <c:f>Sheet1!$A$2:$A$7</c:f>
              <c:strCache>
                <c:ptCount val="6"/>
                <c:pt idx="0">
                  <c:v>I feel comfortable giving feedback to leadership.</c:v>
                </c:pt>
                <c:pt idx="1">
                  <c:v>I receive clear and timely communication from my supervisors.</c:v>
                </c:pt>
                <c:pt idx="2">
                  <c:v>I am informed about changes that affect my role.</c:v>
                </c:pt>
                <c:pt idx="3">
                  <c:v>I believe the organization is well managed.</c:v>
                </c:pt>
                <c:pt idx="4">
                  <c:v>I trust the leadership of this organization.</c:v>
                </c:pt>
                <c:pt idx="5">
                  <c:v>I would recommend this organization as a good place to work.</c:v>
                </c:pt>
              </c:strCache>
            </c:strRef>
          </c:cat>
          <c:val>
            <c:numRef>
              <c:f>Sheet1!$E$2:$E$7</c:f>
              <c:numCache>
                <c:formatCode>0.00%</c:formatCode>
                <c:ptCount val="6"/>
                <c:pt idx="0">
                  <c:v>0.38179999999999997</c:v>
                </c:pt>
                <c:pt idx="1">
                  <c:v>0.35780000000000001</c:v>
                </c:pt>
                <c:pt idx="2">
                  <c:v>0.40910000000000002</c:v>
                </c:pt>
                <c:pt idx="3">
                  <c:v>0.35780000000000001</c:v>
                </c:pt>
                <c:pt idx="4">
                  <c:v>0.36359999999999998</c:v>
                </c:pt>
                <c:pt idx="5">
                  <c:v>0.4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76A5-43F4-821A-30CE5491FB34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Strongly Agree</c:v>
                </c:pt>
              </c:strCache>
            </c:strRef>
          </c:tx>
          <c:spPr>
            <a:solidFill>
              <a:srgbClr val="FF8B4F"/>
            </a:solidFill>
          </c:spPr>
          <c:invertIfNegative val="0"/>
          <c:cat>
            <c:strRef>
              <c:f>Sheet1!$A$2:$A$7</c:f>
              <c:strCache>
                <c:ptCount val="6"/>
                <c:pt idx="0">
                  <c:v>I feel comfortable giving feedback to leadership.</c:v>
                </c:pt>
                <c:pt idx="1">
                  <c:v>I receive clear and timely communication from my supervisors.</c:v>
                </c:pt>
                <c:pt idx="2">
                  <c:v>I am informed about changes that affect my role.</c:v>
                </c:pt>
                <c:pt idx="3">
                  <c:v>I believe the organization is well managed.</c:v>
                </c:pt>
                <c:pt idx="4">
                  <c:v>I trust the leadership of this organization.</c:v>
                </c:pt>
                <c:pt idx="5">
                  <c:v>I would recommend this organization as a good place to work.</c:v>
                </c:pt>
              </c:strCache>
            </c:strRef>
          </c:cat>
          <c:val>
            <c:numRef>
              <c:f>Sheet1!$F$2:$F$7</c:f>
              <c:numCache>
                <c:formatCode>0.00%</c:formatCode>
                <c:ptCount val="6"/>
                <c:pt idx="0">
                  <c:v>0.28179999999999999</c:v>
                </c:pt>
                <c:pt idx="1">
                  <c:v>0.22020000000000001</c:v>
                </c:pt>
                <c:pt idx="2">
                  <c:v>0.21820000000000001</c:v>
                </c:pt>
                <c:pt idx="3">
                  <c:v>0.2477</c:v>
                </c:pt>
                <c:pt idx="4">
                  <c:v>0.30909999999999999</c:v>
                </c:pt>
                <c:pt idx="5">
                  <c:v>0.30909999999999999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6A5-43F4-821A-30CE5491FB3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068027336"/>
        <c:axId val="2113994440"/>
      </c:barChart>
      <c:catAx>
        <c:axId val="2068027336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low"/>
        <c:spPr>
          <a:ln>
            <a:solidFill>
              <a:srgbClr val="7F7F7F"/>
            </a:solidFill>
          </a:ln>
        </c:spPr>
        <c:txPr>
          <a:bodyPr/>
          <a:lstStyle/>
          <a:p>
            <a:pPr>
              <a:defRPr sz="1000" b="0">
                <a:solidFill>
                  <a:srgbClr val="7F7F7F"/>
                </a:solidFill>
              </a:defRPr>
            </a:pPr>
            <a:endParaRPr lang="en-US"/>
          </a:p>
        </c:txPr>
        <c:crossAx val="2113994440"/>
        <c:crosses val="autoZero"/>
        <c:auto val="1"/>
        <c:lblAlgn val="ctr"/>
        <c:lblOffset val="100"/>
        <c:noMultiLvlLbl val="0"/>
      </c:catAx>
      <c:valAx>
        <c:axId val="2113994440"/>
        <c:scaling>
          <c:orientation val="minMax"/>
          <c:max val="1"/>
          <c:min val="0"/>
        </c:scaling>
        <c:delete val="0"/>
        <c:axPos val="b"/>
        <c:numFmt formatCode="0%" sourceLinked="0"/>
        <c:majorTickMark val="out"/>
        <c:minorTickMark val="none"/>
        <c:tickLblPos val="nextTo"/>
        <c:spPr>
          <a:ln>
            <a:solidFill>
              <a:srgbClr val="7F7F7F"/>
            </a:solidFill>
          </a:ln>
        </c:spPr>
        <c:txPr>
          <a:bodyPr/>
          <a:lstStyle/>
          <a:p>
            <a:pPr>
              <a:defRPr sz="1000" b="0">
                <a:solidFill>
                  <a:srgbClr val="7F7F7F"/>
                </a:solidFill>
              </a:defRPr>
            </a:pPr>
            <a:endParaRPr lang="en-US"/>
          </a:p>
        </c:txPr>
        <c:crossAx val="2068027336"/>
        <c:crosses val="max"/>
        <c:crossBetween val="between"/>
      </c:valAx>
    </c:plotArea>
    <c:legend>
      <c:legendPos val="b"/>
      <c:overlay val="0"/>
      <c:txPr>
        <a:bodyPr/>
        <a:lstStyle/>
        <a:p>
          <a:pPr>
            <a:defRPr sz="1200" b="0">
              <a:solidFill>
                <a:srgbClr val="7F7F7F"/>
              </a:solidFill>
            </a:defRPr>
          </a:pPr>
          <a:endParaRPr lang="en-US"/>
        </a:p>
      </c:txPr>
    </c:legend>
    <c:plotVisOnly val="1"/>
    <c:dispBlanksAs val="gap"/>
    <c:showDLblsOverMax val="1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 </c:v>
                </c:pt>
              </c:strCache>
            </c:strRef>
          </c:tx>
          <c:spPr>
            <a:solidFill>
              <a:srgbClr val="00BF6F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rgbClr val="00BF6F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1-6390-4779-8B94-1D09F2ECCF19}"/>
              </c:ext>
            </c:extLst>
          </c:dPt>
          <c:dPt>
            <c:idx val="1"/>
            <c:invertIfNegative val="0"/>
            <c:bubble3D val="0"/>
            <c:spPr>
              <a:solidFill>
                <a:srgbClr val="507CB6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3-6390-4779-8B94-1D09F2ECCF19}"/>
              </c:ext>
            </c:extLst>
          </c:dPt>
          <c:dPt>
            <c:idx val="2"/>
            <c:invertIfNegative val="0"/>
            <c:bubble3D val="0"/>
            <c:spPr>
              <a:solidFill>
                <a:srgbClr val="F9BE00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5-6390-4779-8B94-1D09F2ECCF19}"/>
              </c:ext>
            </c:extLst>
          </c:dPt>
          <c:dPt>
            <c:idx val="3"/>
            <c:invertIfNegative val="0"/>
            <c:bubble3D val="0"/>
            <c:spPr>
              <a:solidFill>
                <a:srgbClr val="6BC8CD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7-6390-4779-8B94-1D09F2ECCF19}"/>
              </c:ext>
            </c:extLst>
          </c:dPt>
          <c:dPt>
            <c:idx val="4"/>
            <c:invertIfNegative val="0"/>
            <c:bubble3D val="0"/>
            <c:spPr>
              <a:solidFill>
                <a:srgbClr val="FF8B4F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9-6390-4779-8B94-1D09F2ECCF19}"/>
              </c:ext>
            </c:extLst>
          </c:dPt>
          <c:dPt>
            <c:idx val="5"/>
            <c:invertIfNegative val="0"/>
            <c:bubble3D val="0"/>
            <c:spPr>
              <a:solidFill>
                <a:srgbClr val="7D5E90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B-6390-4779-8B94-1D09F2ECCF19}"/>
              </c:ext>
            </c:extLst>
          </c:dPt>
          <c:dPt>
            <c:idx val="6"/>
            <c:invertIfNegative val="0"/>
            <c:bubble3D val="0"/>
            <c:spPr>
              <a:solidFill>
                <a:srgbClr val="D25F90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D-6390-4779-8B94-1D09F2ECCF19}"/>
              </c:ext>
            </c:extLst>
          </c:dPt>
          <c:dPt>
            <c:idx val="7"/>
            <c:invertIfNegative val="0"/>
            <c:bubble3D val="0"/>
            <c:spPr>
              <a:solidFill>
                <a:srgbClr val="C7B879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F-6390-4779-8B94-1D09F2ECCF19}"/>
              </c:ext>
            </c:extLst>
          </c:dPt>
          <c:cat>
            <c:strRef>
              <c:f>Sheet1!$A$2:$A$9</c:f>
              <c:strCache>
                <c:ptCount val="8"/>
                <c:pt idx="0">
                  <c:v>None of the above. We do not serve youth.</c:v>
                </c:pt>
                <c:pt idx="1">
                  <c:v>0-4 years</c:v>
                </c:pt>
                <c:pt idx="2">
                  <c:v>5-9 years</c:v>
                </c:pt>
                <c:pt idx="3">
                  <c:v>10-13 years</c:v>
                </c:pt>
                <c:pt idx="4">
                  <c:v>14-17 years</c:v>
                </c:pt>
                <c:pt idx="5">
                  <c:v>18-24 years</c:v>
                </c:pt>
                <c:pt idx="6">
                  <c:v>All of the above</c:v>
                </c:pt>
                <c:pt idx="7">
                  <c:v>If you do not serve youth directly, please explain your role in youth-services</c:v>
                </c:pt>
              </c:strCache>
            </c:strRef>
          </c:cat>
          <c:val>
            <c:numRef>
              <c:f>Sheet1!$B$2:$B$9</c:f>
              <c:numCache>
                <c:formatCode>0.00%</c:formatCode>
                <c:ptCount val="8"/>
                <c:pt idx="0">
                  <c:v>0</c:v>
                </c:pt>
                <c:pt idx="1">
                  <c:v>0.1724</c:v>
                </c:pt>
                <c:pt idx="2">
                  <c:v>0.55169999999999997</c:v>
                </c:pt>
                <c:pt idx="3">
                  <c:v>0.68969999999999998</c:v>
                </c:pt>
                <c:pt idx="4">
                  <c:v>0.79310000000000003</c:v>
                </c:pt>
                <c:pt idx="5">
                  <c:v>0.48280000000000001</c:v>
                </c:pt>
                <c:pt idx="6">
                  <c:v>0.1724</c:v>
                </c:pt>
                <c:pt idx="7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6390-4779-8B94-1D09F2ECCF1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2068027336"/>
        <c:axId val="2113994440"/>
      </c:barChart>
      <c:catAx>
        <c:axId val="2068027336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low"/>
        <c:spPr>
          <a:ln>
            <a:solidFill>
              <a:srgbClr val="7F7F7F"/>
            </a:solidFill>
          </a:ln>
        </c:spPr>
        <c:txPr>
          <a:bodyPr/>
          <a:lstStyle/>
          <a:p>
            <a:pPr>
              <a:defRPr sz="1000" b="0">
                <a:solidFill>
                  <a:srgbClr val="7F7F7F"/>
                </a:solidFill>
              </a:defRPr>
            </a:pPr>
            <a:endParaRPr lang="en-US"/>
          </a:p>
        </c:txPr>
        <c:crossAx val="2113994440"/>
        <c:crosses val="autoZero"/>
        <c:auto val="1"/>
        <c:lblAlgn val="ctr"/>
        <c:lblOffset val="100"/>
        <c:noMultiLvlLbl val="0"/>
      </c:catAx>
      <c:valAx>
        <c:axId val="2113994440"/>
        <c:scaling>
          <c:orientation val="minMax"/>
          <c:max val="1"/>
          <c:min val="0"/>
        </c:scaling>
        <c:delete val="0"/>
        <c:axPos val="b"/>
        <c:numFmt formatCode="0%" sourceLinked="0"/>
        <c:majorTickMark val="out"/>
        <c:minorTickMark val="none"/>
        <c:tickLblPos val="nextTo"/>
        <c:spPr>
          <a:ln>
            <a:solidFill>
              <a:srgbClr val="7F7F7F"/>
            </a:solidFill>
          </a:ln>
        </c:spPr>
        <c:txPr>
          <a:bodyPr/>
          <a:lstStyle/>
          <a:p>
            <a:pPr>
              <a:defRPr sz="1000" b="0">
                <a:solidFill>
                  <a:srgbClr val="7F7F7F"/>
                </a:solidFill>
              </a:defRPr>
            </a:pPr>
            <a:endParaRPr lang="en-US"/>
          </a:p>
        </c:txPr>
        <c:crossAx val="2068027336"/>
        <c:crosses val="max"/>
        <c:crossBetween val="between"/>
      </c:valAx>
    </c:plotArea>
    <c:plotVisOnly val="1"/>
    <c:dispBlanksAs val="gap"/>
    <c:showDLblsOverMax val="1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 </c:v>
                </c:pt>
              </c:strCache>
            </c:strRef>
          </c:tx>
          <c:spPr>
            <a:solidFill>
              <a:srgbClr val="00BF6F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rgbClr val="00BF6F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1-D678-437A-A61C-13B1A0EAD16D}"/>
              </c:ext>
            </c:extLst>
          </c:dPt>
          <c:dPt>
            <c:idx val="1"/>
            <c:invertIfNegative val="0"/>
            <c:bubble3D val="0"/>
            <c:spPr>
              <a:solidFill>
                <a:srgbClr val="507CB6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3-D678-437A-A61C-13B1A0EAD16D}"/>
              </c:ext>
            </c:extLst>
          </c:dPt>
          <c:cat>
            <c:strRef>
              <c:f>Sheet1!$A$2:$A$3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Sheet1!$B$2:$B$3</c:f>
              <c:numCache>
                <c:formatCode>0.00%</c:formatCode>
                <c:ptCount val="2"/>
                <c:pt idx="0">
                  <c:v>0.4138</c:v>
                </c:pt>
                <c:pt idx="1">
                  <c:v>0.58620000000000005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678-437A-A61C-13B1A0EAD16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2068027336"/>
        <c:axId val="2113994440"/>
      </c:barChart>
      <c:catAx>
        <c:axId val="2068027336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low"/>
        <c:spPr>
          <a:ln>
            <a:solidFill>
              <a:srgbClr val="7F7F7F"/>
            </a:solidFill>
          </a:ln>
        </c:spPr>
        <c:txPr>
          <a:bodyPr/>
          <a:lstStyle/>
          <a:p>
            <a:pPr>
              <a:defRPr sz="1000" b="0">
                <a:solidFill>
                  <a:srgbClr val="7F7F7F"/>
                </a:solidFill>
              </a:defRPr>
            </a:pPr>
            <a:endParaRPr lang="en-US"/>
          </a:p>
        </c:txPr>
        <c:crossAx val="2113994440"/>
        <c:crosses val="autoZero"/>
        <c:auto val="1"/>
        <c:lblAlgn val="ctr"/>
        <c:lblOffset val="100"/>
        <c:noMultiLvlLbl val="0"/>
      </c:catAx>
      <c:valAx>
        <c:axId val="2113994440"/>
        <c:scaling>
          <c:orientation val="minMax"/>
          <c:max val="1"/>
          <c:min val="0"/>
        </c:scaling>
        <c:delete val="0"/>
        <c:axPos val="b"/>
        <c:numFmt formatCode="0%" sourceLinked="0"/>
        <c:majorTickMark val="out"/>
        <c:minorTickMark val="none"/>
        <c:tickLblPos val="nextTo"/>
        <c:spPr>
          <a:ln>
            <a:solidFill>
              <a:srgbClr val="7F7F7F"/>
            </a:solidFill>
          </a:ln>
        </c:spPr>
        <c:txPr>
          <a:bodyPr/>
          <a:lstStyle/>
          <a:p>
            <a:pPr>
              <a:defRPr sz="1000" b="0">
                <a:solidFill>
                  <a:srgbClr val="7F7F7F"/>
                </a:solidFill>
              </a:defRPr>
            </a:pPr>
            <a:endParaRPr lang="en-US"/>
          </a:p>
        </c:txPr>
        <c:crossAx val="2068027336"/>
        <c:crosses val="max"/>
        <c:crossBetween val="between"/>
      </c:valAx>
    </c:plotArea>
    <c:plotVisOnly val="1"/>
    <c:dispBlanksAs val="gap"/>
    <c:showDLblsOverMax val="1"/>
  </c:chart>
  <c:txPr>
    <a:bodyPr/>
    <a:lstStyle/>
    <a:p>
      <a:pPr>
        <a:defRPr sz="1800"/>
      </a:pPr>
      <a:endParaRPr lang="en-US"/>
    </a:p>
  </c:txPr>
  <c:externalData r:id="rId1">
    <c:autoUpdate val="0"/>
  </c:externalData>
  <c:userShapes r:id="rId2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 </c:v>
                </c:pt>
              </c:strCache>
            </c:strRef>
          </c:tx>
          <c:spPr>
            <a:solidFill>
              <a:srgbClr val="00BF6F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rgbClr val="00BF6F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1-41F0-490B-9DED-0B40C803D28B}"/>
              </c:ext>
            </c:extLst>
          </c:dPt>
          <c:dPt>
            <c:idx val="1"/>
            <c:invertIfNegative val="0"/>
            <c:bubble3D val="0"/>
            <c:spPr>
              <a:solidFill>
                <a:srgbClr val="507CB6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3-41F0-490B-9DED-0B40C803D28B}"/>
              </c:ext>
            </c:extLst>
          </c:dPt>
          <c:dPt>
            <c:idx val="2"/>
            <c:invertIfNegative val="0"/>
            <c:bubble3D val="0"/>
            <c:spPr>
              <a:solidFill>
                <a:srgbClr val="F9BE00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5-41F0-490B-9DED-0B40C803D28B}"/>
              </c:ext>
            </c:extLst>
          </c:dPt>
          <c:dPt>
            <c:idx val="3"/>
            <c:invertIfNegative val="0"/>
            <c:bubble3D val="0"/>
            <c:spPr>
              <a:solidFill>
                <a:srgbClr val="6BC8CD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7-41F0-490B-9DED-0B40C803D28B}"/>
              </c:ext>
            </c:extLst>
          </c:dPt>
          <c:dPt>
            <c:idx val="4"/>
            <c:invertIfNegative val="0"/>
            <c:bubble3D val="0"/>
            <c:spPr>
              <a:solidFill>
                <a:srgbClr val="FF8B4F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9-41F0-490B-9DED-0B40C803D28B}"/>
              </c:ext>
            </c:extLst>
          </c:dPt>
          <c:dPt>
            <c:idx val="5"/>
            <c:invertIfNegative val="0"/>
            <c:bubble3D val="0"/>
            <c:spPr>
              <a:solidFill>
                <a:srgbClr val="7D5E90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B-41F0-490B-9DED-0B40C803D28B}"/>
              </c:ext>
            </c:extLst>
          </c:dPt>
          <c:dPt>
            <c:idx val="6"/>
            <c:invertIfNegative val="0"/>
            <c:bubble3D val="0"/>
            <c:spPr>
              <a:solidFill>
                <a:srgbClr val="D25F90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D-41F0-490B-9DED-0B40C803D28B}"/>
              </c:ext>
            </c:extLst>
          </c:dPt>
          <c:dPt>
            <c:idx val="7"/>
            <c:invertIfNegative val="0"/>
            <c:bubble3D val="0"/>
            <c:spPr>
              <a:solidFill>
                <a:srgbClr val="C7B879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F-41F0-490B-9DED-0B40C803D28B}"/>
              </c:ext>
            </c:extLst>
          </c:dPt>
          <c:dPt>
            <c:idx val="8"/>
            <c:invertIfNegative val="0"/>
            <c:bubble3D val="0"/>
            <c:spPr>
              <a:solidFill>
                <a:srgbClr val="DB4D5C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11-41F0-490B-9DED-0B40C803D28B}"/>
              </c:ext>
            </c:extLst>
          </c:dPt>
          <c:dPt>
            <c:idx val="9"/>
            <c:invertIfNegative val="0"/>
            <c:bubble3D val="0"/>
            <c:spPr>
              <a:solidFill>
                <a:srgbClr val="768086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13-41F0-490B-9DED-0B40C803D28B}"/>
              </c:ext>
            </c:extLst>
          </c:dPt>
          <c:dPt>
            <c:idx val="10"/>
            <c:invertIfNegative val="0"/>
            <c:bubble3D val="0"/>
            <c:spPr>
              <a:solidFill>
                <a:srgbClr val="00BF6F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15-41F0-490B-9DED-0B40C803D28B}"/>
              </c:ext>
            </c:extLst>
          </c:dPt>
          <c:dPt>
            <c:idx val="11"/>
            <c:invertIfNegative val="0"/>
            <c:bubble3D val="0"/>
            <c:spPr>
              <a:solidFill>
                <a:srgbClr val="507CB6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17-41F0-490B-9DED-0B40C803D28B}"/>
              </c:ext>
            </c:extLst>
          </c:dPt>
          <c:dPt>
            <c:idx val="12"/>
            <c:invertIfNegative val="0"/>
            <c:bubble3D val="0"/>
            <c:spPr>
              <a:solidFill>
                <a:srgbClr val="F9BE00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19-41F0-490B-9DED-0B40C803D28B}"/>
              </c:ext>
            </c:extLst>
          </c:dPt>
          <c:cat>
            <c:strRef>
              <c:f>Sheet1!$A$2:$A$14</c:f>
              <c:strCache>
                <c:ptCount val="13"/>
                <c:pt idx="0">
                  <c:v>Academic support/tutoring</c:v>
                </c:pt>
                <c:pt idx="1">
                  <c:v>Career readiness/employment opportunities</c:v>
                </c:pt>
                <c:pt idx="2">
                  <c:v>Conflict resolution/violence prevention</c:v>
                </c:pt>
                <c:pt idx="3">
                  <c:v>Food security</c:v>
                </c:pt>
                <c:pt idx="4">
                  <c:v>Housing stability</c:v>
                </c:pt>
                <c:pt idx="5">
                  <c:v>LGBTQ+ affirming resources</c:v>
                </c:pt>
                <c:pt idx="6">
                  <c:v>Life skills training (e.g., financial literacy, time management)</c:v>
                </c:pt>
                <c:pt idx="7">
                  <c:v>Mental health support</c:v>
                </c:pt>
                <c:pt idx="8">
                  <c:v>Mentorship/positve adult relationship</c:v>
                </c:pt>
                <c:pt idx="9">
                  <c:v>Safe recreational spaces (including afterschool care)</c:v>
                </c:pt>
                <c:pt idx="10">
                  <c:v>Substance abuse prevention/intervention</c:v>
                </c:pt>
                <c:pt idx="11">
                  <c:v>Support for justice-involved youth</c:v>
                </c:pt>
                <c:pt idx="12">
                  <c:v>Other (please specify)</c:v>
                </c:pt>
              </c:strCache>
            </c:strRef>
          </c:cat>
          <c:val>
            <c:numRef>
              <c:f>Sheet1!$B$2:$B$14</c:f>
              <c:numCache>
                <c:formatCode>0.00%</c:formatCode>
                <c:ptCount val="13"/>
                <c:pt idx="0">
                  <c:v>0.37930000000000003</c:v>
                </c:pt>
                <c:pt idx="1">
                  <c:v>0.51719999999999999</c:v>
                </c:pt>
                <c:pt idx="2">
                  <c:v>0.62070000000000003</c:v>
                </c:pt>
                <c:pt idx="3">
                  <c:v>0.37930000000000003</c:v>
                </c:pt>
                <c:pt idx="4">
                  <c:v>0.27589999999999998</c:v>
                </c:pt>
                <c:pt idx="5">
                  <c:v>0.27589999999999998</c:v>
                </c:pt>
                <c:pt idx="6">
                  <c:v>0.48280000000000001</c:v>
                </c:pt>
                <c:pt idx="7">
                  <c:v>0.62070000000000003</c:v>
                </c:pt>
                <c:pt idx="8">
                  <c:v>0.55169999999999997</c:v>
                </c:pt>
                <c:pt idx="9">
                  <c:v>0.4138</c:v>
                </c:pt>
                <c:pt idx="10">
                  <c:v>0.27589999999999998</c:v>
                </c:pt>
                <c:pt idx="11">
                  <c:v>0.1724</c:v>
                </c:pt>
                <c:pt idx="12">
                  <c:v>0.10340000000000001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A-41F0-490B-9DED-0B40C803D28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2068027336"/>
        <c:axId val="2113994440"/>
      </c:barChart>
      <c:catAx>
        <c:axId val="2068027336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low"/>
        <c:spPr>
          <a:ln>
            <a:solidFill>
              <a:srgbClr val="7F7F7F"/>
            </a:solidFill>
          </a:ln>
        </c:spPr>
        <c:txPr>
          <a:bodyPr/>
          <a:lstStyle/>
          <a:p>
            <a:pPr>
              <a:defRPr sz="1000" b="0">
                <a:solidFill>
                  <a:srgbClr val="7F7F7F"/>
                </a:solidFill>
              </a:defRPr>
            </a:pPr>
            <a:endParaRPr lang="en-US"/>
          </a:p>
        </c:txPr>
        <c:crossAx val="2113994440"/>
        <c:crosses val="autoZero"/>
        <c:auto val="1"/>
        <c:lblAlgn val="ctr"/>
        <c:lblOffset val="100"/>
        <c:noMultiLvlLbl val="0"/>
      </c:catAx>
      <c:valAx>
        <c:axId val="2113994440"/>
        <c:scaling>
          <c:orientation val="minMax"/>
          <c:max val="1"/>
          <c:min val="0"/>
        </c:scaling>
        <c:delete val="0"/>
        <c:axPos val="b"/>
        <c:numFmt formatCode="0%" sourceLinked="0"/>
        <c:majorTickMark val="out"/>
        <c:minorTickMark val="none"/>
        <c:tickLblPos val="nextTo"/>
        <c:spPr>
          <a:ln>
            <a:solidFill>
              <a:srgbClr val="7F7F7F"/>
            </a:solidFill>
          </a:ln>
        </c:spPr>
        <c:txPr>
          <a:bodyPr/>
          <a:lstStyle/>
          <a:p>
            <a:pPr>
              <a:defRPr sz="1000" b="0">
                <a:solidFill>
                  <a:srgbClr val="7F7F7F"/>
                </a:solidFill>
              </a:defRPr>
            </a:pPr>
            <a:endParaRPr lang="en-US"/>
          </a:p>
        </c:txPr>
        <c:crossAx val="2068027336"/>
        <c:crosses val="max"/>
        <c:crossBetween val="between"/>
      </c:valAx>
    </c:plotArea>
    <c:plotVisOnly val="1"/>
    <c:dispBlanksAs val="gap"/>
    <c:showDLblsOverMax val="1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 </c:v>
                </c:pt>
              </c:strCache>
            </c:strRef>
          </c:tx>
          <c:spPr>
            <a:solidFill>
              <a:srgbClr val="00BF6F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rgbClr val="00BF6F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1-580C-4315-8788-603A7292059B}"/>
              </c:ext>
            </c:extLst>
          </c:dPt>
          <c:dPt>
            <c:idx val="1"/>
            <c:invertIfNegative val="0"/>
            <c:bubble3D val="0"/>
            <c:spPr>
              <a:solidFill>
                <a:srgbClr val="507CB6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3-580C-4315-8788-603A7292059B}"/>
              </c:ext>
            </c:extLst>
          </c:dPt>
          <c:dPt>
            <c:idx val="2"/>
            <c:invertIfNegative val="0"/>
            <c:bubble3D val="0"/>
            <c:spPr>
              <a:solidFill>
                <a:srgbClr val="F9BE00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5-580C-4315-8788-603A7292059B}"/>
              </c:ext>
            </c:extLst>
          </c:dPt>
          <c:dPt>
            <c:idx val="3"/>
            <c:invertIfNegative val="0"/>
            <c:bubble3D val="0"/>
            <c:spPr>
              <a:solidFill>
                <a:srgbClr val="6BC8CD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7-580C-4315-8788-603A7292059B}"/>
              </c:ext>
            </c:extLst>
          </c:dPt>
          <c:dPt>
            <c:idx val="4"/>
            <c:invertIfNegative val="0"/>
            <c:bubble3D val="0"/>
            <c:spPr>
              <a:solidFill>
                <a:srgbClr val="FF8B4F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9-580C-4315-8788-603A7292059B}"/>
              </c:ext>
            </c:extLst>
          </c:dPt>
          <c:dPt>
            <c:idx val="5"/>
            <c:invertIfNegative val="0"/>
            <c:bubble3D val="0"/>
            <c:spPr>
              <a:solidFill>
                <a:srgbClr val="7D5E90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B-580C-4315-8788-603A7292059B}"/>
              </c:ext>
            </c:extLst>
          </c:dPt>
          <c:dPt>
            <c:idx val="6"/>
            <c:invertIfNegative val="0"/>
            <c:bubble3D val="0"/>
            <c:spPr>
              <a:solidFill>
                <a:srgbClr val="D25F90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D-580C-4315-8788-603A7292059B}"/>
              </c:ext>
            </c:extLst>
          </c:dPt>
          <c:dPt>
            <c:idx val="7"/>
            <c:invertIfNegative val="0"/>
            <c:bubble3D val="0"/>
            <c:spPr>
              <a:solidFill>
                <a:srgbClr val="C7B879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F-580C-4315-8788-603A7292059B}"/>
              </c:ext>
            </c:extLst>
          </c:dPt>
          <c:dPt>
            <c:idx val="8"/>
            <c:invertIfNegative val="0"/>
            <c:bubble3D val="0"/>
            <c:spPr>
              <a:solidFill>
                <a:srgbClr val="DB4D5C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11-580C-4315-8788-603A7292059B}"/>
              </c:ext>
            </c:extLst>
          </c:dPt>
          <c:dPt>
            <c:idx val="9"/>
            <c:invertIfNegative val="0"/>
            <c:bubble3D val="0"/>
            <c:spPr>
              <a:solidFill>
                <a:srgbClr val="768086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13-580C-4315-8788-603A7292059B}"/>
              </c:ext>
            </c:extLst>
          </c:dPt>
          <c:dPt>
            <c:idx val="10"/>
            <c:invertIfNegative val="0"/>
            <c:bubble3D val="0"/>
            <c:spPr>
              <a:solidFill>
                <a:srgbClr val="00BF6F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15-580C-4315-8788-603A7292059B}"/>
              </c:ext>
            </c:extLst>
          </c:dPt>
          <c:dPt>
            <c:idx val="11"/>
            <c:invertIfNegative val="0"/>
            <c:bubble3D val="0"/>
            <c:spPr>
              <a:solidFill>
                <a:srgbClr val="507CB6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17-580C-4315-8788-603A7292059B}"/>
              </c:ext>
            </c:extLst>
          </c:dPt>
          <c:dPt>
            <c:idx val="12"/>
            <c:invertIfNegative val="0"/>
            <c:bubble3D val="0"/>
            <c:spPr>
              <a:solidFill>
                <a:srgbClr val="F9BE00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19-580C-4315-8788-603A7292059B}"/>
              </c:ext>
            </c:extLst>
          </c:dPt>
          <c:cat>
            <c:strRef>
              <c:f>Sheet1!$A$2:$A$14</c:f>
              <c:strCache>
                <c:ptCount val="13"/>
                <c:pt idx="0">
                  <c:v>Academic support/tutoring</c:v>
                </c:pt>
                <c:pt idx="1">
                  <c:v>Career readiness/employment opportunities</c:v>
                </c:pt>
                <c:pt idx="2">
                  <c:v>Conflict resolution/violence prevention</c:v>
                </c:pt>
                <c:pt idx="3">
                  <c:v>Food security</c:v>
                </c:pt>
                <c:pt idx="4">
                  <c:v>Housing stability</c:v>
                </c:pt>
                <c:pt idx="5">
                  <c:v>LGBTQ+ affirming resources</c:v>
                </c:pt>
                <c:pt idx="6">
                  <c:v>Life skills training (e.g., financial literacy, time management)</c:v>
                </c:pt>
                <c:pt idx="7">
                  <c:v>Mental health support</c:v>
                </c:pt>
                <c:pt idx="8">
                  <c:v>Mentorship/positve adult relationship</c:v>
                </c:pt>
                <c:pt idx="9">
                  <c:v>Safe recreational spaces (including afterschool care)</c:v>
                </c:pt>
                <c:pt idx="10">
                  <c:v>Substance abuse prevention/intervention</c:v>
                </c:pt>
                <c:pt idx="11">
                  <c:v>Support for justice-involved youth</c:v>
                </c:pt>
                <c:pt idx="12">
                  <c:v>Other (please specify)</c:v>
                </c:pt>
              </c:strCache>
            </c:strRef>
          </c:cat>
          <c:val>
            <c:numRef>
              <c:f>Sheet1!$B$2:$B$14</c:f>
              <c:numCache>
                <c:formatCode>0.00%</c:formatCode>
                <c:ptCount val="13"/>
                <c:pt idx="0">
                  <c:v>0.13789999999999999</c:v>
                </c:pt>
                <c:pt idx="1">
                  <c:v>0.1724</c:v>
                </c:pt>
                <c:pt idx="2">
                  <c:v>3.4500000000000003E-2</c:v>
                </c:pt>
                <c:pt idx="3">
                  <c:v>0</c:v>
                </c:pt>
                <c:pt idx="4">
                  <c:v>6.9000000000000006E-2</c:v>
                </c:pt>
                <c:pt idx="5">
                  <c:v>3.4500000000000003E-2</c:v>
                </c:pt>
                <c:pt idx="6">
                  <c:v>6.9000000000000006E-2</c:v>
                </c:pt>
                <c:pt idx="7">
                  <c:v>0.3448</c:v>
                </c:pt>
                <c:pt idx="8">
                  <c:v>0.10340000000000001</c:v>
                </c:pt>
                <c:pt idx="9">
                  <c:v>3.4500000000000003E-2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A-580C-4315-8788-603A7292059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2068027336"/>
        <c:axId val="2113994440"/>
      </c:barChart>
      <c:catAx>
        <c:axId val="2068027336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low"/>
        <c:spPr>
          <a:ln>
            <a:solidFill>
              <a:srgbClr val="7F7F7F"/>
            </a:solidFill>
          </a:ln>
        </c:spPr>
        <c:txPr>
          <a:bodyPr/>
          <a:lstStyle/>
          <a:p>
            <a:pPr>
              <a:defRPr sz="1000" b="0">
                <a:solidFill>
                  <a:srgbClr val="7F7F7F"/>
                </a:solidFill>
              </a:defRPr>
            </a:pPr>
            <a:endParaRPr lang="en-US"/>
          </a:p>
        </c:txPr>
        <c:crossAx val="2113994440"/>
        <c:crosses val="autoZero"/>
        <c:auto val="1"/>
        <c:lblAlgn val="ctr"/>
        <c:lblOffset val="100"/>
        <c:noMultiLvlLbl val="0"/>
      </c:catAx>
      <c:valAx>
        <c:axId val="2113994440"/>
        <c:scaling>
          <c:orientation val="minMax"/>
          <c:max val="1"/>
          <c:min val="0"/>
        </c:scaling>
        <c:delete val="0"/>
        <c:axPos val="b"/>
        <c:numFmt formatCode="0%" sourceLinked="0"/>
        <c:majorTickMark val="out"/>
        <c:minorTickMark val="none"/>
        <c:tickLblPos val="nextTo"/>
        <c:spPr>
          <a:ln>
            <a:solidFill>
              <a:srgbClr val="7F7F7F"/>
            </a:solidFill>
          </a:ln>
        </c:spPr>
        <c:txPr>
          <a:bodyPr/>
          <a:lstStyle/>
          <a:p>
            <a:pPr>
              <a:defRPr sz="1000" b="0">
                <a:solidFill>
                  <a:srgbClr val="7F7F7F"/>
                </a:solidFill>
              </a:defRPr>
            </a:pPr>
            <a:endParaRPr lang="en-US"/>
          </a:p>
        </c:txPr>
        <c:crossAx val="2068027336"/>
        <c:crosses val="max"/>
        <c:crossBetween val="between"/>
      </c:valAx>
    </c:plotArea>
    <c:plotVisOnly val="1"/>
    <c:dispBlanksAs val="gap"/>
    <c:showDLblsOverMax val="1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 </c:v>
                </c:pt>
              </c:strCache>
            </c:strRef>
          </c:tx>
          <c:spPr>
            <a:solidFill>
              <a:srgbClr val="00BF6F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rgbClr val="00BF6F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1-8A32-4FD3-BDD1-9E7E5EC8E92F}"/>
              </c:ext>
            </c:extLst>
          </c:dPt>
          <c:dPt>
            <c:idx val="1"/>
            <c:invertIfNegative val="0"/>
            <c:bubble3D val="0"/>
            <c:spPr>
              <a:solidFill>
                <a:srgbClr val="507CB6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3-8A32-4FD3-BDD1-9E7E5EC8E92F}"/>
              </c:ext>
            </c:extLst>
          </c:dPt>
          <c:dPt>
            <c:idx val="2"/>
            <c:invertIfNegative val="0"/>
            <c:bubble3D val="0"/>
            <c:spPr>
              <a:solidFill>
                <a:srgbClr val="F9BE00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5-8A32-4FD3-BDD1-9E7E5EC8E92F}"/>
              </c:ext>
            </c:extLst>
          </c:dPt>
          <c:dPt>
            <c:idx val="3"/>
            <c:invertIfNegative val="0"/>
            <c:bubble3D val="0"/>
            <c:spPr>
              <a:solidFill>
                <a:srgbClr val="6BC8CD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7-8A32-4FD3-BDD1-9E7E5EC8E92F}"/>
              </c:ext>
            </c:extLst>
          </c:dPt>
          <c:dPt>
            <c:idx val="4"/>
            <c:invertIfNegative val="0"/>
            <c:bubble3D val="0"/>
            <c:spPr>
              <a:solidFill>
                <a:srgbClr val="FF8B4F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9-8A32-4FD3-BDD1-9E7E5EC8E92F}"/>
              </c:ext>
            </c:extLst>
          </c:dPt>
          <c:dPt>
            <c:idx val="5"/>
            <c:invertIfNegative val="0"/>
            <c:bubble3D val="0"/>
            <c:spPr>
              <a:solidFill>
                <a:srgbClr val="7D5E90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B-8A32-4FD3-BDD1-9E7E5EC8E92F}"/>
              </c:ext>
            </c:extLst>
          </c:dPt>
          <c:dPt>
            <c:idx val="6"/>
            <c:invertIfNegative val="0"/>
            <c:bubble3D val="0"/>
            <c:spPr>
              <a:solidFill>
                <a:srgbClr val="D25F90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D-8A32-4FD3-BDD1-9E7E5EC8E92F}"/>
              </c:ext>
            </c:extLst>
          </c:dPt>
          <c:dPt>
            <c:idx val="7"/>
            <c:invertIfNegative val="0"/>
            <c:bubble3D val="0"/>
            <c:spPr>
              <a:solidFill>
                <a:srgbClr val="C7B879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F-8A32-4FD3-BDD1-9E7E5EC8E92F}"/>
              </c:ext>
            </c:extLst>
          </c:dPt>
          <c:dPt>
            <c:idx val="8"/>
            <c:invertIfNegative val="0"/>
            <c:bubble3D val="0"/>
            <c:spPr>
              <a:solidFill>
                <a:srgbClr val="DB4D5C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11-8A32-4FD3-BDD1-9E7E5EC8E92F}"/>
              </c:ext>
            </c:extLst>
          </c:dPt>
          <c:dPt>
            <c:idx val="9"/>
            <c:invertIfNegative val="0"/>
            <c:bubble3D val="0"/>
            <c:spPr>
              <a:solidFill>
                <a:srgbClr val="768086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13-8A32-4FD3-BDD1-9E7E5EC8E92F}"/>
              </c:ext>
            </c:extLst>
          </c:dPt>
          <c:cat>
            <c:strRef>
              <c:f>Sheet1!$A$2:$A$11</c:f>
              <c:strCache>
                <c:ptCount val="10"/>
                <c:pt idx="0">
                  <c:v>None of the above - we have no challenges right now!</c:v>
                </c:pt>
                <c:pt idx="1">
                  <c:v>Access to youth</c:v>
                </c:pt>
                <c:pt idx="2">
                  <c:v>Evaluation/data support</c:v>
                </c:pt>
                <c:pt idx="3">
                  <c:v>Funding</c:v>
                </c:pt>
                <c:pt idx="4">
                  <c:v>Program space/equipment</c:v>
                </c:pt>
                <c:pt idx="5">
                  <c:v>Staff/volunteers to meet the demand for your services</c:v>
                </c:pt>
                <c:pt idx="6">
                  <c:v>Technology</c:v>
                </c:pt>
                <c:pt idx="7">
                  <c:v>Training/professional development</c:v>
                </c:pt>
                <c:pt idx="8">
                  <c:v>Transportation for youth utilizing your services</c:v>
                </c:pt>
                <c:pt idx="9">
                  <c:v>Other (please specify)</c:v>
                </c:pt>
              </c:strCache>
            </c:strRef>
          </c:cat>
          <c:val>
            <c:numRef>
              <c:f>Sheet1!$B$2:$B$11</c:f>
              <c:numCache>
                <c:formatCode>0.00%</c:formatCode>
                <c:ptCount val="10"/>
                <c:pt idx="0">
                  <c:v>6.9000000000000006E-2</c:v>
                </c:pt>
                <c:pt idx="1">
                  <c:v>0.10340000000000001</c:v>
                </c:pt>
                <c:pt idx="2">
                  <c:v>6.9000000000000006E-2</c:v>
                </c:pt>
                <c:pt idx="3">
                  <c:v>0.72409999999999997</c:v>
                </c:pt>
                <c:pt idx="4">
                  <c:v>0.2069</c:v>
                </c:pt>
                <c:pt idx="5">
                  <c:v>0.62070000000000003</c:v>
                </c:pt>
                <c:pt idx="6">
                  <c:v>0.10340000000000001</c:v>
                </c:pt>
                <c:pt idx="7">
                  <c:v>0.37930000000000003</c:v>
                </c:pt>
                <c:pt idx="8">
                  <c:v>0.2414</c:v>
                </c:pt>
                <c:pt idx="9">
                  <c:v>0.10340000000000001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4-8A32-4FD3-BDD1-9E7E5EC8E92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2068027336"/>
        <c:axId val="2113994440"/>
      </c:barChart>
      <c:catAx>
        <c:axId val="2068027336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low"/>
        <c:spPr>
          <a:ln>
            <a:solidFill>
              <a:srgbClr val="7F7F7F"/>
            </a:solidFill>
          </a:ln>
        </c:spPr>
        <c:txPr>
          <a:bodyPr/>
          <a:lstStyle/>
          <a:p>
            <a:pPr>
              <a:defRPr sz="1000" b="0">
                <a:solidFill>
                  <a:srgbClr val="7F7F7F"/>
                </a:solidFill>
              </a:defRPr>
            </a:pPr>
            <a:endParaRPr lang="en-US"/>
          </a:p>
        </c:txPr>
        <c:crossAx val="2113994440"/>
        <c:crosses val="autoZero"/>
        <c:auto val="1"/>
        <c:lblAlgn val="ctr"/>
        <c:lblOffset val="100"/>
        <c:noMultiLvlLbl val="0"/>
      </c:catAx>
      <c:valAx>
        <c:axId val="2113994440"/>
        <c:scaling>
          <c:orientation val="minMax"/>
          <c:max val="1"/>
          <c:min val="0"/>
        </c:scaling>
        <c:delete val="0"/>
        <c:axPos val="b"/>
        <c:numFmt formatCode="0%" sourceLinked="0"/>
        <c:majorTickMark val="out"/>
        <c:minorTickMark val="none"/>
        <c:tickLblPos val="nextTo"/>
        <c:spPr>
          <a:ln>
            <a:solidFill>
              <a:srgbClr val="7F7F7F"/>
            </a:solidFill>
          </a:ln>
        </c:spPr>
        <c:txPr>
          <a:bodyPr/>
          <a:lstStyle/>
          <a:p>
            <a:pPr>
              <a:defRPr sz="1000" b="0">
                <a:solidFill>
                  <a:srgbClr val="7F7F7F"/>
                </a:solidFill>
              </a:defRPr>
            </a:pPr>
            <a:endParaRPr lang="en-US"/>
          </a:p>
        </c:txPr>
        <c:crossAx val="2068027336"/>
        <c:crosses val="max"/>
        <c:crossBetween val="between"/>
      </c:valAx>
    </c:plotArea>
    <c:plotVisOnly val="1"/>
    <c:dispBlanksAs val="gap"/>
    <c:showDLblsOverMax val="1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 </c:v>
                </c:pt>
              </c:strCache>
            </c:strRef>
          </c:tx>
          <c:spPr>
            <a:solidFill>
              <a:srgbClr val="00BF6F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rgbClr val="00BF6F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1-ED96-4C4E-818F-653C7EAB500E}"/>
              </c:ext>
            </c:extLst>
          </c:dPt>
          <c:dPt>
            <c:idx val="1"/>
            <c:invertIfNegative val="0"/>
            <c:bubble3D val="0"/>
            <c:spPr>
              <a:solidFill>
                <a:srgbClr val="507CB6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3-ED96-4C4E-818F-653C7EAB500E}"/>
              </c:ext>
            </c:extLst>
          </c:dPt>
          <c:dPt>
            <c:idx val="2"/>
            <c:invertIfNegative val="0"/>
            <c:bubble3D val="0"/>
            <c:spPr>
              <a:solidFill>
                <a:srgbClr val="F9BE00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5-ED96-4C4E-818F-653C7EAB500E}"/>
              </c:ext>
            </c:extLst>
          </c:dPt>
          <c:dPt>
            <c:idx val="3"/>
            <c:invertIfNegative val="0"/>
            <c:bubble3D val="0"/>
            <c:spPr>
              <a:solidFill>
                <a:srgbClr val="6BC8CD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7-ED96-4C4E-818F-653C7EAB500E}"/>
              </c:ext>
            </c:extLst>
          </c:dPt>
          <c:dPt>
            <c:idx val="4"/>
            <c:invertIfNegative val="0"/>
            <c:bubble3D val="0"/>
            <c:spPr>
              <a:solidFill>
                <a:srgbClr val="FF8B4F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9-ED96-4C4E-818F-653C7EAB500E}"/>
              </c:ext>
            </c:extLst>
          </c:dPt>
          <c:dPt>
            <c:idx val="5"/>
            <c:invertIfNegative val="0"/>
            <c:bubble3D val="0"/>
            <c:spPr>
              <a:solidFill>
                <a:srgbClr val="7D5E90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B-ED96-4C4E-818F-653C7EAB500E}"/>
              </c:ext>
            </c:extLst>
          </c:dPt>
          <c:dPt>
            <c:idx val="6"/>
            <c:invertIfNegative val="0"/>
            <c:bubble3D val="0"/>
            <c:spPr>
              <a:solidFill>
                <a:srgbClr val="D25F90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D-ED96-4C4E-818F-653C7EAB500E}"/>
              </c:ext>
            </c:extLst>
          </c:dPt>
          <c:dPt>
            <c:idx val="7"/>
            <c:invertIfNegative val="0"/>
            <c:bubble3D val="0"/>
            <c:spPr>
              <a:solidFill>
                <a:srgbClr val="C7B879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F-ED96-4C4E-818F-653C7EAB500E}"/>
              </c:ext>
            </c:extLst>
          </c:dPt>
          <c:dPt>
            <c:idx val="8"/>
            <c:invertIfNegative val="0"/>
            <c:bubble3D val="0"/>
            <c:spPr>
              <a:solidFill>
                <a:srgbClr val="DB4D5C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11-ED96-4C4E-818F-653C7EAB500E}"/>
              </c:ext>
            </c:extLst>
          </c:dPt>
          <c:dPt>
            <c:idx val="9"/>
            <c:invertIfNegative val="0"/>
            <c:bubble3D val="0"/>
            <c:spPr>
              <a:solidFill>
                <a:srgbClr val="768086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13-ED96-4C4E-818F-653C7EAB500E}"/>
              </c:ext>
            </c:extLst>
          </c:dPt>
          <c:dPt>
            <c:idx val="10"/>
            <c:invertIfNegative val="0"/>
            <c:bubble3D val="0"/>
            <c:spPr>
              <a:solidFill>
                <a:srgbClr val="00BF6F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15-ED96-4C4E-818F-653C7EAB500E}"/>
              </c:ext>
            </c:extLst>
          </c:dPt>
          <c:cat>
            <c:strRef>
              <c:f>Sheet1!$A$2:$A$12</c:f>
              <c:strCache>
                <c:ptCount val="11"/>
                <c:pt idx="0">
                  <c:v>Conflict resolution</c:v>
                </c:pt>
                <c:pt idx="1">
                  <c:v>Continuing education (specific to their role)</c:v>
                </c:pt>
                <c:pt idx="2">
                  <c:v>Cultural competency</c:v>
                </c:pt>
                <c:pt idx="3">
                  <c:v>Diversity, Equity, Inclusion, and/or Belonging</c:v>
                </c:pt>
                <c:pt idx="4">
                  <c:v>Legal/rights training</c:v>
                </c:pt>
                <c:pt idx="5">
                  <c:v>Management/leadership development</c:v>
                </c:pt>
                <c:pt idx="6">
                  <c:v>Mental health support strategies</c:v>
                </c:pt>
                <c:pt idx="7">
                  <c:v>Time management/self-care</c:v>
                </c:pt>
                <c:pt idx="8">
                  <c:v>Trauma informed care</c:v>
                </c:pt>
                <c:pt idx="9">
                  <c:v>Youth engagement techniques</c:v>
                </c:pt>
                <c:pt idx="10">
                  <c:v>Other (please specify)</c:v>
                </c:pt>
              </c:strCache>
            </c:strRef>
          </c:cat>
          <c:val>
            <c:numRef>
              <c:f>Sheet1!$B$2:$B$12</c:f>
              <c:numCache>
                <c:formatCode>0.00%</c:formatCode>
                <c:ptCount val="11"/>
                <c:pt idx="0">
                  <c:v>0.21429999999999999</c:v>
                </c:pt>
                <c:pt idx="1">
                  <c:v>0.28570000000000001</c:v>
                </c:pt>
                <c:pt idx="2">
                  <c:v>0.35709999999999997</c:v>
                </c:pt>
                <c:pt idx="3">
                  <c:v>0.21429999999999999</c:v>
                </c:pt>
                <c:pt idx="4">
                  <c:v>7.1400000000000005E-2</c:v>
                </c:pt>
                <c:pt idx="5">
                  <c:v>0.42859999999999998</c:v>
                </c:pt>
                <c:pt idx="6">
                  <c:v>0.5</c:v>
                </c:pt>
                <c:pt idx="7">
                  <c:v>0.5</c:v>
                </c:pt>
                <c:pt idx="8">
                  <c:v>0.42859999999999998</c:v>
                </c:pt>
                <c:pt idx="9">
                  <c:v>0.35709999999999997</c:v>
                </c:pt>
                <c:pt idx="10">
                  <c:v>0.1429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6-ED96-4C4E-818F-653C7EAB500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2068027336"/>
        <c:axId val="2113994440"/>
      </c:barChart>
      <c:catAx>
        <c:axId val="2068027336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low"/>
        <c:spPr>
          <a:ln>
            <a:solidFill>
              <a:srgbClr val="7F7F7F"/>
            </a:solidFill>
          </a:ln>
        </c:spPr>
        <c:txPr>
          <a:bodyPr/>
          <a:lstStyle/>
          <a:p>
            <a:pPr>
              <a:defRPr sz="1000" b="0">
                <a:solidFill>
                  <a:srgbClr val="7F7F7F"/>
                </a:solidFill>
              </a:defRPr>
            </a:pPr>
            <a:endParaRPr lang="en-US"/>
          </a:p>
        </c:txPr>
        <c:crossAx val="2113994440"/>
        <c:crosses val="autoZero"/>
        <c:auto val="1"/>
        <c:lblAlgn val="ctr"/>
        <c:lblOffset val="100"/>
        <c:noMultiLvlLbl val="0"/>
      </c:catAx>
      <c:valAx>
        <c:axId val="2113994440"/>
        <c:scaling>
          <c:orientation val="minMax"/>
          <c:max val="1"/>
          <c:min val="0"/>
        </c:scaling>
        <c:delete val="0"/>
        <c:axPos val="b"/>
        <c:numFmt formatCode="0%" sourceLinked="0"/>
        <c:majorTickMark val="out"/>
        <c:minorTickMark val="none"/>
        <c:tickLblPos val="nextTo"/>
        <c:spPr>
          <a:ln>
            <a:solidFill>
              <a:srgbClr val="7F7F7F"/>
            </a:solidFill>
          </a:ln>
        </c:spPr>
        <c:txPr>
          <a:bodyPr/>
          <a:lstStyle/>
          <a:p>
            <a:pPr>
              <a:defRPr sz="1000" b="0">
                <a:solidFill>
                  <a:srgbClr val="7F7F7F"/>
                </a:solidFill>
              </a:defRPr>
            </a:pPr>
            <a:endParaRPr lang="en-US"/>
          </a:p>
        </c:txPr>
        <c:crossAx val="2068027336"/>
        <c:crosses val="max"/>
        <c:crossBetween val="between"/>
      </c:valAx>
    </c:plotArea>
    <c:plotVisOnly val="1"/>
    <c:dispBlanksAs val="gap"/>
    <c:showDLblsOverMax val="1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 </c:v>
                </c:pt>
              </c:strCache>
            </c:strRef>
          </c:tx>
          <c:spPr>
            <a:solidFill>
              <a:srgbClr val="00BF6F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rgbClr val="00BF6F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1-6B52-412F-B840-4611F62F4E1D}"/>
              </c:ext>
            </c:extLst>
          </c:dPt>
          <c:dPt>
            <c:idx val="1"/>
            <c:invertIfNegative val="0"/>
            <c:bubble3D val="0"/>
            <c:spPr>
              <a:solidFill>
                <a:srgbClr val="507CB6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3-6B52-412F-B840-4611F62F4E1D}"/>
              </c:ext>
            </c:extLst>
          </c:dPt>
          <c:dPt>
            <c:idx val="2"/>
            <c:invertIfNegative val="0"/>
            <c:bubble3D val="0"/>
            <c:spPr>
              <a:solidFill>
                <a:srgbClr val="F9BE00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5-6B52-412F-B840-4611F62F4E1D}"/>
              </c:ext>
            </c:extLst>
          </c:dPt>
          <c:cat>
            <c:strRef>
              <c:f>Sheet1!$A$2:$A$4</c:f>
              <c:strCache>
                <c:ptCount val="3"/>
                <c:pt idx="0">
                  <c:v>Yes</c:v>
                </c:pt>
                <c:pt idx="1">
                  <c:v>No</c:v>
                </c:pt>
                <c:pt idx="2">
                  <c:v>Not sure</c:v>
                </c:pt>
              </c:strCache>
            </c:strRef>
          </c:cat>
          <c:val>
            <c:numRef>
              <c:f>Sheet1!$B$2:$B$4</c:f>
              <c:numCache>
                <c:formatCode>0.00%</c:formatCode>
                <c:ptCount val="3"/>
                <c:pt idx="0">
                  <c:v>0.8276</c:v>
                </c:pt>
                <c:pt idx="1">
                  <c:v>0.13789999999999999</c:v>
                </c:pt>
                <c:pt idx="2">
                  <c:v>3.4500000000000003E-2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6B52-412F-B840-4611F62F4E1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2068027336"/>
        <c:axId val="2113994440"/>
      </c:barChart>
      <c:catAx>
        <c:axId val="2068027336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low"/>
        <c:spPr>
          <a:ln>
            <a:solidFill>
              <a:srgbClr val="7F7F7F"/>
            </a:solidFill>
          </a:ln>
        </c:spPr>
        <c:txPr>
          <a:bodyPr/>
          <a:lstStyle/>
          <a:p>
            <a:pPr>
              <a:defRPr sz="1000" b="0">
                <a:solidFill>
                  <a:srgbClr val="7F7F7F"/>
                </a:solidFill>
              </a:defRPr>
            </a:pPr>
            <a:endParaRPr lang="en-US"/>
          </a:p>
        </c:txPr>
        <c:crossAx val="2113994440"/>
        <c:crosses val="autoZero"/>
        <c:auto val="1"/>
        <c:lblAlgn val="ctr"/>
        <c:lblOffset val="100"/>
        <c:noMultiLvlLbl val="0"/>
      </c:catAx>
      <c:valAx>
        <c:axId val="2113994440"/>
        <c:scaling>
          <c:orientation val="minMax"/>
          <c:max val="1"/>
          <c:min val="0"/>
        </c:scaling>
        <c:delete val="0"/>
        <c:axPos val="b"/>
        <c:numFmt formatCode="0%" sourceLinked="0"/>
        <c:majorTickMark val="out"/>
        <c:minorTickMark val="none"/>
        <c:tickLblPos val="nextTo"/>
        <c:spPr>
          <a:ln>
            <a:solidFill>
              <a:srgbClr val="7F7F7F"/>
            </a:solidFill>
          </a:ln>
        </c:spPr>
        <c:txPr>
          <a:bodyPr/>
          <a:lstStyle/>
          <a:p>
            <a:pPr>
              <a:defRPr sz="1000" b="0">
                <a:solidFill>
                  <a:srgbClr val="7F7F7F"/>
                </a:solidFill>
              </a:defRPr>
            </a:pPr>
            <a:endParaRPr lang="en-US"/>
          </a:p>
        </c:txPr>
        <c:crossAx val="2068027336"/>
        <c:crosses val="max"/>
        <c:crossBetween val="between"/>
      </c:valAx>
    </c:plotArea>
    <c:plotVisOnly val="1"/>
    <c:dispBlanksAs val="gap"/>
    <c:showDLblsOverMax val="1"/>
  </c:chart>
  <c:txPr>
    <a:bodyPr/>
    <a:lstStyle/>
    <a:p>
      <a:pPr>
        <a:defRPr sz="1800"/>
      </a:pPr>
      <a:endParaRPr lang="en-US"/>
    </a:p>
  </c:txPr>
  <c:externalData r:id="rId1">
    <c:autoUpdate val="0"/>
  </c:externalData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0.63187</cdr:x>
      <cdr:y>0.80135</cdr:y>
    </cdr:from>
    <cdr:to>
      <cdr:x>0.95983</cdr:x>
      <cdr:y>0.87182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06239FA6-623A-8C4D-2E67-2E22447D4DB8}"/>
            </a:ext>
          </a:extLst>
        </cdr:cNvPr>
        <cdr:cNvSpPr txBox="1"/>
      </cdr:nvSpPr>
      <cdr:spPr>
        <a:xfrm xmlns:a="http://schemas.openxmlformats.org/drawingml/2006/main">
          <a:off x="4422248" y="2860021"/>
          <a:ext cx="2295277" cy="25150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1050" kern="1200" dirty="0"/>
            <a:t>e.g., Out-of-school programs; consulting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0.43116</cdr:x>
      <cdr:y>0.19789</cdr:y>
    </cdr:from>
    <cdr:to>
      <cdr:x>0.94509</cdr:x>
      <cdr:y>0.3427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02117566-7CC1-690F-5984-4B745E9A3535}"/>
            </a:ext>
          </a:extLst>
        </cdr:cNvPr>
        <cdr:cNvSpPr txBox="1"/>
      </cdr:nvSpPr>
      <cdr:spPr>
        <a:xfrm xmlns:a="http://schemas.openxmlformats.org/drawingml/2006/main">
          <a:off x="3017519" y="706255"/>
          <a:ext cx="3596845" cy="51683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1100" kern="1200" dirty="0"/>
            <a:t>Including foster youth, juvenile justice youth, LGBTQ+ youth, </a:t>
          </a:r>
        </a:p>
        <a:p xmlns:a="http://schemas.openxmlformats.org/drawingml/2006/main">
          <a:r>
            <a:rPr lang="en-US" sz="1100" kern="1200" dirty="0"/>
            <a:t>disabilities, abuse/neglect, child welfare</a:t>
          </a: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0.44878</cdr:x>
      <cdr:y>0.12191</cdr:y>
    </cdr:from>
    <cdr:to>
      <cdr:x>0.80682</cdr:x>
      <cdr:y>0.25127</cdr:y>
    </cdr:to>
    <cdr:sp macro="" textlink="">
      <cdr:nvSpPr>
        <cdr:cNvPr id="2" name="TextBox 4">
          <a:extLst xmlns:a="http://schemas.openxmlformats.org/drawingml/2006/main">
            <a:ext uri="{FF2B5EF4-FFF2-40B4-BE49-F238E27FC236}">
              <a16:creationId xmlns:a16="http://schemas.microsoft.com/office/drawing/2014/main" id="{4A994A90-8DD5-7279-F76F-D77822DB51A1}"/>
            </a:ext>
          </a:extLst>
        </cdr:cNvPr>
        <cdr:cNvSpPr txBox="1"/>
      </cdr:nvSpPr>
      <cdr:spPr>
        <a:xfrm xmlns:a="http://schemas.openxmlformats.org/drawingml/2006/main">
          <a:off x="3140842" y="435113"/>
          <a:ext cx="2505814" cy="461665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none" rtlCol="0">
          <a:spAutoFit/>
        </a:bodyPr>
        <a:lstStyle xmlns:a="http://schemas.openxmlformats.org/drawingml/2006/main"/>
        <a:p xmlns:a="http://schemas.openxmlformats.org/drawingml/2006/main">
          <a:r>
            <a:rPr lang="en-US" sz="1200" dirty="0"/>
            <a:t>Primarily program partners; some </a:t>
          </a:r>
        </a:p>
        <a:p xmlns:a="http://schemas.openxmlformats.org/drawingml/2006/main">
          <a:r>
            <a:rPr lang="en-US" sz="1200" dirty="0"/>
            <a:t>share admin, space</a:t>
          </a:r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0.62895</cdr:x>
      <cdr:y>0.14243</cdr:y>
    </cdr:from>
    <cdr:to>
      <cdr:x>0.71794</cdr:x>
      <cdr:y>0.24591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BAC63EB1-4FB2-B9FE-8B90-C53418F1C5AF}"/>
            </a:ext>
          </a:extLst>
        </cdr:cNvPr>
        <cdr:cNvSpPr txBox="1"/>
      </cdr:nvSpPr>
      <cdr:spPr>
        <a:xfrm xmlns:a="http://schemas.openxmlformats.org/drawingml/2006/main">
          <a:off x="4401811" y="508337"/>
          <a:ext cx="622853" cy="36933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1600" b="1" kern="1200" dirty="0"/>
            <a:t>58.7%</a:t>
          </a:r>
        </a:p>
      </cdr:txBody>
    </cdr: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0.43548</cdr:x>
      <cdr:y>0.37813</cdr:y>
    </cdr:from>
    <cdr:to>
      <cdr:x>0.56452</cdr:x>
      <cdr:y>0.62187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CC9D77FF-9894-6459-EA66-1A5D630440D2}"/>
            </a:ext>
          </a:extLst>
        </cdr:cNvPr>
        <cdr:cNvSpPr txBox="1"/>
      </cdr:nvSpPr>
      <cdr:spPr>
        <a:xfrm xmlns:a="http://schemas.openxmlformats.org/drawingml/2006/main">
          <a:off x="3085646" y="1418569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 kern="1200" dirty="0"/>
        </a:p>
      </cdr:txBody>
    </cdr:sp>
  </cdr:relSizeAnchor>
  <cdr:relSizeAnchor xmlns:cdr="http://schemas.openxmlformats.org/drawingml/2006/chartDrawing">
    <cdr:from>
      <cdr:x>0.43548</cdr:x>
      <cdr:y>0.37813</cdr:y>
    </cdr:from>
    <cdr:to>
      <cdr:x>0.56452</cdr:x>
      <cdr:y>0.62187</cdr:y>
    </cdr:to>
    <cdr:sp macro="" textlink="">
      <cdr:nvSpPr>
        <cdr:cNvPr id="3" name="TextBox 2">
          <a:extLst xmlns:a="http://schemas.openxmlformats.org/drawingml/2006/main">
            <a:ext uri="{FF2B5EF4-FFF2-40B4-BE49-F238E27FC236}">
              <a16:creationId xmlns:a16="http://schemas.microsoft.com/office/drawing/2014/main" id="{8F7D6C6B-7842-4165-B3AD-C1012A658C4F}"/>
            </a:ext>
          </a:extLst>
        </cdr:cNvPr>
        <cdr:cNvSpPr txBox="1"/>
      </cdr:nvSpPr>
      <cdr:spPr>
        <a:xfrm xmlns:a="http://schemas.openxmlformats.org/drawingml/2006/main">
          <a:off x="3085646" y="1418569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 kern="1200" dirty="0"/>
        </a:p>
      </cdr:txBody>
    </cdr:sp>
  </cdr:relSizeAnchor>
  <cdr:relSizeAnchor xmlns:cdr="http://schemas.openxmlformats.org/drawingml/2006/chartDrawing">
    <cdr:from>
      <cdr:x>0.68128</cdr:x>
      <cdr:y>0.10414</cdr:y>
    </cdr:from>
    <cdr:to>
      <cdr:x>0.73551</cdr:x>
      <cdr:y>0.17171</cdr:y>
    </cdr:to>
    <cdr:sp macro="" textlink="">
      <cdr:nvSpPr>
        <cdr:cNvPr id="4" name="TextBox 3">
          <a:extLst xmlns:a="http://schemas.openxmlformats.org/drawingml/2006/main">
            <a:ext uri="{FF2B5EF4-FFF2-40B4-BE49-F238E27FC236}">
              <a16:creationId xmlns:a16="http://schemas.microsoft.com/office/drawing/2014/main" id="{431025C6-C072-7B38-6DAF-1B84A36A9EC4}"/>
            </a:ext>
          </a:extLst>
        </cdr:cNvPr>
        <cdr:cNvSpPr txBox="1"/>
      </cdr:nvSpPr>
      <cdr:spPr>
        <a:xfrm xmlns:a="http://schemas.openxmlformats.org/drawingml/2006/main">
          <a:off x="4827316" y="390678"/>
          <a:ext cx="384313" cy="25350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1100" kern="1200" dirty="0"/>
            <a:t>73%</a:t>
          </a:r>
        </a:p>
      </cdr:txBody>
    </cdr:sp>
  </cdr:relSizeAnchor>
  <cdr:relSizeAnchor xmlns:cdr="http://schemas.openxmlformats.org/drawingml/2006/chartDrawing">
    <cdr:from>
      <cdr:x>0.67286</cdr:x>
      <cdr:y>0.11012</cdr:y>
    </cdr:from>
    <cdr:to>
      <cdr:x>0.68502</cdr:x>
      <cdr:y>0.1737</cdr:y>
    </cdr:to>
    <cdr:sp macro="" textlink="">
      <cdr:nvSpPr>
        <cdr:cNvPr id="5" name="Right Brace 4">
          <a:extLst xmlns:a="http://schemas.openxmlformats.org/drawingml/2006/main">
            <a:ext uri="{FF2B5EF4-FFF2-40B4-BE49-F238E27FC236}">
              <a16:creationId xmlns:a16="http://schemas.microsoft.com/office/drawing/2014/main" id="{27F8DE6B-8501-AD20-00A4-4B97F0C36375}"/>
            </a:ext>
          </a:extLst>
        </cdr:cNvPr>
        <cdr:cNvSpPr/>
      </cdr:nvSpPr>
      <cdr:spPr>
        <a:xfrm xmlns:a="http://schemas.openxmlformats.org/drawingml/2006/main">
          <a:off x="4767682" y="413121"/>
          <a:ext cx="86139" cy="238539"/>
        </a:xfrm>
        <a:prstGeom xmlns:a="http://schemas.openxmlformats.org/drawingml/2006/main" prst="rightBrace">
          <a:avLst/>
        </a:prstGeom>
      </cdr:spPr>
      <cdr:style>
        <a:lnRef xmlns:a="http://schemas.openxmlformats.org/drawingml/2006/main" idx="1">
          <a:schemeClr val="accent6"/>
        </a:lnRef>
        <a:fillRef xmlns:a="http://schemas.openxmlformats.org/drawingml/2006/main" idx="0">
          <a:schemeClr val="accent6"/>
        </a:fillRef>
        <a:effectRef xmlns:a="http://schemas.openxmlformats.org/drawingml/2006/main" idx="0">
          <a:schemeClr val="accent6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en-US" kern="1200"/>
        </a:p>
      </cdr:txBody>
    </cdr:sp>
  </cdr:relSizeAnchor>
  <cdr:relSizeAnchor xmlns:cdr="http://schemas.openxmlformats.org/drawingml/2006/chartDrawing">
    <cdr:from>
      <cdr:x>0.87641</cdr:x>
      <cdr:y>0.26027</cdr:y>
    </cdr:from>
    <cdr:to>
      <cdr:x>0.93065</cdr:x>
      <cdr:y>0.32784</cdr:y>
    </cdr:to>
    <cdr:sp macro="" textlink="">
      <cdr:nvSpPr>
        <cdr:cNvPr id="6" name="TextBox 1">
          <a:extLst xmlns:a="http://schemas.openxmlformats.org/drawingml/2006/main">
            <a:ext uri="{FF2B5EF4-FFF2-40B4-BE49-F238E27FC236}">
              <a16:creationId xmlns:a16="http://schemas.microsoft.com/office/drawing/2014/main" id="{17F36DEC-5AC2-A02C-B0AB-2D51C26A556B}"/>
            </a:ext>
          </a:extLst>
        </cdr:cNvPr>
        <cdr:cNvSpPr txBox="1"/>
      </cdr:nvSpPr>
      <cdr:spPr>
        <a:xfrm xmlns:a="http://schemas.openxmlformats.org/drawingml/2006/main">
          <a:off x="6209960" y="976416"/>
          <a:ext cx="384313" cy="25350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100" kern="1200" dirty="0"/>
            <a:t>95%</a:t>
          </a:r>
        </a:p>
      </cdr:txBody>
    </cdr:sp>
  </cdr:relSizeAnchor>
  <cdr:relSizeAnchor xmlns:cdr="http://schemas.openxmlformats.org/drawingml/2006/chartDrawing">
    <cdr:from>
      <cdr:x>0.87463</cdr:x>
      <cdr:y>0.27894</cdr:y>
    </cdr:from>
    <cdr:to>
      <cdr:x>0.88108</cdr:x>
      <cdr:y>0.33229</cdr:y>
    </cdr:to>
    <cdr:sp macro="" textlink="">
      <cdr:nvSpPr>
        <cdr:cNvPr id="7" name="Right Brace 6">
          <a:extLst xmlns:a="http://schemas.openxmlformats.org/drawingml/2006/main">
            <a:ext uri="{FF2B5EF4-FFF2-40B4-BE49-F238E27FC236}">
              <a16:creationId xmlns:a16="http://schemas.microsoft.com/office/drawing/2014/main" id="{38F36F7D-F269-E307-FA99-2F35B19BB9A7}"/>
            </a:ext>
          </a:extLst>
        </cdr:cNvPr>
        <cdr:cNvSpPr/>
      </cdr:nvSpPr>
      <cdr:spPr>
        <a:xfrm xmlns:a="http://schemas.openxmlformats.org/drawingml/2006/main">
          <a:off x="6197372" y="1046471"/>
          <a:ext cx="45719" cy="200119"/>
        </a:xfrm>
        <a:prstGeom xmlns:a="http://schemas.openxmlformats.org/drawingml/2006/main" prst="rightBrace">
          <a:avLst/>
        </a:prstGeom>
      </cdr:spPr>
      <cdr:style>
        <a:lnRef xmlns:a="http://schemas.openxmlformats.org/drawingml/2006/main" idx="1">
          <a:schemeClr val="accent6"/>
        </a:lnRef>
        <a:fillRef xmlns:a="http://schemas.openxmlformats.org/drawingml/2006/main" idx="0">
          <a:schemeClr val="accent6"/>
        </a:fillRef>
        <a:effectRef xmlns:a="http://schemas.openxmlformats.org/drawingml/2006/main" idx="0">
          <a:schemeClr val="accent6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en-US" kern="1200"/>
        </a:p>
      </cdr:txBody>
    </cdr:sp>
  </cdr:relSizeAnchor>
  <cdr:relSizeAnchor xmlns:cdr="http://schemas.openxmlformats.org/drawingml/2006/chartDrawing">
    <cdr:from>
      <cdr:x>0.81531</cdr:x>
      <cdr:y>0.43243</cdr:y>
    </cdr:from>
    <cdr:to>
      <cdr:x>0.86955</cdr:x>
      <cdr:y>0.5</cdr:y>
    </cdr:to>
    <cdr:sp macro="" textlink="">
      <cdr:nvSpPr>
        <cdr:cNvPr id="8" name="TextBox 1">
          <a:extLst xmlns:a="http://schemas.openxmlformats.org/drawingml/2006/main">
            <a:ext uri="{FF2B5EF4-FFF2-40B4-BE49-F238E27FC236}">
              <a16:creationId xmlns:a16="http://schemas.microsoft.com/office/drawing/2014/main" id="{83877036-FD08-DB47-FA71-B0CFE211390F}"/>
            </a:ext>
          </a:extLst>
        </cdr:cNvPr>
        <cdr:cNvSpPr txBox="1"/>
      </cdr:nvSpPr>
      <cdr:spPr>
        <a:xfrm xmlns:a="http://schemas.openxmlformats.org/drawingml/2006/main">
          <a:off x="5777055" y="1622268"/>
          <a:ext cx="384313" cy="25350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100" kern="1200" dirty="0"/>
            <a:t>82%</a:t>
          </a:r>
        </a:p>
      </cdr:txBody>
    </cdr:sp>
  </cdr:relSizeAnchor>
  <cdr:relSizeAnchor xmlns:cdr="http://schemas.openxmlformats.org/drawingml/2006/chartDrawing">
    <cdr:from>
      <cdr:x>0.8126</cdr:x>
      <cdr:y>0.43927</cdr:y>
    </cdr:from>
    <cdr:to>
      <cdr:x>0.81905</cdr:x>
      <cdr:y>0.49261</cdr:y>
    </cdr:to>
    <cdr:sp macro="" textlink="">
      <cdr:nvSpPr>
        <cdr:cNvPr id="9" name="Right Brace 8">
          <a:extLst xmlns:a="http://schemas.openxmlformats.org/drawingml/2006/main">
            <a:ext uri="{FF2B5EF4-FFF2-40B4-BE49-F238E27FC236}">
              <a16:creationId xmlns:a16="http://schemas.microsoft.com/office/drawing/2014/main" id="{6CB1FA81-910E-93C8-9BE9-108C88FE5096}"/>
            </a:ext>
          </a:extLst>
        </cdr:cNvPr>
        <cdr:cNvSpPr/>
      </cdr:nvSpPr>
      <cdr:spPr>
        <a:xfrm xmlns:a="http://schemas.openxmlformats.org/drawingml/2006/main">
          <a:off x="5757841" y="1647922"/>
          <a:ext cx="45719" cy="200119"/>
        </a:xfrm>
        <a:prstGeom xmlns:a="http://schemas.openxmlformats.org/drawingml/2006/main" prst="rightBrace">
          <a:avLst/>
        </a:prstGeom>
      </cdr:spPr>
      <cdr:style>
        <a:lnRef xmlns:a="http://schemas.openxmlformats.org/drawingml/2006/main" idx="1">
          <a:schemeClr val="accent6"/>
        </a:lnRef>
        <a:fillRef xmlns:a="http://schemas.openxmlformats.org/drawingml/2006/main" idx="0">
          <a:schemeClr val="accent6"/>
        </a:fillRef>
        <a:effectRef xmlns:a="http://schemas.openxmlformats.org/drawingml/2006/main" idx="0">
          <a:schemeClr val="accent6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en-US" kern="1200"/>
        </a:p>
      </cdr:txBody>
    </cdr:sp>
  </cdr:relSizeAnchor>
  <cdr:relSizeAnchor xmlns:cdr="http://schemas.openxmlformats.org/drawingml/2006/chartDrawing">
    <cdr:from>
      <cdr:x>0.76482</cdr:x>
      <cdr:y>0.5751</cdr:y>
    </cdr:from>
    <cdr:to>
      <cdr:x>0.81905</cdr:x>
      <cdr:y>0.64267</cdr:y>
    </cdr:to>
    <cdr:sp macro="" textlink="">
      <cdr:nvSpPr>
        <cdr:cNvPr id="10" name="TextBox 1">
          <a:extLst xmlns:a="http://schemas.openxmlformats.org/drawingml/2006/main">
            <a:ext uri="{FF2B5EF4-FFF2-40B4-BE49-F238E27FC236}">
              <a16:creationId xmlns:a16="http://schemas.microsoft.com/office/drawing/2014/main" id="{83877036-FD08-DB47-FA71-B0CFE211390F}"/>
            </a:ext>
          </a:extLst>
        </cdr:cNvPr>
        <cdr:cNvSpPr txBox="1"/>
      </cdr:nvSpPr>
      <cdr:spPr>
        <a:xfrm xmlns:a="http://schemas.openxmlformats.org/drawingml/2006/main">
          <a:off x="5419247" y="2157517"/>
          <a:ext cx="384313" cy="25350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100" kern="1200" dirty="0"/>
            <a:t>83%</a:t>
          </a:r>
        </a:p>
      </cdr:txBody>
    </cdr:sp>
  </cdr:relSizeAnchor>
  <cdr:relSizeAnchor xmlns:cdr="http://schemas.openxmlformats.org/drawingml/2006/chartDrawing">
    <cdr:from>
      <cdr:x>0.76304</cdr:x>
      <cdr:y>0.58921</cdr:y>
    </cdr:from>
    <cdr:to>
      <cdr:x>0.76949</cdr:x>
      <cdr:y>0.64256</cdr:y>
    </cdr:to>
    <cdr:sp macro="" textlink="">
      <cdr:nvSpPr>
        <cdr:cNvPr id="11" name="Right Brace 10">
          <a:extLst xmlns:a="http://schemas.openxmlformats.org/drawingml/2006/main">
            <a:ext uri="{FF2B5EF4-FFF2-40B4-BE49-F238E27FC236}">
              <a16:creationId xmlns:a16="http://schemas.microsoft.com/office/drawing/2014/main" id="{6CB1FA81-910E-93C8-9BE9-108C88FE5096}"/>
            </a:ext>
          </a:extLst>
        </cdr:cNvPr>
        <cdr:cNvSpPr/>
      </cdr:nvSpPr>
      <cdr:spPr>
        <a:xfrm xmlns:a="http://schemas.openxmlformats.org/drawingml/2006/main">
          <a:off x="5406659" y="2210454"/>
          <a:ext cx="45719" cy="200119"/>
        </a:xfrm>
        <a:prstGeom xmlns:a="http://schemas.openxmlformats.org/drawingml/2006/main" prst="rightBrace">
          <a:avLst/>
        </a:prstGeom>
      </cdr:spPr>
      <cdr:style>
        <a:lnRef xmlns:a="http://schemas.openxmlformats.org/drawingml/2006/main" idx="1">
          <a:schemeClr val="accent6"/>
        </a:lnRef>
        <a:fillRef xmlns:a="http://schemas.openxmlformats.org/drawingml/2006/main" idx="0">
          <a:schemeClr val="accent6"/>
        </a:fillRef>
        <a:effectRef xmlns:a="http://schemas.openxmlformats.org/drawingml/2006/main" idx="0">
          <a:schemeClr val="accent6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en-US" kern="1200"/>
        </a:p>
      </cdr:txBody>
    </cdr:sp>
  </cdr:relSizeAnchor>
  <cdr:relSizeAnchor xmlns:cdr="http://schemas.openxmlformats.org/drawingml/2006/chartDrawing">
    <cdr:from>
      <cdr:x>0.67785</cdr:x>
      <cdr:y>0.74316</cdr:y>
    </cdr:from>
    <cdr:to>
      <cdr:x>0.73209</cdr:x>
      <cdr:y>0.81074</cdr:y>
    </cdr:to>
    <cdr:sp macro="" textlink="">
      <cdr:nvSpPr>
        <cdr:cNvPr id="12" name="TextBox 1">
          <a:extLst xmlns:a="http://schemas.openxmlformats.org/drawingml/2006/main">
            <a:ext uri="{FF2B5EF4-FFF2-40B4-BE49-F238E27FC236}">
              <a16:creationId xmlns:a16="http://schemas.microsoft.com/office/drawing/2014/main" id="{83877036-FD08-DB47-FA71-B0CFE211390F}"/>
            </a:ext>
          </a:extLst>
        </cdr:cNvPr>
        <cdr:cNvSpPr txBox="1"/>
      </cdr:nvSpPr>
      <cdr:spPr>
        <a:xfrm xmlns:a="http://schemas.openxmlformats.org/drawingml/2006/main">
          <a:off x="4803021" y="2788010"/>
          <a:ext cx="384313" cy="25350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100" kern="1200" dirty="0"/>
            <a:t>74%</a:t>
          </a:r>
        </a:p>
      </cdr:txBody>
    </cdr:sp>
  </cdr:relSizeAnchor>
  <cdr:relSizeAnchor xmlns:cdr="http://schemas.openxmlformats.org/drawingml/2006/chartDrawing">
    <cdr:from>
      <cdr:x>0.6742</cdr:x>
      <cdr:y>0.757</cdr:y>
    </cdr:from>
    <cdr:to>
      <cdr:x>0.68065</cdr:x>
      <cdr:y>0.81035</cdr:y>
    </cdr:to>
    <cdr:sp macro="" textlink="">
      <cdr:nvSpPr>
        <cdr:cNvPr id="13" name="Right Brace 12">
          <a:extLst xmlns:a="http://schemas.openxmlformats.org/drawingml/2006/main">
            <a:ext uri="{FF2B5EF4-FFF2-40B4-BE49-F238E27FC236}">
              <a16:creationId xmlns:a16="http://schemas.microsoft.com/office/drawing/2014/main" id="{6CB1FA81-910E-93C8-9BE9-108C88FE5096}"/>
            </a:ext>
          </a:extLst>
        </cdr:cNvPr>
        <cdr:cNvSpPr/>
      </cdr:nvSpPr>
      <cdr:spPr>
        <a:xfrm xmlns:a="http://schemas.openxmlformats.org/drawingml/2006/main">
          <a:off x="4777180" y="2839931"/>
          <a:ext cx="45719" cy="200119"/>
        </a:xfrm>
        <a:prstGeom xmlns:a="http://schemas.openxmlformats.org/drawingml/2006/main" prst="rightBrace">
          <a:avLst/>
        </a:prstGeom>
      </cdr:spPr>
      <cdr:style>
        <a:lnRef xmlns:a="http://schemas.openxmlformats.org/drawingml/2006/main" idx="1">
          <a:schemeClr val="accent6"/>
        </a:lnRef>
        <a:fillRef xmlns:a="http://schemas.openxmlformats.org/drawingml/2006/main" idx="0">
          <a:schemeClr val="accent6"/>
        </a:fillRef>
        <a:effectRef xmlns:a="http://schemas.openxmlformats.org/drawingml/2006/main" idx="0">
          <a:schemeClr val="accent6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en-US" kern="1200"/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15136" y="80645"/>
            <a:ext cx="8229600" cy="548713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Master title style (only changes made to the parent slide will be reflected in the app)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B48FB-E956-2048-9E74-C69E7CAA26C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252A03B-2D42-4DAE-8460-CF96145A8DF0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15136" y="1005080"/>
            <a:ext cx="8229600" cy="3569013"/>
          </a:xfrm>
        </p:spPr>
        <p:txBody>
          <a:bodyPr/>
          <a:lstStyle>
            <a:lvl1pPr>
              <a:defRPr sz="1400">
                <a:solidFill>
                  <a:schemeClr val="tx1"/>
                </a:solidFill>
              </a:defRPr>
            </a:lvl1pPr>
            <a:lvl2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1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1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Master text style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CB14CF1-AB9B-4870-9E5C-AD8F31C7FF6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23322" y="627419"/>
            <a:ext cx="8229600" cy="23971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Master text style</a:t>
            </a:r>
            <a:endParaRPr lang="en-GB"/>
          </a:p>
        </p:txBody>
      </p:sp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E39551A5-770E-3978-ED85-9963EA08199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67174" y="4811867"/>
            <a:ext cx="8229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6443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chemeClr val="tx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1" hasCustomPrompt="1"/>
          </p:nvPr>
        </p:nvSpPr>
        <p:spPr>
          <a:xfrm>
            <a:off x="256494" y="2494609"/>
            <a:ext cx="7787252" cy="1234730"/>
          </a:xfrm>
        </p:spPr>
        <p:txBody>
          <a:bodyPr anchor="b">
            <a:normAutofit/>
          </a:bodyPr>
          <a:lstStyle>
            <a:lvl1pPr marL="0" indent="0">
              <a:buNone/>
              <a:defRPr sz="32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 style (only changes made to the parent slide will be reflected in the app)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 hasCustomPrompt="1"/>
          </p:nvPr>
        </p:nvSpPr>
        <p:spPr>
          <a:xfrm>
            <a:off x="266162" y="3729038"/>
            <a:ext cx="2938463" cy="385762"/>
          </a:xfrm>
        </p:spPr>
        <p:txBody>
          <a:bodyPr>
            <a:normAutofit/>
          </a:bodyPr>
          <a:lstStyle>
            <a:lvl1pPr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 slide subtitle style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2E984EA-3574-957B-CBB9-81D1F0C188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6493" y="4811867"/>
            <a:ext cx="7839291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sponse Summary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B593F9-7B30-274B-BFFF-492683631E49}" type="slidenum">
              <a:rPr lang="en-US" smtClean="0"/>
              <a:t>‹#›</a:t>
            </a:fld>
            <a:endParaRPr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3" hasCustomPrompt="1"/>
          </p:nvPr>
        </p:nvSpPr>
        <p:spPr>
          <a:xfrm>
            <a:off x="211403" y="3639393"/>
            <a:ext cx="4576388" cy="350837"/>
          </a:xfrm>
        </p:spPr>
        <p:txBody>
          <a:bodyPr/>
          <a:lstStyle>
            <a:lvl1pPr>
              <a:defRPr b="0"/>
            </a:lvl1pPr>
          </a:lstStyle>
          <a:p>
            <a:pPr lvl="0"/>
            <a:r>
              <a:rPr lang="en-US"/>
              <a:t>Master text style</a:t>
            </a:r>
          </a:p>
        </p:txBody>
      </p:sp>
      <p:sp>
        <p:nvSpPr>
          <p:cNvPr id="17" name="Title 16"/>
          <p:cNvSpPr>
            <a:spLocks noGrp="1"/>
          </p:cNvSpPr>
          <p:nvPr>
            <p:ph type="title" hasCustomPrompt="1"/>
          </p:nvPr>
        </p:nvSpPr>
        <p:spPr>
          <a:xfrm>
            <a:off x="204788" y="2334751"/>
            <a:ext cx="8229600" cy="857250"/>
          </a:xfrm>
        </p:spPr>
        <p:txBody>
          <a:bodyPr/>
          <a:lstStyle/>
          <a:p>
            <a:r>
              <a:rPr lang="en-US"/>
              <a:t>Master title style (only changes made to the parent slide will be reflected in the app)</a:t>
            </a:r>
          </a:p>
        </p:txBody>
      </p:sp>
      <p:sp>
        <p:nvSpPr>
          <p:cNvPr id="16" name="Text Placeholder 5"/>
          <p:cNvSpPr>
            <a:spLocks noGrp="1"/>
          </p:cNvSpPr>
          <p:nvPr>
            <p:ph type="body" sz="quarter" idx="17" hasCustomPrompt="1"/>
          </p:nvPr>
        </p:nvSpPr>
        <p:spPr>
          <a:xfrm>
            <a:off x="204788" y="3158633"/>
            <a:ext cx="3859212" cy="280987"/>
          </a:xfrm>
        </p:spPr>
        <p:txBody>
          <a:bodyPr/>
          <a:lstStyle>
            <a:lvl2pPr marL="4763" indent="0">
              <a:buNone/>
              <a:defRPr sz="1600">
                <a:solidFill>
                  <a:schemeClr val="bg1">
                    <a:lumMod val="50000"/>
                  </a:schemeClr>
                </a:solidFill>
                <a:latin typeface="Arial"/>
                <a:cs typeface="Arial"/>
              </a:defRPr>
            </a:lvl2pPr>
          </a:lstStyle>
          <a:p>
            <a:pPr lvl="1"/>
            <a:r>
              <a:rPr lang="en-US"/>
              <a:t>Total Responses style</a:t>
            </a:r>
          </a:p>
        </p:txBody>
      </p:sp>
      <p:sp>
        <p:nvSpPr>
          <p:cNvPr id="7" name="Text Placeholder 12"/>
          <p:cNvSpPr>
            <a:spLocks noGrp="1"/>
          </p:cNvSpPr>
          <p:nvPr>
            <p:ph type="body" sz="quarter" idx="18" hasCustomPrompt="1"/>
          </p:nvPr>
        </p:nvSpPr>
        <p:spPr>
          <a:xfrm>
            <a:off x="211403" y="4047840"/>
            <a:ext cx="4576388" cy="350837"/>
          </a:xfrm>
        </p:spPr>
        <p:txBody>
          <a:bodyPr/>
          <a:lstStyle>
            <a:lvl1pPr>
              <a:defRPr b="0"/>
            </a:lvl1pPr>
          </a:lstStyle>
          <a:p>
            <a:pPr lvl="0"/>
            <a:r>
              <a:rPr lang="en-US"/>
              <a:t>Master text style</a:t>
            </a:r>
          </a:p>
        </p:txBody>
      </p:sp>
      <p:sp>
        <p:nvSpPr>
          <p:cNvPr id="8" name="Footer Placeholder 3">
            <a:extLst>
              <a:ext uri="{FF2B5EF4-FFF2-40B4-BE49-F238E27FC236}">
                <a16:creationId xmlns:a16="http://schemas.microsoft.com/office/drawing/2014/main" id="{CDF05C82-1244-9CA3-984A-2EEF32F7964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6826" y="4811867"/>
            <a:ext cx="8106588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4830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15136" y="80645"/>
            <a:ext cx="8229600" cy="581143"/>
          </a:xfrm>
        </p:spPr>
        <p:txBody>
          <a:bodyPr/>
          <a:lstStyle/>
          <a:p>
            <a:r>
              <a:rPr lang="en-US"/>
              <a:t>Master title style (only changes made to the parent slide will be reflected in the app)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122570" y="666350"/>
            <a:ext cx="5332506" cy="249144"/>
          </a:xfrm>
        </p:spPr>
        <p:txBody>
          <a:bodyPr/>
          <a:lstStyle/>
          <a:p>
            <a:pPr lvl="0"/>
            <a:r>
              <a:rPr lang="en-US"/>
              <a:t>Master text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B48FB-E956-2048-9E74-C69E7CAA26CC}" type="slidenum">
              <a:rPr lang="en-US" smtClean="0"/>
              <a:t>‹#›</a:t>
            </a:fld>
            <a:endParaRPr lang="en-US"/>
          </a:p>
        </p:txBody>
      </p:sp>
      <p:sp>
        <p:nvSpPr>
          <p:cNvPr id="5" name="Footer Placeholder 3">
            <a:extLst>
              <a:ext uri="{FF2B5EF4-FFF2-40B4-BE49-F238E27FC236}">
                <a16:creationId xmlns:a16="http://schemas.microsoft.com/office/drawing/2014/main" id="{9FE2B938-E785-E802-7A9A-5AD4FEF6088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02927" y="4811867"/>
            <a:ext cx="8193847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22404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5136" y="270516"/>
            <a:ext cx="8229600" cy="39127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570" y="666350"/>
            <a:ext cx="5332506" cy="2491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67076" y="4815076"/>
            <a:ext cx="626035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>
                    <a:lumMod val="60000"/>
                    <a:lumOff val="40000"/>
                  </a:schemeClr>
                </a:solidFill>
                <a:latin typeface="Arial"/>
                <a:cs typeface="Arial"/>
              </a:defRPr>
            </a:lvl1pPr>
          </a:lstStyle>
          <a:p>
            <a:fld id="{A88B48FB-E956-2048-9E74-C69E7CAA26C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67FE218-D8C1-4598-C115-912209DA107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67173" y="4811866"/>
            <a:ext cx="8229599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48755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4" r:id="rId2"/>
    <p:sldLayoutId id="2147483671" r:id="rId3"/>
    <p:sldLayoutId id="2147483675" r:id="rId4"/>
  </p:sldLayoutIdLst>
  <p:hf hdr="0" dt="0"/>
  <p:txStyles>
    <p:titleStyle>
      <a:lvl1pPr algn="l" defTabSz="457200" rtl="0" eaLnBrk="1" latinLnBrk="0" hangingPunct="1">
        <a:spcBef>
          <a:spcPct val="0"/>
        </a:spcBef>
        <a:buNone/>
        <a:defRPr sz="1800" b="1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0" indent="0" algn="l" defTabSz="457200" rtl="0" eaLnBrk="1" latinLnBrk="0" hangingPunct="1">
        <a:spcBef>
          <a:spcPct val="20000"/>
        </a:spcBef>
        <a:buFont typeface="Arial"/>
        <a:buNone/>
        <a:defRPr sz="1000" kern="1200">
          <a:solidFill>
            <a:schemeClr val="bg1">
              <a:lumMod val="50000"/>
            </a:schemeClr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8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9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0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1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2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3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logo for a company&#10;&#10;AI-generated content may be incorrect.">
            <a:extLst>
              <a:ext uri="{FF2B5EF4-FFF2-40B4-BE49-F238E27FC236}">
                <a16:creationId xmlns:a16="http://schemas.microsoft.com/office/drawing/2014/main" id="{8A5A4E0B-6172-9BA5-2F23-F538CE245A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729" y="476258"/>
            <a:ext cx="4704735" cy="2119746"/>
          </a:xfrm>
          <a:prstGeom prst="rect">
            <a:avLst/>
          </a:prstGeom>
        </p:spPr>
      </p:pic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3019157-60DE-E2BA-88B9-4AA6F95167A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Strategic Planning – Update, June 2025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1"/>
          <p:cNvSpPr txBox="1">
            <a:spLocks/>
          </p:cNvSpPr>
          <p:nvPr/>
        </p:nvSpPr>
        <p:spPr>
          <a:xfrm>
            <a:off x="418562" y="1954385"/>
            <a:ext cx="7787252" cy="123473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3200" b="1" kern="1200" baseline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tx1"/>
                </a:solidFill>
              </a:rPr>
              <a:t>Youth-Serving Organizations Needs and Priorities</a:t>
            </a:r>
          </a:p>
        </p:txBody>
      </p:sp>
      <p:sp>
        <p:nvSpPr>
          <p:cNvPr id="6" name="Text Placeholder 2"/>
          <p:cNvSpPr txBox="1">
            <a:spLocks/>
          </p:cNvSpPr>
          <p:nvPr/>
        </p:nvSpPr>
        <p:spPr>
          <a:xfrm>
            <a:off x="418562" y="3189115"/>
            <a:ext cx="2938463" cy="385762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 baseline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chemeClr val="tx1"/>
                </a:solidFill>
              </a:rPr>
              <a:t>Monday, June 02, 2025</a:t>
            </a:r>
          </a:p>
          <a:p>
            <a:r>
              <a:rPr lang="en-US">
                <a:solidFill>
                  <a:schemeClr val="tx1"/>
                </a:solidFill>
              </a:rPr>
              <a:t>Completed Surveys: 30</a:t>
            </a:r>
          </a:p>
        </p:txBody>
      </p:sp>
    </p:spTree>
    <p:extLst>
      <p:ext uri="{BB962C8B-B14F-4D97-AF65-F5344CB8AC3E}">
        <p14:creationId xmlns:p14="http://schemas.microsoft.com/office/powerpoint/2010/main" val="1831939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9C95EE-54EF-275C-E913-00C99689B2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5858" y="208849"/>
            <a:ext cx="8229600" cy="581143"/>
          </a:xfrm>
        </p:spPr>
        <p:txBody>
          <a:bodyPr/>
          <a:lstStyle/>
          <a:p>
            <a:r>
              <a:rPr lang="en-US"/>
              <a:t>Organizations Completing the Survey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18479734-2610-BA63-272B-D4A8E44A901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12118214"/>
              </p:ext>
            </p:extLst>
          </p:nvPr>
        </p:nvGraphicFramePr>
        <p:xfrm>
          <a:off x="494071" y="1075641"/>
          <a:ext cx="4077929" cy="2746650"/>
        </p:xfrm>
        <a:graphic>
          <a:graphicData uri="http://schemas.openxmlformats.org/drawingml/2006/table">
            <a:tbl>
              <a:tblPr/>
              <a:tblGrid>
                <a:gridCol w="1999403">
                  <a:extLst>
                    <a:ext uri="{9D8B030D-6E8A-4147-A177-3AD203B41FA5}">
                      <a16:colId xmlns:a16="http://schemas.microsoft.com/office/drawing/2014/main" val="1561890134"/>
                    </a:ext>
                  </a:extLst>
                </a:gridCol>
                <a:gridCol w="2078526">
                  <a:extLst>
                    <a:ext uri="{9D8B030D-6E8A-4147-A177-3AD203B41FA5}">
                      <a16:colId xmlns:a16="http://schemas.microsoft.com/office/drawing/2014/main" val="151777416"/>
                    </a:ext>
                  </a:extLst>
                </a:gridCol>
              </a:tblGrid>
              <a:tr h="94707"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Connections, Inc. </a:t>
                      </a:r>
                    </a:p>
                  </a:txBody>
                  <a:tcPr marL="230" marR="230" marT="23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04870914"/>
                  </a:ext>
                </a:extLst>
              </a:tr>
              <a:tr h="94707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Playworks</a:t>
                      </a:r>
                    </a:p>
                  </a:txBody>
                  <a:tcPr marL="230" marR="230" marT="23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0" marR="230" marT="23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09788582"/>
                  </a:ext>
                </a:extLst>
              </a:tr>
              <a:tr h="94707"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Moorhead Community Resource Center</a:t>
                      </a:r>
                    </a:p>
                  </a:txBody>
                  <a:tcPr marL="230" marR="230" marT="23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8570161"/>
                  </a:ext>
                </a:extLst>
              </a:tr>
              <a:tr h="94707"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Earth Charter Indiana</a:t>
                      </a:r>
                    </a:p>
                  </a:txBody>
                  <a:tcPr marL="230" marR="230" marT="23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39340531"/>
                  </a:ext>
                </a:extLst>
              </a:tr>
              <a:tr h="94707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Dcs</a:t>
                      </a:r>
                    </a:p>
                  </a:txBody>
                  <a:tcPr marL="230" marR="230" marT="23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0" marR="230" marT="23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54078297"/>
                  </a:ext>
                </a:extLst>
              </a:tr>
              <a:tr h="94707"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Saint Florian Center, Inc.</a:t>
                      </a:r>
                    </a:p>
                  </a:txBody>
                  <a:tcPr marL="230" marR="230" marT="23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42739466"/>
                  </a:ext>
                </a:extLst>
              </a:tr>
              <a:tr h="94707"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Outreach, Inc.</a:t>
                      </a:r>
                    </a:p>
                  </a:txBody>
                  <a:tcPr marL="230" marR="230" marT="23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94985573"/>
                  </a:ext>
                </a:extLst>
              </a:tr>
              <a:tr h="94707"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Integrated Support &amp; Facilitation</a:t>
                      </a:r>
                    </a:p>
                  </a:txBody>
                  <a:tcPr marL="230" marR="230" marT="23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41037611"/>
                  </a:ext>
                </a:extLst>
              </a:tr>
              <a:tr h="94707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Bosma </a:t>
                      </a:r>
                    </a:p>
                  </a:txBody>
                  <a:tcPr marL="230" marR="230" marT="23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0" marR="230" marT="23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58457145"/>
                  </a:ext>
                </a:extLst>
              </a:tr>
              <a:tr h="94707"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Brooke's Place for Grieving Children, Teens &amp; Young Adults </a:t>
                      </a:r>
                    </a:p>
                  </a:txBody>
                  <a:tcPr marL="230" marR="230" marT="23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32881546"/>
                  </a:ext>
                </a:extLst>
              </a:tr>
              <a:tr h="94707"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Indiana Construction Roundtable Foundation - BYF </a:t>
                      </a:r>
                    </a:p>
                  </a:txBody>
                  <a:tcPr marL="230" marR="230" marT="23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31083340"/>
                  </a:ext>
                </a:extLst>
              </a:tr>
              <a:tr h="94707"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The Julian Center</a:t>
                      </a:r>
                    </a:p>
                  </a:txBody>
                  <a:tcPr marL="230" marR="230" marT="23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90507123"/>
                  </a:ext>
                </a:extLst>
              </a:tr>
              <a:tr h="94707"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Starfish Initiative </a:t>
                      </a:r>
                    </a:p>
                  </a:txBody>
                  <a:tcPr marL="230" marR="230" marT="23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11745166"/>
                  </a:ext>
                </a:extLst>
              </a:tr>
              <a:tr h="94707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BACI</a:t>
                      </a:r>
                    </a:p>
                  </a:txBody>
                  <a:tcPr marL="230" marR="230" marT="23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0" marR="230" marT="23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18010487"/>
                  </a:ext>
                </a:extLst>
              </a:tr>
              <a:tr h="94707"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Phalen Leadership Academy @48</a:t>
                      </a:r>
                    </a:p>
                  </a:txBody>
                  <a:tcPr marL="230" marR="230" marT="23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44884163"/>
                  </a:ext>
                </a:extLst>
              </a:tr>
            </a:tbl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F0E051D-18B6-8978-286B-02ABBFC869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B48FB-E956-2048-9E74-C69E7CAA26CC}" type="slidenum">
              <a:rPr lang="en-US" smtClean="0"/>
              <a:t>11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11961E-7BDE-6E1E-99D1-A3157CFF735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7" name="Content Placeholder 5">
            <a:extLst>
              <a:ext uri="{FF2B5EF4-FFF2-40B4-BE49-F238E27FC236}">
                <a16:creationId xmlns:a16="http://schemas.microsoft.com/office/drawing/2014/main" id="{CCCEC923-4BBF-EEBB-7E52-15F89300BE5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87842249"/>
              </p:ext>
            </p:extLst>
          </p:nvPr>
        </p:nvGraphicFramePr>
        <p:xfrm>
          <a:off x="4830792" y="1198425"/>
          <a:ext cx="3565982" cy="2746650"/>
        </p:xfrm>
        <a:graphic>
          <a:graphicData uri="http://schemas.openxmlformats.org/drawingml/2006/table">
            <a:tbl>
              <a:tblPr/>
              <a:tblGrid>
                <a:gridCol w="1782991">
                  <a:extLst>
                    <a:ext uri="{9D8B030D-6E8A-4147-A177-3AD203B41FA5}">
                      <a16:colId xmlns:a16="http://schemas.microsoft.com/office/drawing/2014/main" val="1561890134"/>
                    </a:ext>
                  </a:extLst>
                </a:gridCol>
                <a:gridCol w="1782991">
                  <a:extLst>
                    <a:ext uri="{9D8B030D-6E8A-4147-A177-3AD203B41FA5}">
                      <a16:colId xmlns:a16="http://schemas.microsoft.com/office/drawing/2014/main" val="151777416"/>
                    </a:ext>
                  </a:extLst>
                </a:gridCol>
              </a:tblGrid>
              <a:tr h="92804"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Claude McNeal Productions</a:t>
                      </a:r>
                    </a:p>
                  </a:txBody>
                  <a:tcPr marL="230" marR="230" marT="23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57622203"/>
                  </a:ext>
                </a:extLst>
              </a:tr>
              <a:tr h="92804"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Community Assets Inc </a:t>
                      </a:r>
                    </a:p>
                  </a:txBody>
                  <a:tcPr marL="230" marR="230" marT="23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89595657"/>
                  </a:ext>
                </a:extLst>
              </a:tr>
              <a:tr h="92804"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Indiana Immunization Coalition</a:t>
                      </a:r>
                    </a:p>
                  </a:txBody>
                  <a:tcPr marL="230" marR="230" marT="23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91865645"/>
                  </a:ext>
                </a:extLst>
              </a:tr>
              <a:tr h="92804"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Shepherd Community Center</a:t>
                      </a:r>
                    </a:p>
                  </a:txBody>
                  <a:tcPr marL="230" marR="230" marT="23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60281383"/>
                  </a:ext>
                </a:extLst>
              </a:tr>
              <a:tr h="92804"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Happy Hollow Children's Camp</a:t>
                      </a:r>
                    </a:p>
                  </a:txBody>
                  <a:tcPr marL="230" marR="230" marT="23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14390183"/>
                  </a:ext>
                </a:extLst>
              </a:tr>
              <a:tr h="92804"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Sustainable Connexions International</a:t>
                      </a:r>
                    </a:p>
                  </a:txBody>
                  <a:tcPr marL="230" marR="230" marT="23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8988611"/>
                  </a:ext>
                </a:extLst>
              </a:tr>
              <a:tr h="92804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Dream Alive</a:t>
                      </a:r>
                    </a:p>
                  </a:txBody>
                  <a:tcPr marL="230" marR="230" marT="23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0" marR="230" marT="23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07928106"/>
                  </a:ext>
                </a:extLst>
              </a:tr>
              <a:tr h="92804"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Indiana Repertory Theatre</a:t>
                      </a:r>
                    </a:p>
                  </a:txBody>
                  <a:tcPr marL="230" marR="230" marT="23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18549942"/>
                  </a:ext>
                </a:extLst>
              </a:tr>
              <a:tr h="92804"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IPS - Center for Inquiry School 70 - Mary Nicholson</a:t>
                      </a:r>
                    </a:p>
                  </a:txBody>
                  <a:tcPr marL="230" marR="230" marT="23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91071280"/>
                  </a:ext>
                </a:extLst>
              </a:tr>
              <a:tr h="92804"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The STEM Connection</a:t>
                      </a:r>
                    </a:p>
                  </a:txBody>
                  <a:tcPr marL="230" marR="230" marT="23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93272404"/>
                  </a:ext>
                </a:extLst>
              </a:tr>
              <a:tr h="92804"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Westminster Neighborhood Services</a:t>
                      </a:r>
                    </a:p>
                  </a:txBody>
                  <a:tcPr marL="230" marR="230" marT="23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7870322"/>
                  </a:ext>
                </a:extLst>
              </a:tr>
              <a:tr h="92804"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University of Indianapolis MICI-AHEC</a:t>
                      </a:r>
                    </a:p>
                  </a:txBody>
                  <a:tcPr marL="230" marR="230" marT="23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86280005"/>
                  </a:ext>
                </a:extLst>
              </a:tr>
              <a:tr h="92804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IYG</a:t>
                      </a:r>
                    </a:p>
                  </a:txBody>
                  <a:tcPr marL="230" marR="230" marT="23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0" marR="230" marT="23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3677104"/>
                  </a:ext>
                </a:extLst>
              </a:tr>
              <a:tr h="92804"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Phoenix Theatre, Inc.</a:t>
                      </a:r>
                    </a:p>
                  </a:txBody>
                  <a:tcPr marL="230" marR="230" marT="23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41520744"/>
                  </a:ext>
                </a:extLst>
              </a:tr>
              <a:tr h="92804"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Outreach, Inc.</a:t>
                      </a:r>
                    </a:p>
                  </a:txBody>
                  <a:tcPr marL="230" marR="230" marT="23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7490299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600364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Q3: What is your role in your organization?</a:t>
            </a:r>
            <a:endParaRPr/>
          </a:p>
        </p:txBody>
      </p:sp>
      <p:sp>
        <p:nvSpPr>
          <p:cNvPr id="3" name="Title"/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lnSpcReduction="10000"/>
          </a:bodyPr>
          <a:lstStyle/>
          <a:p>
            <a:r>
              <a:rPr lang="en-GB"/>
              <a:t>Answered: 30   Skipped: 0</a:t>
            </a:r>
            <a:endParaRPr/>
          </a:p>
        </p:txBody>
      </p:sp>
      <p:graphicFrame>
        <p:nvGraphicFramePr>
          <p:cNvPr id="4" name="Chart Placeholder"/>
          <p:cNvGraphicFramePr>
            <a:graphicFrameLocks noGrp="1"/>
          </p:cNvGraphicFramePr>
          <p:nvPr/>
        </p:nvGraphicFramePr>
        <p:xfrm>
          <a:off x="1097280" y="1049658"/>
          <a:ext cx="6998677" cy="35690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Q4: Type of Service Offered (select all that apply)</a:t>
            </a:r>
            <a:endParaRPr/>
          </a:p>
        </p:txBody>
      </p:sp>
      <p:sp>
        <p:nvSpPr>
          <p:cNvPr id="3" name="Title"/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lnSpcReduction="10000"/>
          </a:bodyPr>
          <a:lstStyle/>
          <a:p>
            <a:r>
              <a:rPr lang="en-GB"/>
              <a:t>Answered: 30   Skipped: 0</a:t>
            </a:r>
            <a:endParaRPr/>
          </a:p>
        </p:txBody>
      </p:sp>
      <p:graphicFrame>
        <p:nvGraphicFramePr>
          <p:cNvPr id="4" name="Chart Placeholder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55349324"/>
              </p:ext>
            </p:extLst>
          </p:nvPr>
        </p:nvGraphicFramePr>
        <p:xfrm>
          <a:off x="1097280" y="1049658"/>
          <a:ext cx="6998677" cy="35690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Q5: Age range(s) of youth served* (select all that apply)</a:t>
            </a:r>
            <a:endParaRPr/>
          </a:p>
        </p:txBody>
      </p:sp>
      <p:graphicFrame>
        <p:nvGraphicFramePr>
          <p:cNvPr id="4" name="Chart Placeholder"/>
          <p:cNvGraphicFramePr>
            <a:graphicFrameLocks noGrp="1"/>
          </p:cNvGraphicFramePr>
          <p:nvPr/>
        </p:nvGraphicFramePr>
        <p:xfrm>
          <a:off x="1097280" y="1049658"/>
          <a:ext cx="6998677" cy="35690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Oval 4">
            <a:extLst>
              <a:ext uri="{FF2B5EF4-FFF2-40B4-BE49-F238E27FC236}">
                <a16:creationId xmlns:a16="http://schemas.microsoft.com/office/drawing/2014/main" id="{5E36C523-1A32-D52B-62B7-B0ED46667EF3}"/>
              </a:ext>
            </a:extLst>
          </p:cNvPr>
          <p:cNvSpPr/>
          <p:nvPr/>
        </p:nvSpPr>
        <p:spPr>
          <a:xfrm>
            <a:off x="2895599" y="1914938"/>
            <a:ext cx="4802792" cy="1709531"/>
          </a:xfrm>
          <a:prstGeom prst="ellipse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D2DC0EE-EFCA-FC52-145C-677D33D4AD57}"/>
              </a:ext>
            </a:extLst>
          </p:cNvPr>
          <p:cNvSpPr txBox="1"/>
          <p:nvPr/>
        </p:nvSpPr>
        <p:spPr>
          <a:xfrm>
            <a:off x="1285059" y="4632835"/>
            <a:ext cx="5889754" cy="33855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1600"/>
              <a:t>* Responding organizations serve 100-30,000+ youth annually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/>
              <a:t>Q7: Do your programs serve specific group or groups of youth, e.g., foster youth, LGBTQ+, justice-involved?</a:t>
            </a:r>
            <a:endParaRPr/>
          </a:p>
        </p:txBody>
      </p:sp>
      <p:sp>
        <p:nvSpPr>
          <p:cNvPr id="3" name="Title"/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lnSpcReduction="10000"/>
          </a:bodyPr>
          <a:lstStyle/>
          <a:p>
            <a:r>
              <a:rPr lang="en-GB"/>
              <a:t>Answered: 29   Skipped: 1</a:t>
            </a:r>
            <a:endParaRPr/>
          </a:p>
        </p:txBody>
      </p:sp>
      <p:graphicFrame>
        <p:nvGraphicFramePr>
          <p:cNvPr id="4" name="Chart Placeholder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33192184"/>
              </p:ext>
            </p:extLst>
          </p:nvPr>
        </p:nvGraphicFramePr>
        <p:xfrm>
          <a:off x="1097280" y="1049658"/>
          <a:ext cx="6998677" cy="35690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>
          <a:xfrm>
            <a:off x="115136" y="298440"/>
            <a:ext cx="8229600" cy="548713"/>
          </a:xfrm>
        </p:spPr>
        <p:txBody>
          <a:bodyPr>
            <a:normAutofit fontScale="90000"/>
          </a:bodyPr>
          <a:lstStyle/>
          <a:p>
            <a:r>
              <a:rPr lang="en-GB"/>
              <a:t>Q9: What are the most important needs of the youth you serve (check all that apply)?</a:t>
            </a:r>
            <a:endParaRPr/>
          </a:p>
        </p:txBody>
      </p:sp>
      <p:graphicFrame>
        <p:nvGraphicFramePr>
          <p:cNvPr id="4" name="Chart Placeholder"/>
          <p:cNvGraphicFramePr>
            <a:graphicFrameLocks noGrp="1"/>
          </p:cNvGraphicFramePr>
          <p:nvPr/>
        </p:nvGraphicFramePr>
        <p:xfrm>
          <a:off x="1097280" y="1049658"/>
          <a:ext cx="6998677" cy="35690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41958BB4-3E71-4C69-BED0-0181D8AB4396}"/>
              </a:ext>
            </a:extLst>
          </p:cNvPr>
          <p:cNvCxnSpPr/>
          <p:nvPr/>
        </p:nvCxnSpPr>
        <p:spPr>
          <a:xfrm flipV="1">
            <a:off x="6091084" y="936523"/>
            <a:ext cx="0" cy="337738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D35146A6-C59E-A1D6-C8C8-3C616B4B7049}"/>
              </a:ext>
            </a:extLst>
          </p:cNvPr>
          <p:cNvCxnSpPr/>
          <p:nvPr/>
        </p:nvCxnSpPr>
        <p:spPr>
          <a:xfrm flipV="1">
            <a:off x="5506065" y="936523"/>
            <a:ext cx="0" cy="337738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Star: 5 Points 8">
            <a:extLst>
              <a:ext uri="{FF2B5EF4-FFF2-40B4-BE49-F238E27FC236}">
                <a16:creationId xmlns:a16="http://schemas.microsoft.com/office/drawing/2014/main" id="{79A73A33-B724-BB9C-D957-D8ADCDC45055}"/>
              </a:ext>
            </a:extLst>
          </p:cNvPr>
          <p:cNvSpPr/>
          <p:nvPr/>
        </p:nvSpPr>
        <p:spPr>
          <a:xfrm>
            <a:off x="1816505" y="1445341"/>
            <a:ext cx="103236" cy="125362"/>
          </a:xfrm>
          <a:prstGeom prst="star5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Star: 5 Points 9">
            <a:extLst>
              <a:ext uri="{FF2B5EF4-FFF2-40B4-BE49-F238E27FC236}">
                <a16:creationId xmlns:a16="http://schemas.microsoft.com/office/drawing/2014/main" id="{77C97C4C-DF58-393F-A553-EC232EC69126}"/>
              </a:ext>
            </a:extLst>
          </p:cNvPr>
          <p:cNvSpPr/>
          <p:nvPr/>
        </p:nvSpPr>
        <p:spPr>
          <a:xfrm>
            <a:off x="2074603" y="1697322"/>
            <a:ext cx="103236" cy="125362"/>
          </a:xfrm>
          <a:prstGeom prst="star5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tar: 5 Points 10">
            <a:extLst>
              <a:ext uri="{FF2B5EF4-FFF2-40B4-BE49-F238E27FC236}">
                <a16:creationId xmlns:a16="http://schemas.microsoft.com/office/drawing/2014/main" id="{CE80F343-36A0-72F8-36B4-2B94C4E2D7F2}"/>
              </a:ext>
            </a:extLst>
          </p:cNvPr>
          <p:cNvSpPr/>
          <p:nvPr/>
        </p:nvSpPr>
        <p:spPr>
          <a:xfrm>
            <a:off x="2930013" y="2858745"/>
            <a:ext cx="103236" cy="125362"/>
          </a:xfrm>
          <a:prstGeom prst="star5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tar: 5 Points 11">
            <a:extLst>
              <a:ext uri="{FF2B5EF4-FFF2-40B4-BE49-F238E27FC236}">
                <a16:creationId xmlns:a16="http://schemas.microsoft.com/office/drawing/2014/main" id="{C39036BC-F3A3-E9CB-9913-B9AC4CBCFFDF}"/>
              </a:ext>
            </a:extLst>
          </p:cNvPr>
          <p:cNvSpPr/>
          <p:nvPr/>
        </p:nvSpPr>
        <p:spPr>
          <a:xfrm>
            <a:off x="2625213" y="1176132"/>
            <a:ext cx="154855" cy="125362"/>
          </a:xfrm>
          <a:prstGeom prst="star5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Star: 5 Points 14">
            <a:extLst>
              <a:ext uri="{FF2B5EF4-FFF2-40B4-BE49-F238E27FC236}">
                <a16:creationId xmlns:a16="http://schemas.microsoft.com/office/drawing/2014/main" id="{0250BEAF-C096-C09C-3776-8CB23537A5EB}"/>
              </a:ext>
            </a:extLst>
          </p:cNvPr>
          <p:cNvSpPr/>
          <p:nvPr/>
        </p:nvSpPr>
        <p:spPr>
          <a:xfrm>
            <a:off x="3346338" y="1925841"/>
            <a:ext cx="154855" cy="125362"/>
          </a:xfrm>
          <a:prstGeom prst="star5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Star: 5 Points 15">
            <a:extLst>
              <a:ext uri="{FF2B5EF4-FFF2-40B4-BE49-F238E27FC236}">
                <a16:creationId xmlns:a16="http://schemas.microsoft.com/office/drawing/2014/main" id="{2AECF3D2-49BF-2021-0970-995C957FCC27}"/>
              </a:ext>
            </a:extLst>
          </p:cNvPr>
          <p:cNvSpPr/>
          <p:nvPr/>
        </p:nvSpPr>
        <p:spPr>
          <a:xfrm>
            <a:off x="970615" y="2639960"/>
            <a:ext cx="154855" cy="125362"/>
          </a:xfrm>
          <a:prstGeom prst="star5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Star: 5 Points 16">
            <a:extLst>
              <a:ext uri="{FF2B5EF4-FFF2-40B4-BE49-F238E27FC236}">
                <a16:creationId xmlns:a16="http://schemas.microsoft.com/office/drawing/2014/main" id="{1929AC7F-B410-EEC9-4BC2-404A83C0263F}"/>
              </a:ext>
            </a:extLst>
          </p:cNvPr>
          <p:cNvSpPr/>
          <p:nvPr/>
        </p:nvSpPr>
        <p:spPr>
          <a:xfrm>
            <a:off x="2177839" y="3157996"/>
            <a:ext cx="103236" cy="125362"/>
          </a:xfrm>
          <a:prstGeom prst="star5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Star: 5 Points 17">
            <a:extLst>
              <a:ext uri="{FF2B5EF4-FFF2-40B4-BE49-F238E27FC236}">
                <a16:creationId xmlns:a16="http://schemas.microsoft.com/office/drawing/2014/main" id="{46A6725E-18BF-7BC0-0182-BC5C138E3203}"/>
              </a:ext>
            </a:extLst>
          </p:cNvPr>
          <p:cNvSpPr/>
          <p:nvPr/>
        </p:nvSpPr>
        <p:spPr>
          <a:xfrm>
            <a:off x="1425357" y="3291978"/>
            <a:ext cx="154855" cy="125362"/>
          </a:xfrm>
          <a:prstGeom prst="star5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>
            <a:extLst>
              <a:ext uri="{FF2B5EF4-FFF2-40B4-BE49-F238E27FC236}">
                <a16:creationId xmlns:a16="http://schemas.microsoft.com/office/drawing/2014/main" id="{D687CA4E-311E-5F4F-4AD2-704A4C215270}"/>
              </a:ext>
            </a:extLst>
          </p:cNvPr>
          <p:cNvSpPr/>
          <p:nvPr/>
        </p:nvSpPr>
        <p:spPr>
          <a:xfrm>
            <a:off x="1983658" y="2794819"/>
            <a:ext cx="4933336" cy="383458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"/>
          <p:cNvSpPr>
            <a:spLocks noGrp="1"/>
          </p:cNvSpPr>
          <p:nvPr>
            <p:ph type="title"/>
          </p:nvPr>
        </p:nvSpPr>
        <p:spPr>
          <a:xfrm>
            <a:off x="115136" y="319184"/>
            <a:ext cx="8229600" cy="548713"/>
          </a:xfrm>
        </p:spPr>
        <p:txBody>
          <a:bodyPr>
            <a:normAutofit fontScale="90000"/>
          </a:bodyPr>
          <a:lstStyle/>
          <a:p>
            <a:r>
              <a:rPr lang="en-GB"/>
              <a:t>Q10: Of your selections in question 8 above, what is the #1 most important need of the youth you serve right now (select only 1)?</a:t>
            </a:r>
            <a:endParaRPr/>
          </a:p>
        </p:txBody>
      </p:sp>
      <p:graphicFrame>
        <p:nvGraphicFramePr>
          <p:cNvPr id="4" name="Chart Placeholder"/>
          <p:cNvGraphicFramePr>
            <a:graphicFrameLocks noGrp="1"/>
          </p:cNvGraphicFramePr>
          <p:nvPr/>
        </p:nvGraphicFramePr>
        <p:xfrm>
          <a:off x="1097280" y="1049658"/>
          <a:ext cx="6998677" cy="35690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Q11: What are your organization's top 1-3 challenges right now?</a:t>
            </a:r>
            <a:endParaRPr/>
          </a:p>
        </p:txBody>
      </p:sp>
      <p:graphicFrame>
        <p:nvGraphicFramePr>
          <p:cNvPr id="4" name="Chart Placeholder"/>
          <p:cNvGraphicFramePr>
            <a:graphicFrameLocks noGrp="1"/>
          </p:cNvGraphicFramePr>
          <p:nvPr/>
        </p:nvGraphicFramePr>
        <p:xfrm>
          <a:off x="1097280" y="1049658"/>
          <a:ext cx="6998677" cy="35690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2741EFA2-E1EF-4F95-AEF4-A36359D57ED3}"/>
              </a:ext>
            </a:extLst>
          </p:cNvPr>
          <p:cNvSpPr txBox="1"/>
          <p:nvPr/>
        </p:nvSpPr>
        <p:spPr>
          <a:xfrm>
            <a:off x="6970644" y="2073966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#1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E967B8F-39D6-3190-43AF-E687DD47CF39}"/>
              </a:ext>
            </a:extLst>
          </p:cNvPr>
          <p:cNvSpPr txBox="1"/>
          <p:nvPr/>
        </p:nvSpPr>
        <p:spPr>
          <a:xfrm>
            <a:off x="6480314" y="2710070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#2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FBC0C42-50DF-59E1-FE07-73F08B091508}"/>
              </a:ext>
            </a:extLst>
          </p:cNvPr>
          <p:cNvSpPr txBox="1"/>
          <p:nvPr/>
        </p:nvSpPr>
        <p:spPr>
          <a:xfrm>
            <a:off x="5559288" y="3319670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#3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/>
              <a:t>Q12: If you selected "Training/Professional Development" in Question 11, what types of training/professional development would benefit your team the most?</a:t>
            </a:r>
            <a:endParaRPr/>
          </a:p>
        </p:txBody>
      </p:sp>
      <p:graphicFrame>
        <p:nvGraphicFramePr>
          <p:cNvPr id="4" name="Chart Placeholder"/>
          <p:cNvGraphicFramePr>
            <a:graphicFrameLocks noGrp="1"/>
          </p:cNvGraphicFramePr>
          <p:nvPr/>
        </p:nvGraphicFramePr>
        <p:xfrm>
          <a:off x="1097280" y="1049658"/>
          <a:ext cx="6998677" cy="35690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Star: 6 Points 4">
            <a:extLst>
              <a:ext uri="{FF2B5EF4-FFF2-40B4-BE49-F238E27FC236}">
                <a16:creationId xmlns:a16="http://schemas.microsoft.com/office/drawing/2014/main" id="{35E0BC2E-C6E8-6FBF-9277-CB925DB25CA9}"/>
              </a:ext>
            </a:extLst>
          </p:cNvPr>
          <p:cNvSpPr/>
          <p:nvPr/>
        </p:nvSpPr>
        <p:spPr>
          <a:xfrm>
            <a:off x="1791930" y="3215148"/>
            <a:ext cx="117987" cy="132735"/>
          </a:xfrm>
          <a:prstGeom prst="star6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tar: 6 Points 5">
            <a:extLst>
              <a:ext uri="{FF2B5EF4-FFF2-40B4-BE49-F238E27FC236}">
                <a16:creationId xmlns:a16="http://schemas.microsoft.com/office/drawing/2014/main" id="{57B9F8E9-CCEB-6EDB-13ED-646E2C9CB626}"/>
              </a:ext>
            </a:extLst>
          </p:cNvPr>
          <p:cNvSpPr/>
          <p:nvPr/>
        </p:nvSpPr>
        <p:spPr>
          <a:xfrm>
            <a:off x="1605117" y="2954593"/>
            <a:ext cx="117987" cy="132735"/>
          </a:xfrm>
          <a:prstGeom prst="star6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Star: 6 Points 6">
            <a:extLst>
              <a:ext uri="{FF2B5EF4-FFF2-40B4-BE49-F238E27FC236}">
                <a16:creationId xmlns:a16="http://schemas.microsoft.com/office/drawing/2014/main" id="{01B73EF3-517E-C680-1CB7-96E261988770}"/>
              </a:ext>
            </a:extLst>
          </p:cNvPr>
          <p:cNvSpPr/>
          <p:nvPr/>
        </p:nvSpPr>
        <p:spPr>
          <a:xfrm>
            <a:off x="1324897" y="2701429"/>
            <a:ext cx="117987" cy="132735"/>
          </a:xfrm>
          <a:prstGeom prst="star6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Star: 6 Points 7">
            <a:extLst>
              <a:ext uri="{FF2B5EF4-FFF2-40B4-BE49-F238E27FC236}">
                <a16:creationId xmlns:a16="http://schemas.microsoft.com/office/drawing/2014/main" id="{8A11FF2C-3705-EB72-FB17-A3E275757074}"/>
              </a:ext>
            </a:extLst>
          </p:cNvPr>
          <p:cNvSpPr/>
          <p:nvPr/>
        </p:nvSpPr>
        <p:spPr>
          <a:xfrm>
            <a:off x="1973827" y="3500284"/>
            <a:ext cx="117987" cy="132735"/>
          </a:xfrm>
          <a:prstGeom prst="star6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AD1759C-4EB1-F55A-A0B2-1C6EB0F3A6B4}"/>
              </a:ext>
            </a:extLst>
          </p:cNvPr>
          <p:cNvCxnSpPr/>
          <p:nvPr/>
        </p:nvCxnSpPr>
        <p:spPr>
          <a:xfrm flipV="1">
            <a:off x="5707626" y="1049658"/>
            <a:ext cx="0" cy="323474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4C0F1782-4B9C-6C1F-98BE-9F535835E0C3}"/>
              </a:ext>
            </a:extLst>
          </p:cNvPr>
          <p:cNvCxnSpPr/>
          <p:nvPr/>
        </p:nvCxnSpPr>
        <p:spPr>
          <a:xfrm flipV="1">
            <a:off x="4967749" y="1084055"/>
            <a:ext cx="0" cy="323474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Star: 6 Points 11">
            <a:extLst>
              <a:ext uri="{FF2B5EF4-FFF2-40B4-BE49-F238E27FC236}">
                <a16:creationId xmlns:a16="http://schemas.microsoft.com/office/drawing/2014/main" id="{1A05A486-22E8-9B54-D546-28E6F9609D02}"/>
              </a:ext>
            </a:extLst>
          </p:cNvPr>
          <p:cNvSpPr/>
          <p:nvPr/>
        </p:nvSpPr>
        <p:spPr>
          <a:xfrm>
            <a:off x="1780548" y="3784174"/>
            <a:ext cx="117987" cy="132735"/>
          </a:xfrm>
          <a:prstGeom prst="star6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Star: 6 Points 12">
            <a:extLst>
              <a:ext uri="{FF2B5EF4-FFF2-40B4-BE49-F238E27FC236}">
                <a16:creationId xmlns:a16="http://schemas.microsoft.com/office/drawing/2014/main" id="{34A4AE2E-A1D9-64F1-8FFF-F7DABDADD6E4}"/>
              </a:ext>
            </a:extLst>
          </p:cNvPr>
          <p:cNvSpPr/>
          <p:nvPr/>
        </p:nvSpPr>
        <p:spPr>
          <a:xfrm>
            <a:off x="2266335" y="1814068"/>
            <a:ext cx="117987" cy="132735"/>
          </a:xfrm>
          <a:prstGeom prst="star6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86EBD234-F067-ECEE-D231-0574DAFCE9CC}"/>
              </a:ext>
            </a:extLst>
          </p:cNvPr>
          <p:cNvSpPr/>
          <p:nvPr/>
        </p:nvSpPr>
        <p:spPr>
          <a:xfrm>
            <a:off x="463826" y="735496"/>
            <a:ext cx="7967387" cy="3057594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B08A268-7449-191B-30B8-7B216297E8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B593F9-7B30-274B-BFFF-492683631E49}" type="slidenum">
              <a:rPr lang="en-US" smtClean="0"/>
              <a:t>2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4FF2A3BA-3177-A651-BD4F-37D5DA7F4F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1135" y="1085763"/>
            <a:ext cx="7890078" cy="857250"/>
          </a:xfrm>
        </p:spPr>
        <p:txBody>
          <a:bodyPr>
            <a:noAutofit/>
          </a:bodyPr>
          <a:lstStyle/>
          <a:p>
            <a:r>
              <a:rPr lang="en-US" sz="1400" dirty="0"/>
              <a:t>Step 1</a:t>
            </a:r>
            <a:r>
              <a:rPr lang="en-US" sz="1400" i="1" dirty="0"/>
              <a:t>: </a:t>
            </a:r>
            <a:br>
              <a:rPr lang="en-US" sz="1400" i="1" dirty="0"/>
            </a:br>
            <a:r>
              <a:rPr lang="en-US" sz="1400" i="1" dirty="0"/>
              <a:t>Assess MCCOY’s organizational strategy and environment</a:t>
            </a:r>
            <a:br>
              <a:rPr lang="en-US" sz="1400" dirty="0"/>
            </a:br>
            <a:br>
              <a:rPr lang="en-US" sz="1400" dirty="0"/>
            </a:br>
            <a:r>
              <a:rPr lang="en-US" sz="1400" dirty="0"/>
              <a:t>Goal: Describe where we are -- understanding the external environment, including market trends and “competitive” landscape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855681F-7C37-1E10-4502-624D6D446EA4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41135" y="1943013"/>
            <a:ext cx="7754726" cy="2523883"/>
          </a:xfrm>
        </p:spPr>
        <p:txBody>
          <a:bodyPr>
            <a:noAutofit/>
          </a:bodyPr>
          <a:lstStyle/>
          <a:p>
            <a:pPr marL="801688" indent="-457200">
              <a:buFont typeface="+mj-lt"/>
              <a:buAutoNum type="arabicPeriod"/>
            </a:pPr>
            <a:r>
              <a:rPr lang="en-US" sz="1600" dirty="0">
                <a:solidFill>
                  <a:schemeClr val="tx1"/>
                </a:solidFill>
                <a:latin typeface="+mn-lt"/>
              </a:rPr>
              <a:t>SWOT – Draft based on Board/staff surveys</a:t>
            </a:r>
          </a:p>
          <a:p>
            <a:pPr marL="801688" indent="-457200">
              <a:buFont typeface="+mj-lt"/>
              <a:buAutoNum type="arabicPeriod"/>
            </a:pPr>
            <a:r>
              <a:rPr lang="en-US" sz="1600" dirty="0">
                <a:solidFill>
                  <a:schemeClr val="tx1"/>
                </a:solidFill>
                <a:latin typeface="+mn-lt"/>
              </a:rPr>
              <a:t>Community Needs Assessment</a:t>
            </a:r>
          </a:p>
          <a:p>
            <a:pPr marL="1087438" lvl="2" indent="-173038"/>
            <a:r>
              <a:rPr lang="en-US" sz="1600" dirty="0">
                <a:solidFill>
                  <a:schemeClr val="tx1"/>
                </a:solidFill>
              </a:rPr>
              <a:t>Youth-serving community organizations</a:t>
            </a:r>
          </a:p>
          <a:p>
            <a:pPr marL="1087438" lvl="2" indent="-173038"/>
            <a:r>
              <a:rPr lang="en-US" sz="1600" dirty="0"/>
              <a:t>Youth-service workers</a:t>
            </a:r>
          </a:p>
          <a:p>
            <a:pPr marL="801688" lvl="1" indent="-457200"/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3. 	“Competitive” landscape – who else is addressing community needs and is that sufficient to fulfill the need? – IN PROCESS</a:t>
            </a:r>
          </a:p>
          <a:p>
            <a:endParaRPr lang="en-US" sz="1600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1400" b="1" i="1" dirty="0"/>
              <a:t>Step 2: Identify MCCOY’s goals and objectives</a:t>
            </a:r>
            <a:endParaRPr lang="en-US" sz="1400" b="1" dirty="0"/>
          </a:p>
          <a:p>
            <a:r>
              <a:rPr lang="en-US" sz="1400" b="1" i="1" dirty="0"/>
              <a:t>Step 3: Develop MCCOY’s strategic plan and determine performance metrics</a:t>
            </a:r>
            <a:endParaRPr lang="en-US" sz="1400" b="1" dirty="0"/>
          </a:p>
          <a:p>
            <a:r>
              <a:rPr lang="en-US" sz="1400" b="1" i="1" dirty="0"/>
              <a:t>Step 4: Implement and share our plan</a:t>
            </a:r>
            <a:endParaRPr lang="en-US" sz="1400" b="1" dirty="0"/>
          </a:p>
          <a:p>
            <a:r>
              <a:rPr lang="en-US" sz="1400" b="1" i="1" dirty="0"/>
              <a:t>Step 5: Revise and restructure as needed</a:t>
            </a:r>
            <a:endParaRPr lang="en-US" sz="1400" b="1" dirty="0"/>
          </a:p>
          <a:p>
            <a:pPr marL="1600200" lvl="2" indent="-457200"/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E22F265-E4CF-2210-DA3E-B02C3439521A}"/>
              </a:ext>
            </a:extLst>
          </p:cNvPr>
          <p:cNvSpPr txBox="1"/>
          <p:nvPr/>
        </p:nvSpPr>
        <p:spPr>
          <a:xfrm>
            <a:off x="357809" y="287806"/>
            <a:ext cx="31726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Strategic Planning Process</a:t>
            </a:r>
          </a:p>
        </p:txBody>
      </p:sp>
    </p:spTree>
    <p:extLst>
      <p:ext uri="{BB962C8B-B14F-4D97-AF65-F5344CB8AC3E}">
        <p14:creationId xmlns:p14="http://schemas.microsoft.com/office/powerpoint/2010/main" val="40216246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Q13: Are you currently partnering/working with another organization?</a:t>
            </a:r>
            <a:endParaRPr/>
          </a:p>
        </p:txBody>
      </p:sp>
      <p:sp>
        <p:nvSpPr>
          <p:cNvPr id="3" name="Title"/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lnSpcReduction="10000"/>
          </a:bodyPr>
          <a:lstStyle/>
          <a:p>
            <a:r>
              <a:rPr lang="en-GB"/>
              <a:t>Answered: 29   Skipped: 1</a:t>
            </a:r>
            <a:endParaRPr/>
          </a:p>
        </p:txBody>
      </p:sp>
      <p:graphicFrame>
        <p:nvGraphicFramePr>
          <p:cNvPr id="4" name="Chart Placeholder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41140087"/>
              </p:ext>
            </p:extLst>
          </p:nvPr>
        </p:nvGraphicFramePr>
        <p:xfrm>
          <a:off x="1097280" y="1049658"/>
          <a:ext cx="6998677" cy="35690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>
          <a:xfrm>
            <a:off x="174771" y="372192"/>
            <a:ext cx="8229600" cy="548713"/>
          </a:xfrm>
        </p:spPr>
        <p:txBody>
          <a:bodyPr>
            <a:normAutofit fontScale="90000"/>
          </a:bodyPr>
          <a:lstStyle/>
          <a:p>
            <a:r>
              <a:rPr lang="en-GB"/>
              <a:t>Q15: Are there any local, state, or federal policies or laws that make it harder for your organization to serve youth?</a:t>
            </a:r>
            <a:endParaRPr/>
          </a:p>
        </p:txBody>
      </p:sp>
      <p:graphicFrame>
        <p:nvGraphicFramePr>
          <p:cNvPr id="4" name="Chart Placeholder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07421475"/>
              </p:ext>
            </p:extLst>
          </p:nvPr>
        </p:nvGraphicFramePr>
        <p:xfrm>
          <a:off x="1097280" y="1049658"/>
          <a:ext cx="6998677" cy="35690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>
          <a:xfrm>
            <a:off x="115136" y="248672"/>
            <a:ext cx="8229600" cy="548713"/>
          </a:xfrm>
        </p:spPr>
        <p:txBody>
          <a:bodyPr>
            <a:normAutofit fontScale="90000"/>
          </a:bodyPr>
          <a:lstStyle/>
          <a:p>
            <a:r>
              <a:rPr lang="en-GB"/>
              <a:t>Q16: If you answered "Yes" to question 15, which types of legislative or policy issues are most challenging (select all that apply)?</a:t>
            </a:r>
            <a:endParaRPr/>
          </a:p>
        </p:txBody>
      </p:sp>
      <p:graphicFrame>
        <p:nvGraphicFramePr>
          <p:cNvPr id="4" name="Chart Placeholder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7437526"/>
              </p:ext>
            </p:extLst>
          </p:nvPr>
        </p:nvGraphicFramePr>
        <p:xfrm>
          <a:off x="1107037" y="1068079"/>
          <a:ext cx="6998677" cy="35690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A47582B2-648D-2075-B2EE-906A5B0873B9}"/>
              </a:ext>
            </a:extLst>
          </p:cNvPr>
          <p:cNvCxnSpPr/>
          <p:nvPr/>
        </p:nvCxnSpPr>
        <p:spPr>
          <a:xfrm flipV="1">
            <a:off x="6105832" y="973394"/>
            <a:ext cx="0" cy="3311012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B008C097-0E50-C606-A4DF-7592887F1FE0}"/>
              </a:ext>
            </a:extLst>
          </p:cNvPr>
          <p:cNvCxnSpPr/>
          <p:nvPr/>
        </p:nvCxnSpPr>
        <p:spPr>
          <a:xfrm flipV="1">
            <a:off x="5513438" y="973394"/>
            <a:ext cx="0" cy="3311012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Star: 6 Points 7">
            <a:extLst>
              <a:ext uri="{FF2B5EF4-FFF2-40B4-BE49-F238E27FC236}">
                <a16:creationId xmlns:a16="http://schemas.microsoft.com/office/drawing/2014/main" id="{7FD8EAF9-FB28-EE96-F331-0E2055073451}"/>
              </a:ext>
            </a:extLst>
          </p:cNvPr>
          <p:cNvSpPr/>
          <p:nvPr/>
        </p:nvSpPr>
        <p:spPr>
          <a:xfrm>
            <a:off x="2622755" y="1870586"/>
            <a:ext cx="117987" cy="132735"/>
          </a:xfrm>
          <a:prstGeom prst="star6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tar: 6 Points 8">
            <a:extLst>
              <a:ext uri="{FF2B5EF4-FFF2-40B4-BE49-F238E27FC236}">
                <a16:creationId xmlns:a16="http://schemas.microsoft.com/office/drawing/2014/main" id="{AF0D3B28-3E05-2E1F-8436-1F7D4007B178}"/>
              </a:ext>
            </a:extLst>
          </p:cNvPr>
          <p:cNvSpPr/>
          <p:nvPr/>
        </p:nvSpPr>
        <p:spPr>
          <a:xfrm>
            <a:off x="1038286" y="2158180"/>
            <a:ext cx="117987" cy="132735"/>
          </a:xfrm>
          <a:prstGeom prst="star6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Star: 6 Points 9">
            <a:extLst>
              <a:ext uri="{FF2B5EF4-FFF2-40B4-BE49-F238E27FC236}">
                <a16:creationId xmlns:a16="http://schemas.microsoft.com/office/drawing/2014/main" id="{C1916235-3F0A-CC42-4B3A-4964C33EA6F2}"/>
              </a:ext>
            </a:extLst>
          </p:cNvPr>
          <p:cNvSpPr/>
          <p:nvPr/>
        </p:nvSpPr>
        <p:spPr>
          <a:xfrm>
            <a:off x="3006214" y="2496165"/>
            <a:ext cx="117987" cy="132735"/>
          </a:xfrm>
          <a:prstGeom prst="star6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/>
              <a:t>Q18: Would you be willingto participate in further discussion of the needs of youth-serving organizations in Marion County?</a:t>
            </a:r>
            <a:endParaRPr/>
          </a:p>
        </p:txBody>
      </p:sp>
      <p:sp>
        <p:nvSpPr>
          <p:cNvPr id="3" name="Title"/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lnSpcReduction="10000"/>
          </a:bodyPr>
          <a:lstStyle/>
          <a:p>
            <a:r>
              <a:rPr lang="en-GB"/>
              <a:t>Answered: 22   Skipped: 8</a:t>
            </a:r>
            <a:endParaRPr/>
          </a:p>
        </p:txBody>
      </p:sp>
      <p:graphicFrame>
        <p:nvGraphicFramePr>
          <p:cNvPr id="4" name="Chart Placeholder"/>
          <p:cNvGraphicFramePr>
            <a:graphicFrameLocks noGrp="1"/>
          </p:cNvGraphicFramePr>
          <p:nvPr/>
        </p:nvGraphicFramePr>
        <p:xfrm>
          <a:off x="1097280" y="1049658"/>
          <a:ext cx="6998677" cy="35690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Youth-Services Employee Needs Survey</a:t>
            </a:r>
            <a:endParaRPr dirty="0">
              <a:solidFill>
                <a:schemeClr val="tx1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GB">
                <a:solidFill>
                  <a:schemeClr val="tx1"/>
                </a:solidFill>
              </a:rPr>
              <a:t>Monday, June 02, 2025</a:t>
            </a:r>
          </a:p>
          <a:p>
            <a:r>
              <a:rPr lang="en-US">
                <a:solidFill>
                  <a:schemeClr val="tx1"/>
                </a:solidFill>
              </a:rPr>
              <a:t>Completed Surveys: 114</a:t>
            </a:r>
            <a:endParaRPr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/>
              <a:t>Q1: What is your primary responsibility/role in youth services? (select the one that best describes your current role)</a:t>
            </a:r>
            <a:endParaRPr/>
          </a:p>
        </p:txBody>
      </p:sp>
      <p:sp>
        <p:nvSpPr>
          <p:cNvPr id="3" name="Title"/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lnSpcReduction="10000"/>
          </a:bodyPr>
          <a:lstStyle/>
          <a:p>
            <a:r>
              <a:rPr lang="en-GB"/>
              <a:t>Answered: 114   Skipped: 0</a:t>
            </a:r>
            <a:endParaRPr/>
          </a:p>
        </p:txBody>
      </p:sp>
      <p:graphicFrame>
        <p:nvGraphicFramePr>
          <p:cNvPr id="4" name="Chart Placeholder"/>
          <p:cNvGraphicFramePr>
            <a:graphicFrameLocks noGrp="1"/>
          </p:cNvGraphicFramePr>
          <p:nvPr/>
        </p:nvGraphicFramePr>
        <p:xfrm>
          <a:off x="1097280" y="1049658"/>
          <a:ext cx="6998677" cy="35690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Q2: How long have you been working in youth services?</a:t>
            </a:r>
            <a:endParaRPr/>
          </a:p>
        </p:txBody>
      </p:sp>
      <p:graphicFrame>
        <p:nvGraphicFramePr>
          <p:cNvPr id="4" name="Chart Placeholder"/>
          <p:cNvGraphicFramePr>
            <a:graphicFrameLocks noGrp="1"/>
          </p:cNvGraphicFramePr>
          <p:nvPr/>
        </p:nvGraphicFramePr>
        <p:xfrm>
          <a:off x="1097280" y="1049658"/>
          <a:ext cx="6998677" cy="35690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Q3: What type of organization do you work for?</a:t>
            </a:r>
            <a:endParaRPr/>
          </a:p>
        </p:txBody>
      </p:sp>
      <p:sp>
        <p:nvSpPr>
          <p:cNvPr id="3" name="Title"/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lnSpcReduction="10000"/>
          </a:bodyPr>
          <a:lstStyle/>
          <a:p>
            <a:r>
              <a:rPr lang="en-GB"/>
              <a:t>Answered: 114   Skipped: 0</a:t>
            </a:r>
            <a:endParaRPr/>
          </a:p>
        </p:txBody>
      </p:sp>
      <p:graphicFrame>
        <p:nvGraphicFramePr>
          <p:cNvPr id="4" name="Chart Placeholder"/>
          <p:cNvGraphicFramePr>
            <a:graphicFrameLocks noGrp="1"/>
          </p:cNvGraphicFramePr>
          <p:nvPr/>
        </p:nvGraphicFramePr>
        <p:xfrm>
          <a:off x="1097280" y="1049658"/>
          <a:ext cx="6998677" cy="35690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F3A59D7F-00EC-CD79-BD66-B1E1329D3633}"/>
              </a:ext>
            </a:extLst>
          </p:cNvPr>
          <p:cNvSpPr txBox="1"/>
          <p:nvPr/>
        </p:nvSpPr>
        <p:spPr>
          <a:xfrm>
            <a:off x="3775587" y="3955342"/>
            <a:ext cx="221567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/>
              <a:t>Primarily for-profit consultants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/>
              <a:t>Q4: What age group(s) do you primary serve at your organization? (check all that apply)</a:t>
            </a:r>
            <a:endParaRPr/>
          </a:p>
        </p:txBody>
      </p:sp>
      <p:graphicFrame>
        <p:nvGraphicFramePr>
          <p:cNvPr id="4" name="Chart Placeholder"/>
          <p:cNvGraphicFramePr>
            <a:graphicFrameLocks noGrp="1"/>
          </p:cNvGraphicFramePr>
          <p:nvPr/>
        </p:nvGraphicFramePr>
        <p:xfrm>
          <a:off x="1097280" y="1049658"/>
          <a:ext cx="6998677" cy="35690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>
          <a:xfrm>
            <a:off x="201275" y="408711"/>
            <a:ext cx="8229600" cy="548713"/>
          </a:xfrm>
        </p:spPr>
        <p:txBody>
          <a:bodyPr>
            <a:normAutofit fontScale="90000"/>
          </a:bodyPr>
          <a:lstStyle/>
          <a:p>
            <a:r>
              <a:rPr lang="en-GB"/>
              <a:t>Q5: How confident do you feel in your ability to meet the needs of the youth you serve?</a:t>
            </a:r>
            <a:endParaRPr/>
          </a:p>
        </p:txBody>
      </p:sp>
      <p:graphicFrame>
        <p:nvGraphicFramePr>
          <p:cNvPr id="4" name="Chart Placeholder"/>
          <p:cNvGraphicFramePr>
            <a:graphicFrameLocks noGrp="1"/>
          </p:cNvGraphicFramePr>
          <p:nvPr/>
        </p:nvGraphicFramePr>
        <p:xfrm>
          <a:off x="1097280" y="1049658"/>
          <a:ext cx="6998677" cy="35690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0779ADC8-9460-655C-38D1-200899D369E9}"/>
              </a:ext>
            </a:extLst>
          </p:cNvPr>
          <p:cNvSpPr txBox="1"/>
          <p:nvPr/>
        </p:nvSpPr>
        <p:spPr>
          <a:xfrm>
            <a:off x="4191126" y="1413905"/>
            <a:ext cx="76174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/>
              <a:t>Neutral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24381B1-092F-20EE-434F-5A815256ECDE}"/>
              </a:ext>
            </a:extLst>
          </p:cNvPr>
          <p:cNvSpPr txBox="1"/>
          <p:nvPr/>
        </p:nvSpPr>
        <p:spPr>
          <a:xfrm>
            <a:off x="1341909" y="1413904"/>
            <a:ext cx="166744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/>
              <a:t>Not at all confident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3BADD32-2600-0180-B2B6-25C952F75881}"/>
              </a:ext>
            </a:extLst>
          </p:cNvPr>
          <p:cNvSpPr txBox="1"/>
          <p:nvPr/>
        </p:nvSpPr>
        <p:spPr>
          <a:xfrm>
            <a:off x="6918628" y="1413905"/>
            <a:ext cx="136928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/>
              <a:t>Very Confident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0BDA782C-4AB4-BE26-40C4-FBE601C2B1AE}"/>
              </a:ext>
            </a:extLst>
          </p:cNvPr>
          <p:cNvCxnSpPr>
            <a:cxnSpLocks/>
          </p:cNvCxnSpPr>
          <p:nvPr/>
        </p:nvCxnSpPr>
        <p:spPr>
          <a:xfrm>
            <a:off x="1444487" y="1721682"/>
            <a:ext cx="6427304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4C6F465-2C92-ADD8-94AD-C90318043FD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92500"/>
          </a:bodyPr>
          <a:lstStyle/>
          <a:p>
            <a:r>
              <a:rPr lang="en-US"/>
              <a:t>MCCOY </a:t>
            </a:r>
          </a:p>
          <a:p>
            <a:r>
              <a:rPr lang="en-US" sz="2600"/>
              <a:t>Strengths | Weaknesses | Opportunities | Threats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513082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/>
              <a:t>Q6: What resources or training would help you be more effective in your role?</a:t>
            </a:r>
            <a:endParaRPr/>
          </a:p>
        </p:txBody>
      </p:sp>
      <p:graphicFrame>
        <p:nvGraphicFramePr>
          <p:cNvPr id="4" name="Chart Placeholder"/>
          <p:cNvGraphicFramePr>
            <a:graphicFrameLocks noGrp="1"/>
          </p:cNvGraphicFramePr>
          <p:nvPr/>
        </p:nvGraphicFramePr>
        <p:xfrm>
          <a:off x="1097280" y="1049658"/>
          <a:ext cx="6998677" cy="35690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A0120D3-C744-31BE-B820-CF0D7C4D4B72}"/>
              </a:ext>
            </a:extLst>
          </p:cNvPr>
          <p:cNvCxnSpPr/>
          <p:nvPr/>
        </p:nvCxnSpPr>
        <p:spPr>
          <a:xfrm flipV="1">
            <a:off x="5832987" y="1049658"/>
            <a:ext cx="0" cy="324212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93883C28-43EE-1A9A-79AF-406B0DEBAE2E}"/>
              </a:ext>
            </a:extLst>
          </p:cNvPr>
          <p:cNvCxnSpPr/>
          <p:nvPr/>
        </p:nvCxnSpPr>
        <p:spPr>
          <a:xfrm flipV="1">
            <a:off x="5168348" y="1049658"/>
            <a:ext cx="0" cy="324212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Star: 5 Points 7">
            <a:extLst>
              <a:ext uri="{FF2B5EF4-FFF2-40B4-BE49-F238E27FC236}">
                <a16:creationId xmlns:a16="http://schemas.microsoft.com/office/drawing/2014/main" id="{3CB222A7-A9AC-F74C-E0A1-89078FC82601}"/>
              </a:ext>
            </a:extLst>
          </p:cNvPr>
          <p:cNvSpPr/>
          <p:nvPr/>
        </p:nvSpPr>
        <p:spPr>
          <a:xfrm>
            <a:off x="1283109" y="2061087"/>
            <a:ext cx="169603" cy="140110"/>
          </a:xfrm>
          <a:prstGeom prst="star5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tar: 5 Points 8">
            <a:extLst>
              <a:ext uri="{FF2B5EF4-FFF2-40B4-BE49-F238E27FC236}">
                <a16:creationId xmlns:a16="http://schemas.microsoft.com/office/drawing/2014/main" id="{7FFF7FEF-105E-D703-7E49-65C3292C92D4}"/>
              </a:ext>
            </a:extLst>
          </p:cNvPr>
          <p:cNvSpPr/>
          <p:nvPr/>
        </p:nvSpPr>
        <p:spPr>
          <a:xfrm>
            <a:off x="1843547" y="2600664"/>
            <a:ext cx="169603" cy="140110"/>
          </a:xfrm>
          <a:prstGeom prst="star5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Star: 5 Points 9">
            <a:extLst>
              <a:ext uri="{FF2B5EF4-FFF2-40B4-BE49-F238E27FC236}">
                <a16:creationId xmlns:a16="http://schemas.microsoft.com/office/drawing/2014/main" id="{A218B77D-FEF9-D944-D465-D5CA84D50EC7}"/>
              </a:ext>
            </a:extLst>
          </p:cNvPr>
          <p:cNvSpPr/>
          <p:nvPr/>
        </p:nvSpPr>
        <p:spPr>
          <a:xfrm>
            <a:off x="1605112" y="2365887"/>
            <a:ext cx="169603" cy="140110"/>
          </a:xfrm>
          <a:prstGeom prst="star5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tar: 5 Points 10">
            <a:extLst>
              <a:ext uri="{FF2B5EF4-FFF2-40B4-BE49-F238E27FC236}">
                <a16:creationId xmlns:a16="http://schemas.microsoft.com/office/drawing/2014/main" id="{B186D620-730A-6ECE-1185-58ED5F51D33C}"/>
              </a:ext>
            </a:extLst>
          </p:cNvPr>
          <p:cNvSpPr/>
          <p:nvPr/>
        </p:nvSpPr>
        <p:spPr>
          <a:xfrm>
            <a:off x="1843548" y="3764525"/>
            <a:ext cx="169603" cy="140110"/>
          </a:xfrm>
          <a:prstGeom prst="star5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tar: 5 Points 11">
            <a:extLst>
              <a:ext uri="{FF2B5EF4-FFF2-40B4-BE49-F238E27FC236}">
                <a16:creationId xmlns:a16="http://schemas.microsoft.com/office/drawing/2014/main" id="{28602628-8EA0-5935-DBD8-E582654C1A68}"/>
              </a:ext>
            </a:extLst>
          </p:cNvPr>
          <p:cNvSpPr/>
          <p:nvPr/>
        </p:nvSpPr>
        <p:spPr>
          <a:xfrm>
            <a:off x="2394153" y="3468361"/>
            <a:ext cx="169603" cy="140110"/>
          </a:xfrm>
          <a:prstGeom prst="star5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Star: 5 Points 13">
            <a:extLst>
              <a:ext uri="{FF2B5EF4-FFF2-40B4-BE49-F238E27FC236}">
                <a16:creationId xmlns:a16="http://schemas.microsoft.com/office/drawing/2014/main" id="{4108B7AE-9CB1-BCC6-3979-BB8FDD273A41}"/>
              </a:ext>
            </a:extLst>
          </p:cNvPr>
          <p:cNvSpPr/>
          <p:nvPr/>
        </p:nvSpPr>
        <p:spPr>
          <a:xfrm>
            <a:off x="1774715" y="2926297"/>
            <a:ext cx="169603" cy="140110"/>
          </a:xfrm>
          <a:prstGeom prst="star5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Star: 5 Points 14">
            <a:extLst>
              <a:ext uri="{FF2B5EF4-FFF2-40B4-BE49-F238E27FC236}">
                <a16:creationId xmlns:a16="http://schemas.microsoft.com/office/drawing/2014/main" id="{C846F1DE-958A-981B-2009-B7A5F857FE04}"/>
              </a:ext>
            </a:extLst>
          </p:cNvPr>
          <p:cNvSpPr/>
          <p:nvPr/>
        </p:nvSpPr>
        <p:spPr>
          <a:xfrm>
            <a:off x="1758745" y="1202026"/>
            <a:ext cx="169603" cy="140110"/>
          </a:xfrm>
          <a:prstGeom prst="star5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>
          <a:xfrm>
            <a:off x="135015" y="317755"/>
            <a:ext cx="8229600" cy="548713"/>
          </a:xfrm>
        </p:spPr>
        <p:txBody>
          <a:bodyPr>
            <a:normAutofit fontScale="90000"/>
          </a:bodyPr>
          <a:lstStyle/>
          <a:p>
            <a:r>
              <a:rPr lang="en-GB"/>
              <a:t>Q7: What challenges do you face to progress in your career in youth services, if any? (check all that apply)</a:t>
            </a:r>
            <a:endParaRPr/>
          </a:p>
        </p:txBody>
      </p:sp>
      <p:graphicFrame>
        <p:nvGraphicFramePr>
          <p:cNvPr id="4" name="Chart Placeholder"/>
          <p:cNvGraphicFramePr>
            <a:graphicFrameLocks noGrp="1"/>
          </p:cNvGraphicFramePr>
          <p:nvPr/>
        </p:nvGraphicFramePr>
        <p:xfrm>
          <a:off x="1097280" y="1049658"/>
          <a:ext cx="6998677" cy="35690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CBA757DC-2805-67E3-F62C-00E0A51285F1}"/>
              </a:ext>
            </a:extLst>
          </p:cNvPr>
          <p:cNvCxnSpPr/>
          <p:nvPr/>
        </p:nvCxnSpPr>
        <p:spPr>
          <a:xfrm flipV="1">
            <a:off x="5361039" y="1049658"/>
            <a:ext cx="0" cy="322737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2A2E7D82-75D1-5224-0410-6C89E559F62B}"/>
              </a:ext>
            </a:extLst>
          </p:cNvPr>
          <p:cNvCxnSpPr/>
          <p:nvPr/>
        </p:nvCxnSpPr>
        <p:spPr>
          <a:xfrm flipV="1">
            <a:off x="4503174" y="1049658"/>
            <a:ext cx="0" cy="322737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Star: 5 Points 7">
            <a:extLst>
              <a:ext uri="{FF2B5EF4-FFF2-40B4-BE49-F238E27FC236}">
                <a16:creationId xmlns:a16="http://schemas.microsoft.com/office/drawing/2014/main" id="{DEC79C38-22EB-6D53-CE4F-E443959E09CB}"/>
              </a:ext>
            </a:extLst>
          </p:cNvPr>
          <p:cNvSpPr/>
          <p:nvPr/>
        </p:nvSpPr>
        <p:spPr>
          <a:xfrm>
            <a:off x="1768257" y="1559642"/>
            <a:ext cx="169603" cy="140110"/>
          </a:xfrm>
          <a:prstGeom prst="star5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tar: 5 Points 8">
            <a:extLst>
              <a:ext uri="{FF2B5EF4-FFF2-40B4-BE49-F238E27FC236}">
                <a16:creationId xmlns:a16="http://schemas.microsoft.com/office/drawing/2014/main" id="{114B72B0-9377-4AE7-C4B1-B6888C1EFDA0}"/>
              </a:ext>
            </a:extLst>
          </p:cNvPr>
          <p:cNvSpPr/>
          <p:nvPr/>
        </p:nvSpPr>
        <p:spPr>
          <a:xfrm>
            <a:off x="1205360" y="3408107"/>
            <a:ext cx="169603" cy="140110"/>
          </a:xfrm>
          <a:prstGeom prst="star5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>
          <a:xfrm>
            <a:off x="141641" y="295991"/>
            <a:ext cx="8229600" cy="548713"/>
          </a:xfrm>
        </p:spPr>
        <p:txBody>
          <a:bodyPr>
            <a:normAutofit fontScale="90000"/>
          </a:bodyPr>
          <a:lstStyle/>
          <a:p>
            <a:r>
              <a:rPr lang="en-GB"/>
              <a:t>Q8: Please help us understand your overall job satisfaction by rating the following statements.</a:t>
            </a:r>
            <a:endParaRPr/>
          </a:p>
        </p:txBody>
      </p:sp>
      <p:graphicFrame>
        <p:nvGraphicFramePr>
          <p:cNvPr id="4" name="Chart Placeholder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75542366"/>
              </p:ext>
            </p:extLst>
          </p:nvPr>
        </p:nvGraphicFramePr>
        <p:xfrm>
          <a:off x="1010266" y="867132"/>
          <a:ext cx="7085692" cy="37515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Star: 5 Points 4">
            <a:extLst>
              <a:ext uri="{FF2B5EF4-FFF2-40B4-BE49-F238E27FC236}">
                <a16:creationId xmlns:a16="http://schemas.microsoft.com/office/drawing/2014/main" id="{A855F054-1F94-A565-602A-EA354C80761C}"/>
              </a:ext>
            </a:extLst>
          </p:cNvPr>
          <p:cNvSpPr/>
          <p:nvPr/>
        </p:nvSpPr>
        <p:spPr>
          <a:xfrm>
            <a:off x="2107469" y="1773493"/>
            <a:ext cx="169603" cy="140110"/>
          </a:xfrm>
          <a:prstGeom prst="star5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tar: 5 Points 5">
            <a:extLst>
              <a:ext uri="{FF2B5EF4-FFF2-40B4-BE49-F238E27FC236}">
                <a16:creationId xmlns:a16="http://schemas.microsoft.com/office/drawing/2014/main" id="{5C9382B2-2D44-23B5-0F03-D3BB504951C7}"/>
              </a:ext>
            </a:extLst>
          </p:cNvPr>
          <p:cNvSpPr/>
          <p:nvPr/>
        </p:nvSpPr>
        <p:spPr>
          <a:xfrm>
            <a:off x="840663" y="2365017"/>
            <a:ext cx="169603" cy="140110"/>
          </a:xfrm>
          <a:prstGeom prst="star5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Star: 5 Points 6">
            <a:extLst>
              <a:ext uri="{FF2B5EF4-FFF2-40B4-BE49-F238E27FC236}">
                <a16:creationId xmlns:a16="http://schemas.microsoft.com/office/drawing/2014/main" id="{6E11CB61-6268-D9A3-1F02-6594470E9930}"/>
              </a:ext>
            </a:extLst>
          </p:cNvPr>
          <p:cNvSpPr/>
          <p:nvPr/>
        </p:nvSpPr>
        <p:spPr>
          <a:xfrm>
            <a:off x="963240" y="2884539"/>
            <a:ext cx="169603" cy="140110"/>
          </a:xfrm>
          <a:prstGeom prst="star5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lowchart: Summing Junction 7">
            <a:extLst>
              <a:ext uri="{FF2B5EF4-FFF2-40B4-BE49-F238E27FC236}">
                <a16:creationId xmlns:a16="http://schemas.microsoft.com/office/drawing/2014/main" id="{82D6B79F-BD76-8815-9985-B34EA7FCE866}"/>
              </a:ext>
            </a:extLst>
          </p:cNvPr>
          <p:cNvSpPr/>
          <p:nvPr/>
        </p:nvSpPr>
        <p:spPr>
          <a:xfrm>
            <a:off x="2192270" y="1224116"/>
            <a:ext cx="169603" cy="140110"/>
          </a:xfrm>
          <a:prstGeom prst="flowChartSummingJunction">
            <a:avLst/>
          </a:prstGeom>
          <a:solidFill>
            <a:schemeClr val="accent3"/>
          </a:solidFill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lowchart: Summing Junction 8">
            <a:extLst>
              <a:ext uri="{FF2B5EF4-FFF2-40B4-BE49-F238E27FC236}">
                <a16:creationId xmlns:a16="http://schemas.microsoft.com/office/drawing/2014/main" id="{88EBAA55-B4C8-F1DC-6844-6358543C813F}"/>
              </a:ext>
            </a:extLst>
          </p:cNvPr>
          <p:cNvSpPr/>
          <p:nvPr/>
        </p:nvSpPr>
        <p:spPr>
          <a:xfrm>
            <a:off x="859838" y="3515032"/>
            <a:ext cx="169603" cy="140110"/>
          </a:xfrm>
          <a:prstGeom prst="flowChartSummingJunction">
            <a:avLst/>
          </a:prstGeom>
          <a:solidFill>
            <a:schemeClr val="accent3"/>
          </a:solidFill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>
          <a:xfrm>
            <a:off x="161519" y="335706"/>
            <a:ext cx="8229600" cy="548713"/>
          </a:xfrm>
        </p:spPr>
        <p:txBody>
          <a:bodyPr>
            <a:normAutofit fontScale="90000"/>
          </a:bodyPr>
          <a:lstStyle/>
          <a:p>
            <a:r>
              <a:rPr lang="en-GB"/>
              <a:t>Q9: Please help us understand how you feel about the work that you do and your opportunity for growth.</a:t>
            </a:r>
            <a:endParaRPr/>
          </a:p>
        </p:txBody>
      </p:sp>
      <p:graphicFrame>
        <p:nvGraphicFramePr>
          <p:cNvPr id="4" name="Chart Placeholder"/>
          <p:cNvGraphicFramePr>
            <a:graphicFrameLocks noGrp="1"/>
          </p:cNvGraphicFramePr>
          <p:nvPr/>
        </p:nvGraphicFramePr>
        <p:xfrm>
          <a:off x="1097280" y="1049658"/>
          <a:ext cx="6998677" cy="35690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Flowchart: Summing Junction 4">
            <a:extLst>
              <a:ext uri="{FF2B5EF4-FFF2-40B4-BE49-F238E27FC236}">
                <a16:creationId xmlns:a16="http://schemas.microsoft.com/office/drawing/2014/main" id="{7DE5C62B-5F85-C220-932B-5B5A74C1CE2A}"/>
              </a:ext>
            </a:extLst>
          </p:cNvPr>
          <p:cNvSpPr/>
          <p:nvPr/>
        </p:nvSpPr>
        <p:spPr>
          <a:xfrm>
            <a:off x="2030038" y="3657600"/>
            <a:ext cx="169603" cy="140110"/>
          </a:xfrm>
          <a:prstGeom prst="flowChartSummingJunction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lowchart: Summing Junction 5">
            <a:extLst>
              <a:ext uri="{FF2B5EF4-FFF2-40B4-BE49-F238E27FC236}">
                <a16:creationId xmlns:a16="http://schemas.microsoft.com/office/drawing/2014/main" id="{EFE25ADE-6167-3F6B-9BDE-FCB14B89BDD7}"/>
              </a:ext>
            </a:extLst>
          </p:cNvPr>
          <p:cNvSpPr/>
          <p:nvPr/>
        </p:nvSpPr>
        <p:spPr>
          <a:xfrm>
            <a:off x="963241" y="2616161"/>
            <a:ext cx="169603" cy="140110"/>
          </a:xfrm>
          <a:prstGeom prst="flowChartSummingJunction">
            <a:avLst/>
          </a:prstGeom>
          <a:solidFill>
            <a:schemeClr val="accent3"/>
          </a:solidFill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lowchart: Summing Junction 6">
            <a:extLst>
              <a:ext uri="{FF2B5EF4-FFF2-40B4-BE49-F238E27FC236}">
                <a16:creationId xmlns:a16="http://schemas.microsoft.com/office/drawing/2014/main" id="{3BD0535C-E7E9-5251-F11E-D7C62480FCC4}"/>
              </a:ext>
            </a:extLst>
          </p:cNvPr>
          <p:cNvSpPr/>
          <p:nvPr/>
        </p:nvSpPr>
        <p:spPr>
          <a:xfrm>
            <a:off x="1496638" y="3168445"/>
            <a:ext cx="169603" cy="140110"/>
          </a:xfrm>
          <a:prstGeom prst="flowChartSummingJunction">
            <a:avLst/>
          </a:prstGeom>
          <a:solidFill>
            <a:schemeClr val="accent3"/>
          </a:solidFill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1">
            <a:extLst>
              <a:ext uri="{FF2B5EF4-FFF2-40B4-BE49-F238E27FC236}">
                <a16:creationId xmlns:a16="http://schemas.microsoft.com/office/drawing/2014/main" id="{83877036-FD08-DB47-FA71-B0CFE211390F}"/>
              </a:ext>
            </a:extLst>
          </p:cNvPr>
          <p:cNvSpPr txBox="1"/>
          <p:nvPr/>
        </p:nvSpPr>
        <p:spPr>
          <a:xfrm>
            <a:off x="6589312" y="1398343"/>
            <a:ext cx="384313" cy="253501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1100" kern="1200"/>
              <a:t>93%</a:t>
            </a:r>
          </a:p>
        </p:txBody>
      </p:sp>
      <p:sp>
        <p:nvSpPr>
          <p:cNvPr id="10" name="Right Brace 9">
            <a:extLst>
              <a:ext uri="{FF2B5EF4-FFF2-40B4-BE49-F238E27FC236}">
                <a16:creationId xmlns:a16="http://schemas.microsoft.com/office/drawing/2014/main" id="{6CB1FA81-910E-93C8-9BE9-108C88FE5096}"/>
              </a:ext>
            </a:extLst>
          </p:cNvPr>
          <p:cNvSpPr/>
          <p:nvPr/>
        </p:nvSpPr>
        <p:spPr>
          <a:xfrm>
            <a:off x="6570098" y="1468398"/>
            <a:ext cx="45719" cy="200119"/>
          </a:xfrm>
          <a:prstGeom prst="rightBrace">
            <a:avLst/>
          </a:prstGeom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  <p:txBody>
          <a:bodyPr/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kern="1200"/>
          </a:p>
        </p:txBody>
      </p:sp>
      <p:sp>
        <p:nvSpPr>
          <p:cNvPr id="11" name="TextBox 1">
            <a:extLst>
              <a:ext uri="{FF2B5EF4-FFF2-40B4-BE49-F238E27FC236}">
                <a16:creationId xmlns:a16="http://schemas.microsoft.com/office/drawing/2014/main" id="{83877036-FD08-DB47-FA71-B0CFE211390F}"/>
              </a:ext>
            </a:extLst>
          </p:cNvPr>
          <p:cNvSpPr txBox="1"/>
          <p:nvPr/>
        </p:nvSpPr>
        <p:spPr>
          <a:xfrm>
            <a:off x="6377941" y="1833756"/>
            <a:ext cx="384313" cy="253501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1100" kern="1200"/>
              <a:t>81%</a:t>
            </a:r>
          </a:p>
        </p:txBody>
      </p:sp>
      <p:sp>
        <p:nvSpPr>
          <p:cNvPr id="12" name="Right Brace 11">
            <a:extLst>
              <a:ext uri="{FF2B5EF4-FFF2-40B4-BE49-F238E27FC236}">
                <a16:creationId xmlns:a16="http://schemas.microsoft.com/office/drawing/2014/main" id="{6CB1FA81-910E-93C8-9BE9-108C88FE5096}"/>
              </a:ext>
            </a:extLst>
          </p:cNvPr>
          <p:cNvSpPr/>
          <p:nvPr/>
        </p:nvSpPr>
        <p:spPr>
          <a:xfrm>
            <a:off x="6358727" y="1903811"/>
            <a:ext cx="45719" cy="200119"/>
          </a:xfrm>
          <a:prstGeom prst="rightBrace">
            <a:avLst/>
          </a:prstGeom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  <p:txBody>
          <a:bodyPr/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kern="1200"/>
          </a:p>
        </p:txBody>
      </p:sp>
      <p:sp>
        <p:nvSpPr>
          <p:cNvPr id="13" name="TextBox 1">
            <a:extLst>
              <a:ext uri="{FF2B5EF4-FFF2-40B4-BE49-F238E27FC236}">
                <a16:creationId xmlns:a16="http://schemas.microsoft.com/office/drawing/2014/main" id="{83877036-FD08-DB47-FA71-B0CFE211390F}"/>
              </a:ext>
            </a:extLst>
          </p:cNvPr>
          <p:cNvSpPr txBox="1"/>
          <p:nvPr/>
        </p:nvSpPr>
        <p:spPr>
          <a:xfrm>
            <a:off x="6166570" y="2286456"/>
            <a:ext cx="384313" cy="253501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1100" kern="1200"/>
              <a:t>80%</a:t>
            </a:r>
          </a:p>
        </p:txBody>
      </p:sp>
      <p:sp>
        <p:nvSpPr>
          <p:cNvPr id="14" name="Right Brace 13">
            <a:extLst>
              <a:ext uri="{FF2B5EF4-FFF2-40B4-BE49-F238E27FC236}">
                <a16:creationId xmlns:a16="http://schemas.microsoft.com/office/drawing/2014/main" id="{6CB1FA81-910E-93C8-9BE9-108C88FE5096}"/>
              </a:ext>
            </a:extLst>
          </p:cNvPr>
          <p:cNvSpPr/>
          <p:nvPr/>
        </p:nvSpPr>
        <p:spPr>
          <a:xfrm>
            <a:off x="6147356" y="2356511"/>
            <a:ext cx="45719" cy="200119"/>
          </a:xfrm>
          <a:prstGeom prst="rightBrace">
            <a:avLst/>
          </a:prstGeom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  <p:txBody>
          <a:bodyPr/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kern="1200"/>
          </a:p>
        </p:txBody>
      </p:sp>
      <p:sp>
        <p:nvSpPr>
          <p:cNvPr id="15" name="TextBox 1">
            <a:extLst>
              <a:ext uri="{FF2B5EF4-FFF2-40B4-BE49-F238E27FC236}">
                <a16:creationId xmlns:a16="http://schemas.microsoft.com/office/drawing/2014/main" id="{83877036-FD08-DB47-FA71-B0CFE211390F}"/>
              </a:ext>
            </a:extLst>
          </p:cNvPr>
          <p:cNvSpPr txBox="1"/>
          <p:nvPr/>
        </p:nvSpPr>
        <p:spPr>
          <a:xfrm>
            <a:off x="6503173" y="2756271"/>
            <a:ext cx="384313" cy="253501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1100" kern="1200"/>
              <a:t>74%</a:t>
            </a:r>
          </a:p>
        </p:txBody>
      </p:sp>
      <p:sp>
        <p:nvSpPr>
          <p:cNvPr id="16" name="Right Brace 15">
            <a:extLst>
              <a:ext uri="{FF2B5EF4-FFF2-40B4-BE49-F238E27FC236}">
                <a16:creationId xmlns:a16="http://schemas.microsoft.com/office/drawing/2014/main" id="{6CB1FA81-910E-93C8-9BE9-108C88FE5096}"/>
              </a:ext>
            </a:extLst>
          </p:cNvPr>
          <p:cNvSpPr/>
          <p:nvPr/>
        </p:nvSpPr>
        <p:spPr>
          <a:xfrm>
            <a:off x="6483959" y="2826326"/>
            <a:ext cx="45719" cy="200119"/>
          </a:xfrm>
          <a:prstGeom prst="rightBrace">
            <a:avLst/>
          </a:prstGeom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  <p:txBody>
          <a:bodyPr/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kern="1200"/>
          </a:p>
        </p:txBody>
      </p:sp>
      <p:sp>
        <p:nvSpPr>
          <p:cNvPr id="17" name="TextBox 1">
            <a:extLst>
              <a:ext uri="{FF2B5EF4-FFF2-40B4-BE49-F238E27FC236}">
                <a16:creationId xmlns:a16="http://schemas.microsoft.com/office/drawing/2014/main" id="{83877036-FD08-DB47-FA71-B0CFE211390F}"/>
              </a:ext>
            </a:extLst>
          </p:cNvPr>
          <p:cNvSpPr txBox="1"/>
          <p:nvPr/>
        </p:nvSpPr>
        <p:spPr>
          <a:xfrm>
            <a:off x="6099646" y="3226086"/>
            <a:ext cx="384313" cy="253501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1100" kern="1200"/>
              <a:t>73%</a:t>
            </a:r>
          </a:p>
        </p:txBody>
      </p:sp>
      <p:sp>
        <p:nvSpPr>
          <p:cNvPr id="18" name="Right Brace 17">
            <a:extLst>
              <a:ext uri="{FF2B5EF4-FFF2-40B4-BE49-F238E27FC236}">
                <a16:creationId xmlns:a16="http://schemas.microsoft.com/office/drawing/2014/main" id="{6CB1FA81-910E-93C8-9BE9-108C88FE5096}"/>
              </a:ext>
            </a:extLst>
          </p:cNvPr>
          <p:cNvSpPr/>
          <p:nvPr/>
        </p:nvSpPr>
        <p:spPr>
          <a:xfrm>
            <a:off x="6080432" y="3296141"/>
            <a:ext cx="45719" cy="200119"/>
          </a:xfrm>
          <a:prstGeom prst="rightBrace">
            <a:avLst/>
          </a:prstGeom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  <p:txBody>
          <a:bodyPr/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kern="1200"/>
          </a:p>
        </p:txBody>
      </p:sp>
      <p:sp>
        <p:nvSpPr>
          <p:cNvPr id="19" name="TextBox 1">
            <a:extLst>
              <a:ext uri="{FF2B5EF4-FFF2-40B4-BE49-F238E27FC236}">
                <a16:creationId xmlns:a16="http://schemas.microsoft.com/office/drawing/2014/main" id="{83877036-FD08-DB47-FA71-B0CFE211390F}"/>
              </a:ext>
            </a:extLst>
          </p:cNvPr>
          <p:cNvSpPr txBox="1"/>
          <p:nvPr/>
        </p:nvSpPr>
        <p:spPr>
          <a:xfrm>
            <a:off x="5808762" y="3657600"/>
            <a:ext cx="384313" cy="253501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1100" kern="1200"/>
              <a:t>66%</a:t>
            </a:r>
          </a:p>
        </p:txBody>
      </p:sp>
      <p:sp>
        <p:nvSpPr>
          <p:cNvPr id="20" name="Right Brace 19">
            <a:extLst>
              <a:ext uri="{FF2B5EF4-FFF2-40B4-BE49-F238E27FC236}">
                <a16:creationId xmlns:a16="http://schemas.microsoft.com/office/drawing/2014/main" id="{6CB1FA81-910E-93C8-9BE9-108C88FE5096}"/>
              </a:ext>
            </a:extLst>
          </p:cNvPr>
          <p:cNvSpPr/>
          <p:nvPr/>
        </p:nvSpPr>
        <p:spPr>
          <a:xfrm>
            <a:off x="5789548" y="3727655"/>
            <a:ext cx="45719" cy="200119"/>
          </a:xfrm>
          <a:prstGeom prst="rightBrace">
            <a:avLst/>
          </a:prstGeom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  <p:txBody>
          <a:bodyPr/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kern="120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>
          <a:xfrm>
            <a:off x="260910" y="467274"/>
            <a:ext cx="8229600" cy="548713"/>
          </a:xfrm>
        </p:spPr>
        <p:txBody>
          <a:bodyPr/>
          <a:lstStyle/>
          <a:p>
            <a:r>
              <a:rPr lang="en-GB"/>
              <a:t>Q10: Please help us understand your workload and life balance.</a:t>
            </a:r>
            <a:endParaRPr/>
          </a:p>
        </p:txBody>
      </p:sp>
      <p:graphicFrame>
        <p:nvGraphicFramePr>
          <p:cNvPr id="4" name="Chart Placeholder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28601495"/>
              </p:ext>
            </p:extLst>
          </p:nvPr>
        </p:nvGraphicFramePr>
        <p:xfrm>
          <a:off x="1087672" y="1042846"/>
          <a:ext cx="6998677" cy="35690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Flowchart: Summing Junction 4">
            <a:extLst>
              <a:ext uri="{FF2B5EF4-FFF2-40B4-BE49-F238E27FC236}">
                <a16:creationId xmlns:a16="http://schemas.microsoft.com/office/drawing/2014/main" id="{B1718E08-5A57-D9B0-F592-41FA666ADD5A}"/>
              </a:ext>
            </a:extLst>
          </p:cNvPr>
          <p:cNvSpPr/>
          <p:nvPr/>
        </p:nvSpPr>
        <p:spPr>
          <a:xfrm>
            <a:off x="884259" y="3347884"/>
            <a:ext cx="169603" cy="140110"/>
          </a:xfrm>
          <a:prstGeom prst="flowChartSummingJunction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lowchart: Summing Junction 5">
            <a:extLst>
              <a:ext uri="{FF2B5EF4-FFF2-40B4-BE49-F238E27FC236}">
                <a16:creationId xmlns:a16="http://schemas.microsoft.com/office/drawing/2014/main" id="{4061D220-7059-7EB4-A04E-21EA6BD4001A}"/>
              </a:ext>
            </a:extLst>
          </p:cNvPr>
          <p:cNvSpPr/>
          <p:nvPr/>
        </p:nvSpPr>
        <p:spPr>
          <a:xfrm>
            <a:off x="2700463" y="1537841"/>
            <a:ext cx="169603" cy="140110"/>
          </a:xfrm>
          <a:prstGeom prst="flowChartSummingJunction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lowchart: Summing Junction 6">
            <a:extLst>
              <a:ext uri="{FF2B5EF4-FFF2-40B4-BE49-F238E27FC236}">
                <a16:creationId xmlns:a16="http://schemas.microsoft.com/office/drawing/2014/main" id="{636AA817-2E73-50B3-2422-F65521203ACF}"/>
              </a:ext>
            </a:extLst>
          </p:cNvPr>
          <p:cNvSpPr/>
          <p:nvPr/>
        </p:nvSpPr>
        <p:spPr>
          <a:xfrm>
            <a:off x="1585128" y="2501695"/>
            <a:ext cx="169603" cy="140110"/>
          </a:xfrm>
          <a:prstGeom prst="flowChartSummingJunction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1">
            <a:extLst>
              <a:ext uri="{FF2B5EF4-FFF2-40B4-BE49-F238E27FC236}">
                <a16:creationId xmlns:a16="http://schemas.microsoft.com/office/drawing/2014/main" id="{83877036-FD08-DB47-FA71-B0CFE211390F}"/>
              </a:ext>
            </a:extLst>
          </p:cNvPr>
          <p:cNvSpPr txBox="1"/>
          <p:nvPr/>
        </p:nvSpPr>
        <p:spPr>
          <a:xfrm>
            <a:off x="6443538" y="1607896"/>
            <a:ext cx="384313" cy="253501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1100" kern="1200"/>
              <a:t>64%</a:t>
            </a:r>
          </a:p>
        </p:txBody>
      </p:sp>
      <p:sp>
        <p:nvSpPr>
          <p:cNvPr id="9" name="Right Brace 8">
            <a:extLst>
              <a:ext uri="{FF2B5EF4-FFF2-40B4-BE49-F238E27FC236}">
                <a16:creationId xmlns:a16="http://schemas.microsoft.com/office/drawing/2014/main" id="{6CB1FA81-910E-93C8-9BE9-108C88FE5096}"/>
              </a:ext>
            </a:extLst>
          </p:cNvPr>
          <p:cNvSpPr/>
          <p:nvPr/>
        </p:nvSpPr>
        <p:spPr>
          <a:xfrm>
            <a:off x="6424324" y="1677951"/>
            <a:ext cx="45719" cy="200119"/>
          </a:xfrm>
          <a:prstGeom prst="rightBrace">
            <a:avLst/>
          </a:prstGeom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  <p:txBody>
          <a:bodyPr/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kern="1200"/>
          </a:p>
        </p:txBody>
      </p:sp>
      <p:sp>
        <p:nvSpPr>
          <p:cNvPr id="10" name="TextBox 1">
            <a:extLst>
              <a:ext uri="{FF2B5EF4-FFF2-40B4-BE49-F238E27FC236}">
                <a16:creationId xmlns:a16="http://schemas.microsoft.com/office/drawing/2014/main" id="{83877036-FD08-DB47-FA71-B0CFE211390F}"/>
              </a:ext>
            </a:extLst>
          </p:cNvPr>
          <p:cNvSpPr txBox="1"/>
          <p:nvPr/>
        </p:nvSpPr>
        <p:spPr>
          <a:xfrm>
            <a:off x="5986338" y="2613297"/>
            <a:ext cx="384313" cy="253501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1100" kern="1200"/>
              <a:t>54%</a:t>
            </a:r>
          </a:p>
        </p:txBody>
      </p:sp>
      <p:sp>
        <p:nvSpPr>
          <p:cNvPr id="11" name="Right Brace 10">
            <a:extLst>
              <a:ext uri="{FF2B5EF4-FFF2-40B4-BE49-F238E27FC236}">
                <a16:creationId xmlns:a16="http://schemas.microsoft.com/office/drawing/2014/main" id="{6CB1FA81-910E-93C8-9BE9-108C88FE5096}"/>
              </a:ext>
            </a:extLst>
          </p:cNvPr>
          <p:cNvSpPr/>
          <p:nvPr/>
        </p:nvSpPr>
        <p:spPr>
          <a:xfrm>
            <a:off x="5967124" y="2683352"/>
            <a:ext cx="45719" cy="200119"/>
          </a:xfrm>
          <a:prstGeom prst="rightBrace">
            <a:avLst/>
          </a:prstGeom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  <p:txBody>
          <a:bodyPr/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kern="1200"/>
          </a:p>
        </p:txBody>
      </p:sp>
      <p:sp>
        <p:nvSpPr>
          <p:cNvPr id="12" name="TextBox 1">
            <a:extLst>
              <a:ext uri="{FF2B5EF4-FFF2-40B4-BE49-F238E27FC236}">
                <a16:creationId xmlns:a16="http://schemas.microsoft.com/office/drawing/2014/main" id="{83877036-FD08-DB47-FA71-B0CFE211390F}"/>
              </a:ext>
            </a:extLst>
          </p:cNvPr>
          <p:cNvSpPr txBox="1"/>
          <p:nvPr/>
        </p:nvSpPr>
        <p:spPr>
          <a:xfrm>
            <a:off x="6040011" y="3556286"/>
            <a:ext cx="384313" cy="253501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1100" kern="1200"/>
              <a:t>51%</a:t>
            </a:r>
          </a:p>
        </p:txBody>
      </p:sp>
      <p:sp>
        <p:nvSpPr>
          <p:cNvPr id="13" name="Right Brace 12">
            <a:extLst>
              <a:ext uri="{FF2B5EF4-FFF2-40B4-BE49-F238E27FC236}">
                <a16:creationId xmlns:a16="http://schemas.microsoft.com/office/drawing/2014/main" id="{6CB1FA81-910E-93C8-9BE9-108C88FE5096}"/>
              </a:ext>
            </a:extLst>
          </p:cNvPr>
          <p:cNvSpPr/>
          <p:nvPr/>
        </p:nvSpPr>
        <p:spPr>
          <a:xfrm>
            <a:off x="6000247" y="3582976"/>
            <a:ext cx="45719" cy="200119"/>
          </a:xfrm>
          <a:prstGeom prst="rightBrace">
            <a:avLst/>
          </a:prstGeom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  <p:txBody>
          <a:bodyPr/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kern="120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>
          <a:xfrm>
            <a:off x="161518" y="250472"/>
            <a:ext cx="8229600" cy="548713"/>
          </a:xfrm>
        </p:spPr>
        <p:txBody>
          <a:bodyPr/>
          <a:lstStyle/>
          <a:p>
            <a:r>
              <a:rPr lang="en-GB"/>
              <a:t>Q11: Please help us understand how well your organization support you.</a:t>
            </a:r>
            <a:endParaRPr/>
          </a:p>
        </p:txBody>
      </p:sp>
      <p:graphicFrame>
        <p:nvGraphicFramePr>
          <p:cNvPr id="4" name="Chart Placeholder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60498825"/>
              </p:ext>
            </p:extLst>
          </p:nvPr>
        </p:nvGraphicFramePr>
        <p:xfrm>
          <a:off x="1097280" y="1049658"/>
          <a:ext cx="6998677" cy="35690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Box 1">
            <a:extLst>
              <a:ext uri="{FF2B5EF4-FFF2-40B4-BE49-F238E27FC236}">
                <a16:creationId xmlns:a16="http://schemas.microsoft.com/office/drawing/2014/main" id="{83877036-FD08-DB47-FA71-B0CFE211390F}"/>
              </a:ext>
            </a:extLst>
          </p:cNvPr>
          <p:cNvSpPr txBox="1"/>
          <p:nvPr/>
        </p:nvSpPr>
        <p:spPr>
          <a:xfrm>
            <a:off x="5886947" y="1383116"/>
            <a:ext cx="384313" cy="253501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1100" kern="1200"/>
              <a:t>66%</a:t>
            </a:r>
          </a:p>
        </p:txBody>
      </p:sp>
      <p:sp>
        <p:nvSpPr>
          <p:cNvPr id="8" name="Right Brace 7">
            <a:extLst>
              <a:ext uri="{FF2B5EF4-FFF2-40B4-BE49-F238E27FC236}">
                <a16:creationId xmlns:a16="http://schemas.microsoft.com/office/drawing/2014/main" id="{6CB1FA81-910E-93C8-9BE9-108C88FE5096}"/>
              </a:ext>
            </a:extLst>
          </p:cNvPr>
          <p:cNvSpPr/>
          <p:nvPr/>
        </p:nvSpPr>
        <p:spPr>
          <a:xfrm>
            <a:off x="5867733" y="1453171"/>
            <a:ext cx="45719" cy="200119"/>
          </a:xfrm>
          <a:prstGeom prst="rightBrace">
            <a:avLst/>
          </a:prstGeom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  <p:txBody>
          <a:bodyPr/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kern="1200"/>
          </a:p>
        </p:txBody>
      </p:sp>
      <p:sp>
        <p:nvSpPr>
          <p:cNvPr id="9" name="TextBox 1">
            <a:extLst>
              <a:ext uri="{FF2B5EF4-FFF2-40B4-BE49-F238E27FC236}">
                <a16:creationId xmlns:a16="http://schemas.microsoft.com/office/drawing/2014/main" id="{F491E34B-31EA-4360-0AED-A1EA12BACA06}"/>
              </a:ext>
            </a:extLst>
          </p:cNvPr>
          <p:cNvSpPr txBox="1"/>
          <p:nvPr/>
        </p:nvSpPr>
        <p:spPr>
          <a:xfrm>
            <a:off x="5774304" y="1843324"/>
            <a:ext cx="384313" cy="253501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1100" kern="1200"/>
              <a:t>68%</a:t>
            </a:r>
          </a:p>
        </p:txBody>
      </p:sp>
      <p:sp>
        <p:nvSpPr>
          <p:cNvPr id="10" name="Right Brace 9">
            <a:extLst>
              <a:ext uri="{FF2B5EF4-FFF2-40B4-BE49-F238E27FC236}">
                <a16:creationId xmlns:a16="http://schemas.microsoft.com/office/drawing/2014/main" id="{2E710FA4-707C-AFC3-6CE8-4726747E2FFA}"/>
              </a:ext>
            </a:extLst>
          </p:cNvPr>
          <p:cNvSpPr/>
          <p:nvPr/>
        </p:nvSpPr>
        <p:spPr>
          <a:xfrm>
            <a:off x="5794846" y="1913379"/>
            <a:ext cx="45719" cy="200119"/>
          </a:xfrm>
          <a:prstGeom prst="rightBrace">
            <a:avLst/>
          </a:prstGeom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  <p:txBody>
          <a:bodyPr/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kern="1200"/>
          </a:p>
        </p:txBody>
      </p:sp>
      <p:sp>
        <p:nvSpPr>
          <p:cNvPr id="11" name="TextBox 1">
            <a:extLst>
              <a:ext uri="{FF2B5EF4-FFF2-40B4-BE49-F238E27FC236}">
                <a16:creationId xmlns:a16="http://schemas.microsoft.com/office/drawing/2014/main" id="{846E987C-F0DF-ED21-8741-8611D39CCDA0}"/>
              </a:ext>
            </a:extLst>
          </p:cNvPr>
          <p:cNvSpPr txBox="1"/>
          <p:nvPr/>
        </p:nvSpPr>
        <p:spPr>
          <a:xfrm>
            <a:off x="5913452" y="2303532"/>
            <a:ext cx="384313" cy="253501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1100" kern="1200"/>
              <a:t>63%</a:t>
            </a:r>
          </a:p>
        </p:txBody>
      </p:sp>
      <p:sp>
        <p:nvSpPr>
          <p:cNvPr id="12" name="Right Brace 11">
            <a:extLst>
              <a:ext uri="{FF2B5EF4-FFF2-40B4-BE49-F238E27FC236}">
                <a16:creationId xmlns:a16="http://schemas.microsoft.com/office/drawing/2014/main" id="{6798B8DD-D0D9-81F0-1760-5975B53083D5}"/>
              </a:ext>
            </a:extLst>
          </p:cNvPr>
          <p:cNvSpPr/>
          <p:nvPr/>
        </p:nvSpPr>
        <p:spPr>
          <a:xfrm>
            <a:off x="5933994" y="2373587"/>
            <a:ext cx="45719" cy="200119"/>
          </a:xfrm>
          <a:prstGeom prst="rightBrace">
            <a:avLst/>
          </a:prstGeom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  <p:txBody>
          <a:bodyPr/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kern="1200"/>
          </a:p>
        </p:txBody>
      </p:sp>
      <p:sp>
        <p:nvSpPr>
          <p:cNvPr id="13" name="TextBox 1">
            <a:extLst>
              <a:ext uri="{FF2B5EF4-FFF2-40B4-BE49-F238E27FC236}">
                <a16:creationId xmlns:a16="http://schemas.microsoft.com/office/drawing/2014/main" id="{A828D0E3-A32C-7AD0-827D-3469DABA2892}"/>
              </a:ext>
            </a:extLst>
          </p:cNvPr>
          <p:cNvSpPr txBox="1"/>
          <p:nvPr/>
        </p:nvSpPr>
        <p:spPr>
          <a:xfrm>
            <a:off x="5793518" y="2793175"/>
            <a:ext cx="384313" cy="253501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1100" kern="1200"/>
              <a:t>61%</a:t>
            </a:r>
          </a:p>
        </p:txBody>
      </p:sp>
      <p:sp>
        <p:nvSpPr>
          <p:cNvPr id="14" name="Right Brace 13">
            <a:extLst>
              <a:ext uri="{FF2B5EF4-FFF2-40B4-BE49-F238E27FC236}">
                <a16:creationId xmlns:a16="http://schemas.microsoft.com/office/drawing/2014/main" id="{FCD2E56C-1C14-CA54-9ED4-DB9EDA9402C9}"/>
              </a:ext>
            </a:extLst>
          </p:cNvPr>
          <p:cNvSpPr/>
          <p:nvPr/>
        </p:nvSpPr>
        <p:spPr>
          <a:xfrm>
            <a:off x="5807434" y="2863230"/>
            <a:ext cx="45719" cy="200119"/>
          </a:xfrm>
          <a:prstGeom prst="rightBrace">
            <a:avLst/>
          </a:prstGeom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  <p:txBody>
          <a:bodyPr/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kern="1200"/>
          </a:p>
        </p:txBody>
      </p:sp>
      <p:sp>
        <p:nvSpPr>
          <p:cNvPr id="15" name="TextBox 1">
            <a:extLst>
              <a:ext uri="{FF2B5EF4-FFF2-40B4-BE49-F238E27FC236}">
                <a16:creationId xmlns:a16="http://schemas.microsoft.com/office/drawing/2014/main" id="{F6CFEF4D-6FF7-100F-C912-3E92D676CAE6}"/>
              </a:ext>
            </a:extLst>
          </p:cNvPr>
          <p:cNvSpPr txBox="1"/>
          <p:nvPr/>
        </p:nvSpPr>
        <p:spPr>
          <a:xfrm>
            <a:off x="5800809" y="3230997"/>
            <a:ext cx="384313" cy="253501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1100" kern="1200"/>
              <a:t>67%</a:t>
            </a:r>
          </a:p>
        </p:txBody>
      </p:sp>
      <p:sp>
        <p:nvSpPr>
          <p:cNvPr id="16" name="Right Brace 15">
            <a:extLst>
              <a:ext uri="{FF2B5EF4-FFF2-40B4-BE49-F238E27FC236}">
                <a16:creationId xmlns:a16="http://schemas.microsoft.com/office/drawing/2014/main" id="{95D64371-D1A7-33F7-591F-27C0176393EE}"/>
              </a:ext>
            </a:extLst>
          </p:cNvPr>
          <p:cNvSpPr/>
          <p:nvPr/>
        </p:nvSpPr>
        <p:spPr>
          <a:xfrm>
            <a:off x="5814725" y="3301052"/>
            <a:ext cx="45719" cy="200119"/>
          </a:xfrm>
          <a:prstGeom prst="rightBrace">
            <a:avLst/>
          </a:prstGeom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  <p:txBody>
          <a:bodyPr/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kern="1200"/>
          </a:p>
        </p:txBody>
      </p:sp>
      <p:sp>
        <p:nvSpPr>
          <p:cNvPr id="17" name="TextBox 1">
            <a:extLst>
              <a:ext uri="{FF2B5EF4-FFF2-40B4-BE49-F238E27FC236}">
                <a16:creationId xmlns:a16="http://schemas.microsoft.com/office/drawing/2014/main" id="{BFB14FB7-88FC-5D99-D599-0F6B1FD0AD99}"/>
              </a:ext>
            </a:extLst>
          </p:cNvPr>
          <p:cNvSpPr txBox="1"/>
          <p:nvPr/>
        </p:nvSpPr>
        <p:spPr>
          <a:xfrm>
            <a:off x="5894238" y="3684156"/>
            <a:ext cx="384313" cy="253501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1100" kern="1200"/>
              <a:t>71%</a:t>
            </a:r>
          </a:p>
        </p:txBody>
      </p:sp>
      <p:sp>
        <p:nvSpPr>
          <p:cNvPr id="18" name="Right Brace 17">
            <a:extLst>
              <a:ext uri="{FF2B5EF4-FFF2-40B4-BE49-F238E27FC236}">
                <a16:creationId xmlns:a16="http://schemas.microsoft.com/office/drawing/2014/main" id="{AE9EF18E-E737-44A0-1AFE-EBE7830D1511}"/>
              </a:ext>
            </a:extLst>
          </p:cNvPr>
          <p:cNvSpPr/>
          <p:nvPr/>
        </p:nvSpPr>
        <p:spPr>
          <a:xfrm>
            <a:off x="5908154" y="3754211"/>
            <a:ext cx="45719" cy="200119"/>
          </a:xfrm>
          <a:prstGeom prst="rightBrace">
            <a:avLst/>
          </a:prstGeom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  <p:txBody>
          <a:bodyPr/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kern="1200"/>
          </a:p>
        </p:txBody>
      </p:sp>
      <p:sp>
        <p:nvSpPr>
          <p:cNvPr id="19" name="Flowchart: Summing Junction 18">
            <a:extLst>
              <a:ext uri="{FF2B5EF4-FFF2-40B4-BE49-F238E27FC236}">
                <a16:creationId xmlns:a16="http://schemas.microsoft.com/office/drawing/2014/main" id="{8189FE30-3C0F-EC16-D061-A3686CAEF7D6}"/>
              </a:ext>
            </a:extLst>
          </p:cNvPr>
          <p:cNvSpPr/>
          <p:nvPr/>
        </p:nvSpPr>
        <p:spPr>
          <a:xfrm>
            <a:off x="1692639" y="1369756"/>
            <a:ext cx="169603" cy="140110"/>
          </a:xfrm>
          <a:prstGeom prst="flowChartSummingJunction">
            <a:avLst/>
          </a:prstGeom>
          <a:solidFill>
            <a:schemeClr val="accent3"/>
          </a:solidFill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lowchart: Summing Junction 19">
            <a:extLst>
              <a:ext uri="{FF2B5EF4-FFF2-40B4-BE49-F238E27FC236}">
                <a16:creationId xmlns:a16="http://schemas.microsoft.com/office/drawing/2014/main" id="{052C6BD5-361F-0C70-7E49-2F21B3CA6BEC}"/>
              </a:ext>
            </a:extLst>
          </p:cNvPr>
          <p:cNvSpPr/>
          <p:nvPr/>
        </p:nvSpPr>
        <p:spPr>
          <a:xfrm>
            <a:off x="1012478" y="1817540"/>
            <a:ext cx="169603" cy="140110"/>
          </a:xfrm>
          <a:prstGeom prst="flowChartSummingJunction">
            <a:avLst/>
          </a:prstGeom>
          <a:solidFill>
            <a:schemeClr val="accent3"/>
          </a:solidFill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lowchart: Summing Junction 20">
            <a:extLst>
              <a:ext uri="{FF2B5EF4-FFF2-40B4-BE49-F238E27FC236}">
                <a16:creationId xmlns:a16="http://schemas.microsoft.com/office/drawing/2014/main" id="{9DC57746-A505-ABDE-9DD1-94BFC6664FE7}"/>
              </a:ext>
            </a:extLst>
          </p:cNvPr>
          <p:cNvSpPr/>
          <p:nvPr/>
        </p:nvSpPr>
        <p:spPr>
          <a:xfrm>
            <a:off x="1692639" y="2271055"/>
            <a:ext cx="169603" cy="140110"/>
          </a:xfrm>
          <a:prstGeom prst="flowChartSummingJunction">
            <a:avLst/>
          </a:prstGeom>
          <a:solidFill>
            <a:schemeClr val="accent3"/>
          </a:solidFill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Flowchart: Summing Junction 21">
            <a:extLst>
              <a:ext uri="{FF2B5EF4-FFF2-40B4-BE49-F238E27FC236}">
                <a16:creationId xmlns:a16="http://schemas.microsoft.com/office/drawing/2014/main" id="{B2358532-CDFF-A980-5259-1C59B63BE8E4}"/>
              </a:ext>
            </a:extLst>
          </p:cNvPr>
          <p:cNvSpPr/>
          <p:nvPr/>
        </p:nvSpPr>
        <p:spPr>
          <a:xfrm>
            <a:off x="2019992" y="2684442"/>
            <a:ext cx="169603" cy="140110"/>
          </a:xfrm>
          <a:prstGeom prst="flowChartSummingJunction">
            <a:avLst/>
          </a:prstGeom>
          <a:solidFill>
            <a:schemeClr val="accent3"/>
          </a:solidFill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lowchart: Summing Junction 22">
            <a:extLst>
              <a:ext uri="{FF2B5EF4-FFF2-40B4-BE49-F238E27FC236}">
                <a16:creationId xmlns:a16="http://schemas.microsoft.com/office/drawing/2014/main" id="{EA99B690-91BD-449C-2E97-357E128F63DF}"/>
              </a:ext>
            </a:extLst>
          </p:cNvPr>
          <p:cNvSpPr/>
          <p:nvPr/>
        </p:nvSpPr>
        <p:spPr>
          <a:xfrm>
            <a:off x="2066530" y="3098961"/>
            <a:ext cx="169603" cy="140110"/>
          </a:xfrm>
          <a:prstGeom prst="flowChartSummingJunction">
            <a:avLst/>
          </a:prstGeom>
          <a:solidFill>
            <a:schemeClr val="accent3"/>
          </a:solidFill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Flowchart: Summing Junction 23">
            <a:extLst>
              <a:ext uri="{FF2B5EF4-FFF2-40B4-BE49-F238E27FC236}">
                <a16:creationId xmlns:a16="http://schemas.microsoft.com/office/drawing/2014/main" id="{2C4C383B-61B6-83BE-844A-AE18CF3B009B}"/>
              </a:ext>
            </a:extLst>
          </p:cNvPr>
          <p:cNvSpPr/>
          <p:nvPr/>
        </p:nvSpPr>
        <p:spPr>
          <a:xfrm>
            <a:off x="1057656" y="3552120"/>
            <a:ext cx="169603" cy="140110"/>
          </a:xfrm>
          <a:prstGeom prst="flowChartSummingJunction">
            <a:avLst/>
          </a:prstGeom>
          <a:solidFill>
            <a:schemeClr val="accent3"/>
          </a:solidFill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FDB330-5818-B567-ED75-BB8D67B446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3675" y="392071"/>
            <a:ext cx="8229600" cy="581143"/>
          </a:xfrm>
        </p:spPr>
        <p:txBody>
          <a:bodyPr/>
          <a:lstStyle/>
          <a:p>
            <a:r>
              <a:rPr lang="en-US"/>
              <a:t>Implications/next steps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C44CC2D-D8DD-C446-3D01-D1E9DA0E82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B48FB-E956-2048-9E74-C69E7CAA26CC}" type="slidenum">
              <a:rPr lang="en-US" smtClean="0"/>
              <a:t>36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49E8EF-44A6-FCF5-773A-3F69E0FAD19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61C46106-4EBA-436C-BA25-EB9025670D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9502" y="1284120"/>
            <a:ext cx="6795065" cy="2575260"/>
          </a:xfrm>
        </p:spPr>
        <p:txBody>
          <a:bodyPr>
            <a:no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+mn-lt"/>
              </a:rPr>
              <a:t>Evaluate current programs </a:t>
            </a:r>
          </a:p>
          <a:p>
            <a:pPr marL="914400" lvl="1" indent="-171450">
              <a:buFont typeface="Arial" panose="020B0604020202020204" pitchFamily="34" charset="0"/>
              <a:buChar char="•"/>
            </a:pPr>
            <a:r>
              <a:rPr lang="en-US" sz="1400" dirty="0"/>
              <a:t>Alignment</a:t>
            </a:r>
          </a:p>
          <a:p>
            <a:pPr marL="914400" lvl="1" indent="-171450">
              <a:buFont typeface="Arial" panose="020B0604020202020204" pitchFamily="34" charset="0"/>
              <a:buChar char="•"/>
            </a:pPr>
            <a:r>
              <a:rPr lang="en-US" sz="1400" dirty="0"/>
              <a:t>Potential for greater effectiveness/impact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+mn-lt"/>
              </a:rPr>
              <a:t>Assess gaps in programs/work and potential ways to address the gaps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+mn-lt"/>
              </a:rPr>
              <a:t>Create evaluation metrics to assure continued alignment and effectiveness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+mn-lt"/>
              </a:rPr>
              <a:t>Assess organizational health </a:t>
            </a:r>
          </a:p>
          <a:p>
            <a:pPr marL="914400" lvl="1" indent="-1714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+mn-lt"/>
              </a:rPr>
              <a:t>capacity (skills and availability) to meet our needs now and in the future</a:t>
            </a:r>
          </a:p>
          <a:p>
            <a:pPr marL="914400" lvl="1" indent="-171450">
              <a:buFont typeface="Arial" panose="020B0604020202020204" pitchFamily="34" charset="0"/>
              <a:buChar char="•"/>
            </a:pPr>
            <a:r>
              <a:rPr lang="en-US" sz="1400" dirty="0"/>
              <a:t>culture</a:t>
            </a:r>
            <a:endParaRPr lang="en-US" sz="1400" dirty="0">
              <a:solidFill>
                <a:schemeClr val="tx1"/>
              </a:solidFill>
              <a:latin typeface="+mn-lt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400" dirty="0">
              <a:solidFill>
                <a:schemeClr val="tx1"/>
              </a:solidFill>
              <a:latin typeface="+mn-lt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400" dirty="0">
              <a:solidFill>
                <a:schemeClr val="tx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1625421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370B96-B8E0-D394-B152-B4427691A3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0493" y="139309"/>
            <a:ext cx="8229600" cy="581143"/>
          </a:xfrm>
        </p:spPr>
        <p:txBody>
          <a:bodyPr/>
          <a:lstStyle/>
          <a:p>
            <a:r>
              <a:rPr lang="en-US" dirty="0"/>
              <a:t>SWOT – draft based on Staff (all) and Board (8) input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C21D49C-A9A4-CECB-F768-3813BB2C07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B48FB-E956-2048-9E74-C69E7CAA26CC}" type="slidenum">
              <a:rPr lang="en-US" smtClean="0"/>
              <a:t>4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00EAFCB-5AF4-6E3D-046F-490C5D997EDF}"/>
              </a:ext>
            </a:extLst>
          </p:cNvPr>
          <p:cNvSpPr txBox="1"/>
          <p:nvPr/>
        </p:nvSpPr>
        <p:spPr>
          <a:xfrm>
            <a:off x="1424609" y="736602"/>
            <a:ext cx="11721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Strengths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5FEE6A7-53E0-8FBF-3A36-489EB094AB34}"/>
              </a:ext>
            </a:extLst>
          </p:cNvPr>
          <p:cNvSpPr txBox="1"/>
          <p:nvPr/>
        </p:nvSpPr>
        <p:spPr>
          <a:xfrm>
            <a:off x="5095461" y="723661"/>
            <a:ext cx="15055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Weaknesses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C2AD940-D94E-9B8E-1475-6361568A6961}"/>
              </a:ext>
            </a:extLst>
          </p:cNvPr>
          <p:cNvSpPr txBox="1"/>
          <p:nvPr/>
        </p:nvSpPr>
        <p:spPr>
          <a:xfrm>
            <a:off x="674548" y="1092993"/>
            <a:ext cx="3627783" cy="393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u="none" strike="noStrike" dirty="0">
                <a:solidFill>
                  <a:srgbClr val="000000"/>
                </a:solidFill>
                <a:effectLst/>
                <a:latin typeface="+mn-lt"/>
              </a:rPr>
              <a:t>Leadership.</a:t>
            </a:r>
            <a:r>
              <a:rPr lang="en-US" sz="1000" dirty="0">
                <a:latin typeface="+mn-lt"/>
              </a:rPr>
              <a:t> </a:t>
            </a:r>
          </a:p>
          <a:p>
            <a:r>
              <a:rPr lang="en-US" sz="1000" b="0" i="0" u="none" strike="noStrike" dirty="0">
                <a:solidFill>
                  <a:srgbClr val="000000"/>
                </a:solidFill>
                <a:effectLst/>
                <a:latin typeface="+mn-lt"/>
              </a:rPr>
              <a:t>Team – diverse in skills and perspectives.</a:t>
            </a:r>
          </a:p>
          <a:p>
            <a:r>
              <a:rPr lang="en-US" sz="1000" b="0" i="0" u="none" strike="noStrike" dirty="0">
                <a:solidFill>
                  <a:srgbClr val="000000"/>
                </a:solidFill>
                <a:effectLst/>
                <a:latin typeface="+mn-lt"/>
              </a:rPr>
              <a:t>Collaborative </a:t>
            </a:r>
            <a:r>
              <a:rPr lang="en-US" sz="1000" dirty="0">
                <a:solidFill>
                  <a:srgbClr val="000000"/>
                </a:solidFill>
                <a:latin typeface="+mn-lt"/>
              </a:rPr>
              <a:t>culture is growing</a:t>
            </a:r>
          </a:p>
          <a:p>
            <a:r>
              <a:rPr lang="en-US" sz="1000" b="0" i="0" u="none" strike="noStrike" dirty="0">
                <a:solidFill>
                  <a:srgbClr val="000000"/>
                </a:solidFill>
                <a:effectLst/>
                <a:latin typeface="+mn-lt"/>
              </a:rPr>
              <a:t>Programs are more in</a:t>
            </a:r>
            <a:r>
              <a:rPr lang="en-US" sz="1000" dirty="0">
                <a:solidFill>
                  <a:srgbClr val="000000"/>
                </a:solidFill>
                <a:latin typeface="+mn-lt"/>
              </a:rPr>
              <a:t>tegrated across the team than ever before</a:t>
            </a:r>
          </a:p>
          <a:p>
            <a:r>
              <a:rPr lang="en-US" sz="1000" b="0" i="0" u="none" strike="noStrike" dirty="0">
                <a:solidFill>
                  <a:srgbClr val="000000"/>
                </a:solidFill>
                <a:effectLst/>
                <a:latin typeface="+mn-lt"/>
              </a:rPr>
              <a:t>Passion, connection</a:t>
            </a:r>
          </a:p>
          <a:p>
            <a:r>
              <a:rPr lang="en-US" sz="1000" b="0" i="0" u="none" strike="noStrike" dirty="0">
                <a:solidFill>
                  <a:srgbClr val="000000"/>
                </a:solidFill>
                <a:effectLst/>
                <a:latin typeface="+mn-lt"/>
              </a:rPr>
              <a:t>Organizational structure</a:t>
            </a:r>
          </a:p>
          <a:p>
            <a:r>
              <a:rPr lang="en-US" sz="1000" dirty="0">
                <a:solidFill>
                  <a:srgbClr val="000000"/>
                </a:solidFill>
                <a:latin typeface="+mn-lt"/>
              </a:rPr>
              <a:t>Consistency, Stability</a:t>
            </a:r>
          </a:p>
          <a:p>
            <a:r>
              <a:rPr lang="en-US" sz="1000" b="0" i="0" u="none" strike="noStrike" dirty="0">
                <a:solidFill>
                  <a:srgbClr val="000000"/>
                </a:solidFill>
                <a:effectLst/>
                <a:latin typeface="+mn-lt"/>
              </a:rPr>
              <a:t>Measurable impact and influence</a:t>
            </a:r>
          </a:p>
          <a:p>
            <a:r>
              <a:rPr lang="en-US" sz="1000" dirty="0">
                <a:solidFill>
                  <a:srgbClr val="000000"/>
                </a:solidFill>
                <a:latin typeface="+mn-lt"/>
              </a:rPr>
              <a:t>Strong f</a:t>
            </a:r>
            <a:r>
              <a:rPr lang="en-US" sz="1000" b="0" i="0" u="none" strike="noStrike" dirty="0">
                <a:solidFill>
                  <a:srgbClr val="000000"/>
                </a:solidFill>
                <a:effectLst/>
                <a:latin typeface="+mn-lt"/>
              </a:rPr>
              <a:t>unding partners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b="0" i="0" u="none" strike="noStrike" dirty="0">
                <a:solidFill>
                  <a:srgbClr val="000000"/>
                </a:solidFill>
                <a:effectLst/>
                <a:latin typeface="+mn-lt"/>
              </a:rPr>
              <a:t>do not rely on Federal or state funding</a:t>
            </a:r>
          </a:p>
          <a:p>
            <a:r>
              <a:rPr lang="en-US" sz="1000" b="0" i="0" u="none" strike="noStrike" dirty="0">
                <a:solidFill>
                  <a:srgbClr val="000000"/>
                </a:solidFill>
                <a:effectLst/>
                <a:latin typeface="+mn-lt"/>
              </a:rPr>
              <a:t>Clear understanding of the challenges our youth are facing. </a:t>
            </a:r>
          </a:p>
          <a:p>
            <a:r>
              <a:rPr lang="en-US" sz="1000" b="0" i="0" u="none" strike="noStrike" dirty="0">
                <a:solidFill>
                  <a:srgbClr val="000000"/>
                </a:solidFill>
                <a:effectLst/>
                <a:latin typeface="+mn-lt"/>
              </a:rPr>
              <a:t>System-level focus </a:t>
            </a:r>
          </a:p>
          <a:p>
            <a:r>
              <a:rPr lang="en-US" sz="1000" b="0" i="0" u="none" strike="noStrike" dirty="0">
                <a:solidFill>
                  <a:srgbClr val="000000"/>
                </a:solidFill>
                <a:effectLst/>
                <a:latin typeface="+mn-lt"/>
              </a:rPr>
              <a:t>Clear mission</a:t>
            </a:r>
            <a:r>
              <a:rPr lang="en-US" sz="1000" dirty="0">
                <a:latin typeface="+mn-lt"/>
              </a:rPr>
              <a:t> </a:t>
            </a:r>
          </a:p>
          <a:p>
            <a:r>
              <a:rPr lang="en-US" sz="1000" b="0" i="0" u="none" strike="noStrike" dirty="0">
                <a:solidFill>
                  <a:srgbClr val="000000"/>
                </a:solidFill>
                <a:effectLst/>
                <a:latin typeface="+mn-lt"/>
              </a:rPr>
              <a:t>30+ years of developed goodwill and clout; trusted</a:t>
            </a:r>
            <a:endParaRPr lang="en-US" sz="1000" dirty="0">
              <a:latin typeface="+mn-lt"/>
            </a:endParaRPr>
          </a:p>
          <a:p>
            <a:r>
              <a:rPr lang="en-US" sz="1000" b="0" i="0" u="none" strike="noStrike" dirty="0">
                <a:solidFill>
                  <a:srgbClr val="000000"/>
                </a:solidFill>
                <a:effectLst/>
                <a:latin typeface="+mn-lt"/>
              </a:rPr>
              <a:t>Nimble organization, able to respond relatively quickly to emerging needs. </a:t>
            </a:r>
          </a:p>
          <a:p>
            <a:r>
              <a:rPr lang="en-US" sz="1000" dirty="0">
                <a:latin typeface="+mn-lt"/>
              </a:rPr>
              <a:t>Staying in touch with community and youth needs and adapting/leading as needed</a:t>
            </a:r>
          </a:p>
          <a:p>
            <a:r>
              <a:rPr lang="en-US" sz="1000" dirty="0">
                <a:latin typeface="+mn-lt"/>
              </a:rPr>
              <a:t>Taking a systems approach to addressing issues</a:t>
            </a:r>
            <a:endParaRPr lang="en-US" sz="1000" b="0" i="0" u="none" strike="noStrike" dirty="0">
              <a:solidFill>
                <a:srgbClr val="000000"/>
              </a:solidFill>
              <a:effectLst/>
              <a:latin typeface="+mn-lt"/>
            </a:endParaRPr>
          </a:p>
          <a:p>
            <a:r>
              <a:rPr lang="en-US" sz="1000" b="0" i="0" u="none" strike="noStrike" dirty="0">
                <a:solidFill>
                  <a:srgbClr val="000000"/>
                </a:solidFill>
                <a:effectLst/>
                <a:latin typeface="+mn-lt"/>
              </a:rPr>
              <a:t>Name recognition</a:t>
            </a:r>
          </a:p>
          <a:p>
            <a:r>
              <a:rPr lang="en-US" sz="1000" b="0" i="0" u="none" strike="noStrike" dirty="0">
                <a:solidFill>
                  <a:srgbClr val="000000"/>
                </a:solidFill>
                <a:effectLst/>
                <a:latin typeface="+mn-lt"/>
              </a:rPr>
              <a:t>Strong partnerships</a:t>
            </a:r>
          </a:p>
          <a:p>
            <a:r>
              <a:rPr lang="en-US" sz="1000" b="0" i="0" u="none" strike="noStrike" dirty="0">
                <a:solidFill>
                  <a:srgbClr val="000000"/>
                </a:solidFill>
                <a:effectLst/>
                <a:latin typeface="+mn-lt"/>
              </a:rPr>
              <a:t>Love what we’ve done the past year re: gun safety, youth day at statehouse, youth leadership/enrichment (all-stars). It’s brought MCCOY to the forefront with key media &amp; private/corporate. </a:t>
            </a:r>
          </a:p>
          <a:p>
            <a:endParaRPr lang="en-US" sz="1000" dirty="0">
              <a:latin typeface="+mn-lt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EEFC495-F697-9F76-704A-2E3AAB810586}"/>
              </a:ext>
            </a:extLst>
          </p:cNvPr>
          <p:cNvSpPr txBox="1"/>
          <p:nvPr/>
        </p:nvSpPr>
        <p:spPr>
          <a:xfrm>
            <a:off x="4616403" y="1092993"/>
            <a:ext cx="2929844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MCCOY is under-resourced for the work we need to do (staffing)</a:t>
            </a:r>
            <a:r>
              <a:rPr lang="en-US" sz="10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rgbClr val="000000"/>
                </a:solidFill>
                <a:latin typeface="Calibri" panose="020F0502020204030204" pitchFamily="34" charset="0"/>
              </a:rPr>
              <a:t>Not all staff share the same level of commitment to the mission and our work</a:t>
            </a:r>
            <a:endParaRPr lang="en-US" sz="1000" b="0" i="0" u="none" strike="noStrike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rgbClr val="000000"/>
                </a:solidFill>
                <a:latin typeface="Calibri" panose="020F0502020204030204" pitchFamily="34" charset="0"/>
              </a:rPr>
              <a:t>Staff w</a:t>
            </a:r>
            <a:r>
              <a:rPr lang="en-US" sz="1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ould benefit from some individual professional development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Inequity of workload - some staff members are busier than others</a:t>
            </a:r>
          </a:p>
          <a:p>
            <a:r>
              <a:rPr lang="en-US" sz="1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Funding (although strong) is insufficient to meet the needs of our community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Need a development director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rgbClr val="000000"/>
                </a:solidFill>
                <a:latin typeface="Calibri" panose="020F0502020204030204" pitchFamily="34" charset="0"/>
              </a:rPr>
              <a:t>Focus on attracting unrestricted funds</a:t>
            </a:r>
            <a:endParaRPr lang="en-US" sz="1000" b="0" i="0" u="none" strike="noStrike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r>
              <a:rPr lang="en-US" sz="1000" dirty="0">
                <a:solidFill>
                  <a:srgbClr val="000000"/>
                </a:solidFill>
                <a:latin typeface="Calibri" panose="020F0502020204030204" pitchFamily="34" charset="0"/>
              </a:rPr>
              <a:t>Lack of diversity in funding makes us vulnerable</a:t>
            </a:r>
            <a:endParaRPr lang="en-US" sz="1000" b="0" i="0" u="none" strike="noStrike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r>
              <a:rPr lang="en-US" sz="1000" dirty="0">
                <a:solidFill>
                  <a:srgbClr val="000000"/>
                </a:solidFill>
                <a:latin typeface="Calibri" panose="020F0502020204030204" pitchFamily="34" charset="0"/>
              </a:rPr>
              <a:t>Need to continue to integrate programs for broader mission impact</a:t>
            </a:r>
          </a:p>
          <a:p>
            <a:r>
              <a:rPr lang="en-US" sz="1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Brand awareness could be stronger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The community does not fully understand our role as an intermediary and may mean they don’t know how to engage with us. </a:t>
            </a:r>
          </a:p>
          <a:p>
            <a:endParaRPr lang="en-US" sz="1000" b="0" i="0" u="none" strike="noStrike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</p:txBody>
      </p:sp>
      <p:graphicFrame>
        <p:nvGraphicFramePr>
          <p:cNvPr id="15" name="Content Placeholder 14">
            <a:extLst>
              <a:ext uri="{FF2B5EF4-FFF2-40B4-BE49-F238E27FC236}">
                <a16:creationId xmlns:a16="http://schemas.microsoft.com/office/drawing/2014/main" id="{0D3C6D02-6B7E-69C8-B691-ABDE7D5CDF6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88601584"/>
              </p:ext>
            </p:extLst>
          </p:nvPr>
        </p:nvGraphicFramePr>
        <p:xfrm>
          <a:off x="7860318" y="203169"/>
          <a:ext cx="1013516" cy="103456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6758">
                  <a:extLst>
                    <a:ext uri="{9D8B030D-6E8A-4147-A177-3AD203B41FA5}">
                      <a16:colId xmlns:a16="http://schemas.microsoft.com/office/drawing/2014/main" val="3851308085"/>
                    </a:ext>
                  </a:extLst>
                </a:gridCol>
                <a:gridCol w="506758">
                  <a:extLst>
                    <a:ext uri="{9D8B030D-6E8A-4147-A177-3AD203B41FA5}">
                      <a16:colId xmlns:a16="http://schemas.microsoft.com/office/drawing/2014/main" val="1498356556"/>
                    </a:ext>
                  </a:extLst>
                </a:gridCol>
              </a:tblGrid>
              <a:tr h="517283">
                <a:tc>
                  <a:txBody>
                    <a:bodyPr/>
                    <a:lstStyle/>
                    <a:p>
                      <a:pPr algn="ctr"/>
                      <a:r>
                        <a:rPr lang="en-US" b="1">
                          <a:solidFill>
                            <a:schemeClr val="tx1"/>
                          </a:solidFill>
                        </a:rPr>
                        <a:t>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>
                          <a:solidFill>
                            <a:schemeClr val="tx1"/>
                          </a:solidFill>
                        </a:rPr>
                        <a:t>W</a:t>
                      </a:r>
                    </a:p>
                  </a:txBody>
                  <a:tcPr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73468359"/>
                  </a:ext>
                </a:extLst>
              </a:tr>
              <a:tr h="517283">
                <a:tc>
                  <a:txBody>
                    <a:bodyPr/>
                    <a:lstStyle/>
                    <a:p>
                      <a:pPr algn="ctr"/>
                      <a:r>
                        <a:rPr lang="en-US" b="1">
                          <a:solidFill>
                            <a:schemeClr val="tx1"/>
                          </a:solidFill>
                        </a:rPr>
                        <a:t>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>
                          <a:solidFill>
                            <a:schemeClr val="tx1"/>
                          </a:solidFill>
                        </a:rPr>
                        <a:t>T</a:t>
                      </a:r>
                    </a:p>
                  </a:txBody>
                  <a:tcPr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700586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821923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AB192C-0D12-0D7D-0C87-32DBD7653F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F35DD1-9C1D-4802-CEE7-CB0D2E40E7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0493" y="139309"/>
            <a:ext cx="8229600" cy="581143"/>
          </a:xfrm>
        </p:spPr>
        <p:txBody>
          <a:bodyPr/>
          <a:lstStyle/>
          <a:p>
            <a:r>
              <a:rPr lang="en-US"/>
              <a:t>SWOT – draft based on Staff (all) and Board (2) input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69832683-C7C9-EB6E-EA7B-5CE3B850EEF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3171389"/>
              </p:ext>
            </p:extLst>
          </p:nvPr>
        </p:nvGraphicFramePr>
        <p:xfrm>
          <a:off x="7785651" y="257521"/>
          <a:ext cx="1013516" cy="103456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6758">
                  <a:extLst>
                    <a:ext uri="{9D8B030D-6E8A-4147-A177-3AD203B41FA5}">
                      <a16:colId xmlns:a16="http://schemas.microsoft.com/office/drawing/2014/main" val="2780947645"/>
                    </a:ext>
                  </a:extLst>
                </a:gridCol>
                <a:gridCol w="506758">
                  <a:extLst>
                    <a:ext uri="{9D8B030D-6E8A-4147-A177-3AD203B41FA5}">
                      <a16:colId xmlns:a16="http://schemas.microsoft.com/office/drawing/2014/main" val="892049847"/>
                    </a:ext>
                  </a:extLst>
                </a:gridCol>
              </a:tblGrid>
              <a:tr h="517283">
                <a:tc>
                  <a:txBody>
                    <a:bodyPr/>
                    <a:lstStyle/>
                    <a:p>
                      <a:pPr algn="ctr"/>
                      <a:r>
                        <a:rPr lang="en-US" b="1">
                          <a:solidFill>
                            <a:schemeClr val="tx1"/>
                          </a:solidFill>
                        </a:rPr>
                        <a:t>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>
                          <a:solidFill>
                            <a:schemeClr val="tx1"/>
                          </a:solidFill>
                        </a:rPr>
                        <a:t>W</a:t>
                      </a:r>
                    </a:p>
                  </a:txBody>
                  <a:tcPr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87706531"/>
                  </a:ext>
                </a:extLst>
              </a:tr>
              <a:tr h="517283">
                <a:tc>
                  <a:txBody>
                    <a:bodyPr/>
                    <a:lstStyle/>
                    <a:p>
                      <a:pPr algn="ctr"/>
                      <a:r>
                        <a:rPr lang="en-US" b="1">
                          <a:solidFill>
                            <a:schemeClr val="tx1"/>
                          </a:solidFill>
                        </a:rPr>
                        <a:t>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>
                          <a:solidFill>
                            <a:schemeClr val="tx1"/>
                          </a:solidFill>
                        </a:rPr>
                        <a:t>T</a:t>
                      </a:r>
                    </a:p>
                  </a:txBody>
                  <a:tcPr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6212554"/>
                  </a:ext>
                </a:extLst>
              </a:tr>
            </a:tbl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2841B8-D08B-FEFE-3861-57D9E8E504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B48FB-E956-2048-9E74-C69E7CAA26CC}" type="slidenum">
              <a:rPr lang="en-US" smtClean="0"/>
              <a:t>5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5099471-113C-2616-0913-83885611F529}"/>
              </a:ext>
            </a:extLst>
          </p:cNvPr>
          <p:cNvSpPr txBox="1"/>
          <p:nvPr/>
        </p:nvSpPr>
        <p:spPr>
          <a:xfrm>
            <a:off x="976487" y="723350"/>
            <a:ext cx="15568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Opportunities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724DDA7-2E6A-E796-C254-1F67301B66F9}"/>
              </a:ext>
            </a:extLst>
          </p:cNvPr>
          <p:cNvSpPr txBox="1"/>
          <p:nvPr/>
        </p:nvSpPr>
        <p:spPr>
          <a:xfrm>
            <a:off x="5095461" y="723661"/>
            <a:ext cx="9669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Threats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D0311E9-9C88-CC9F-074C-E032AF60FE8F}"/>
              </a:ext>
            </a:extLst>
          </p:cNvPr>
          <p:cNvSpPr txBox="1"/>
          <p:nvPr/>
        </p:nvSpPr>
        <p:spPr>
          <a:xfrm>
            <a:off x="694426" y="1092993"/>
            <a:ext cx="3833172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There is room for MCCOY to take a more system-level focus </a:t>
            </a:r>
          </a:p>
          <a:p>
            <a:r>
              <a:rPr lang="en-US" sz="1000" b="1" i="1" dirty="0">
                <a:solidFill>
                  <a:srgbClr val="000000"/>
                </a:solidFill>
                <a:latin typeface="Calibri" panose="020F0502020204030204" pitchFamily="34" charset="0"/>
              </a:rPr>
              <a:t>Build stronger brand recognition as THE voice for youth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rgbClr val="000000"/>
                </a:solidFill>
                <a:latin typeface="Calibri" panose="020F0502020204030204" pitchFamily="34" charset="0"/>
              </a:rPr>
              <a:t>MCCOY should be the leading voice on all matters pertaining to youth in our community--media, in decision-making spaces like the Statehouse and City County Building.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dirty="0">
                <a:latin typeface="+mn-lt"/>
              </a:rPr>
              <a:t>MCCOY should move into a must-have and go-to community resource for our corporate partners, funders, media and the larger community</a:t>
            </a:r>
            <a:endParaRPr lang="en-US" sz="1000" b="0" i="0" u="none" strike="noStrike" dirty="0">
              <a:solidFill>
                <a:srgbClr val="000000"/>
              </a:solidFill>
              <a:effectLst/>
              <a:latin typeface="+mn-lt"/>
            </a:endParaRPr>
          </a:p>
          <a:p>
            <a:r>
              <a:rPr lang="en-US" sz="1000" dirty="0">
                <a:solidFill>
                  <a:srgbClr val="000000"/>
                </a:solidFill>
                <a:latin typeface="Calibri" panose="020F0502020204030204" pitchFamily="34" charset="0"/>
              </a:rPr>
              <a:t>T</a:t>
            </a:r>
            <a:r>
              <a:rPr lang="en-US" sz="1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ake more of a leadership role within the community</a:t>
            </a:r>
          </a:p>
          <a:p>
            <a:r>
              <a:rPr lang="en-US" sz="1000" b="1" i="1" dirty="0">
                <a:solidFill>
                  <a:srgbClr val="000000"/>
                </a:solidFill>
                <a:latin typeface="Calibri" panose="020F0502020204030204" pitchFamily="34" charset="0"/>
              </a:rPr>
              <a:t>I</a:t>
            </a:r>
            <a:r>
              <a:rPr lang="en-US" sz="1000" b="1" i="1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ncrease our role as “informer of the system”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youth voices in decision-making at the systems level </a:t>
            </a:r>
          </a:p>
          <a:p>
            <a:pPr marL="171450" lvl="2" indent="-171450">
              <a:buFont typeface="Arial" panose="020B0604020202020204" pitchFamily="34" charset="0"/>
              <a:buChar char="•"/>
            </a:pPr>
            <a:r>
              <a:rPr lang="en-US" sz="1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youth serving community organizations</a:t>
            </a:r>
            <a:endParaRPr lang="en-US" sz="10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Develop a Youth Policy Fellowship Program to train teens in lobbying, policy analysis, and public speaking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Form a Marion County Youth Mental Health Roundtable with schools, providers, youth, and families to align strategies, share data, and identify service gaps.   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Partner with local artists, media, and influencers to launch a "We Believe in Youth" campaign that highlights strengths, dreams, and leadership of local teens.</a:t>
            </a:r>
            <a:r>
              <a:rPr lang="en-US" sz="1000" dirty="0"/>
              <a:t> </a:t>
            </a:r>
          </a:p>
          <a:p>
            <a:r>
              <a:rPr lang="en-US" sz="1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Become more central source for data and education for the CBOs and decision-makers in youth-services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Create clearer access to resources for and between CBOs</a:t>
            </a:r>
          </a:p>
          <a:p>
            <a:r>
              <a:rPr lang="en-US" sz="1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Encourage staff to seek opportunities to learn and identify new ideas.     </a:t>
            </a:r>
          </a:p>
          <a:p>
            <a:r>
              <a:rPr lang="en-US" sz="1000" dirty="0">
                <a:solidFill>
                  <a:srgbClr val="000000"/>
                </a:solidFill>
                <a:latin typeface="Calibri" panose="020F0502020204030204" pitchFamily="34" charset="0"/>
              </a:rPr>
              <a:t>Find ways to increase youth engagement with community services</a:t>
            </a:r>
          </a:p>
          <a:p>
            <a:endParaRPr lang="en-US" sz="10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en-US" sz="1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57D8804-ED2F-1D4B-D7F6-0E133CD3A4A6}"/>
              </a:ext>
            </a:extLst>
          </p:cNvPr>
          <p:cNvSpPr txBox="1"/>
          <p:nvPr/>
        </p:nvSpPr>
        <p:spPr>
          <a:xfrm>
            <a:off x="4855807" y="1092993"/>
            <a:ext cx="292984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Under-resourced (both MCCOY and the youth-serving community as a whole)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run the risk of employee burnout</a:t>
            </a:r>
            <a:r>
              <a:rPr lang="en-US" sz="1000" dirty="0"/>
              <a:t> </a:t>
            </a:r>
            <a:r>
              <a:rPr lang="en-US" sz="1000" dirty="0">
                <a:latin typeface="+mj-lt"/>
              </a:rPr>
              <a:t>and turnover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Funding – federal and state funding shrinking; private funding pulled in more directions. </a:t>
            </a:r>
            <a:endParaRPr lang="en-US" sz="1000" dirty="0"/>
          </a:p>
          <a:p>
            <a:r>
              <a:rPr lang="en-US" sz="1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Political hurdles – esp. DEIB, immigration, funding cuts</a:t>
            </a:r>
            <a:endParaRPr lang="en-US" sz="10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en-US" sz="1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CBOs distracted by current political/funding climate cannot invest in improvement and/or growth </a:t>
            </a:r>
            <a:endParaRPr lang="en-US" sz="10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en-US" sz="1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Focus on not losing connection with the community we serve</a:t>
            </a:r>
          </a:p>
          <a:p>
            <a:r>
              <a:rPr lang="en-US" sz="1000" dirty="0">
                <a:solidFill>
                  <a:srgbClr val="000000"/>
                </a:solidFill>
                <a:latin typeface="Calibri" panose="020F0502020204030204" pitchFamily="34" charset="0"/>
              </a:rPr>
              <a:t>Lack of access to federal/state funding without risk to our mission</a:t>
            </a:r>
          </a:p>
          <a:p>
            <a:endParaRPr lang="en-US" sz="10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17489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92BD0A-5E66-5348-F5EA-FDD9F0CD57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Where could MCCOY take bolder steps…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7FF35B-D38F-D86C-80BE-2A19F41C99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4265" y="760261"/>
            <a:ext cx="7431169" cy="2885232"/>
          </a:xfrm>
        </p:spPr>
        <p:txBody>
          <a:bodyPr>
            <a:noAutofit/>
          </a:bodyPr>
          <a:lstStyle/>
          <a:p>
            <a:r>
              <a:rPr lang="en-US" sz="1200" dirty="0">
                <a:solidFill>
                  <a:srgbClr val="000000"/>
                </a:solidFill>
                <a:latin typeface="Calibri" panose="020F0502020204030204" pitchFamily="34" charset="0"/>
              </a:rPr>
              <a:t>Do more to build our </a:t>
            </a:r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name recognition with nonprofits that serve non-English speaking populations but hoping to see that </a:t>
            </a:r>
            <a:r>
              <a:rPr lang="en-US" sz="1200" dirty="0">
                <a:solidFill>
                  <a:srgbClr val="000000"/>
                </a:solidFill>
                <a:latin typeface="Calibri" panose="020F0502020204030204" pitchFamily="34" charset="0"/>
              </a:rPr>
              <a:t>change </a:t>
            </a:r>
          </a:p>
          <a:p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Fill the gaps presented based on changing policies, etc., for example, provide trainings to DEI/ trauma informed care, etc. that may no longer be available via schools and other organizations. </a:t>
            </a:r>
          </a:p>
          <a:p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Provide more guidance and help enhance collaboration with organizations throughout Central Indiana—acting as a hub to connect others to maximize reach. MCCOY could be the gateway to connect organizations to those who can help them even more than we do already.</a:t>
            </a:r>
            <a:r>
              <a:rPr lang="en-US" sz="1200" dirty="0"/>
              <a:t> </a:t>
            </a:r>
          </a:p>
          <a:p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Be a leader in key systems-</a:t>
            </a:r>
            <a:r>
              <a:rPr lang="en-US" sz="1200" dirty="0">
                <a:solidFill>
                  <a:srgbClr val="000000"/>
                </a:solidFill>
                <a:latin typeface="Calibri" panose="020F0502020204030204" pitchFamily="34" charset="0"/>
              </a:rPr>
              <a:t>level issues</a:t>
            </a:r>
          </a:p>
          <a:p>
            <a:pPr marL="517525" indent="-171450">
              <a:buFont typeface="Arial" panose="020B0604020202020204" pitchFamily="34" charset="0"/>
              <a:buChar char="•"/>
            </a:pPr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Mental health reform</a:t>
            </a:r>
          </a:p>
          <a:p>
            <a:pPr marL="517525" indent="-171450">
              <a:buFont typeface="Arial" panose="020B0604020202020204" pitchFamily="34" charset="0"/>
              <a:buChar char="•"/>
            </a:pPr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youth workforce pipeline, </a:t>
            </a:r>
          </a:p>
          <a:p>
            <a:pPr marL="517525" indent="-171450">
              <a:buFont typeface="Arial" panose="020B0604020202020204" pitchFamily="34" charset="0"/>
              <a:buChar char="•"/>
            </a:pPr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expand youth voice and governance power</a:t>
            </a:r>
          </a:p>
          <a:p>
            <a:pPr marL="517525" indent="-171450">
              <a:buFont typeface="Arial" panose="020B0604020202020204" pitchFamily="34" charset="0"/>
              <a:buChar char="•"/>
            </a:pPr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Youth violence prevention</a:t>
            </a:r>
          </a:p>
          <a:p>
            <a:pPr marL="517525" indent="-171450">
              <a:buFont typeface="Arial" panose="020B0604020202020204" pitchFamily="34" charset="0"/>
              <a:buChar char="•"/>
            </a:pPr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STEM</a:t>
            </a:r>
          </a:p>
          <a:p>
            <a:pPr marL="517525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000000"/>
                </a:solidFill>
                <a:latin typeface="Calibri" panose="020F0502020204030204" pitchFamily="34" charset="0"/>
              </a:rPr>
              <a:t>M</a:t>
            </a:r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entorship. </a:t>
            </a:r>
            <a:endParaRPr lang="en-US" sz="1200" dirty="0"/>
          </a:p>
          <a:p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Visibility and Culture-Building  MCCOY can’t just be known in policy rooms. Take up space culturally: For example, host a citywide youth festivals or summits or create a podcast or YouTube series where youth interview leaders and address social issues </a:t>
            </a:r>
          </a:p>
          <a:p>
            <a:r>
              <a:rPr lang="en-US" sz="1200" dirty="0">
                <a:solidFill>
                  <a:srgbClr val="000000"/>
                </a:solidFill>
                <a:latin typeface="Calibri" panose="020F0502020204030204" pitchFamily="34" charset="0"/>
              </a:rPr>
              <a:t>New/better approaches to gathering, understanding and sharing the youth perspective on key decisions and topics</a:t>
            </a:r>
          </a:p>
          <a:p>
            <a:r>
              <a:rPr lang="en-US" dirty="0">
                <a:solidFill>
                  <a:schemeClr val="tx1"/>
                </a:solidFill>
              </a:rPr>
              <a:t>Taking more steps to incorporate mentoring from leaders who are actively changing laws</a:t>
            </a:r>
            <a:endParaRPr lang="en-US" sz="1200" b="0" i="0" u="none" strike="noStrike" dirty="0">
              <a:solidFill>
                <a:schemeClr val="tx1"/>
              </a:solidFill>
              <a:effectLst/>
              <a:latin typeface="Calibri" panose="020F0502020204030204" pitchFamily="34" charset="0"/>
            </a:endParaRPr>
          </a:p>
          <a:p>
            <a:endParaRPr lang="en-US" sz="12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F774DF0-D97F-06CE-ABD8-51E7C41C20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B48FB-E956-2048-9E74-C69E7CAA26CC}" type="slidenum">
              <a:rPr lang="en-US" smtClean="0"/>
              <a:t>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418795-9418-D5E4-B031-DFFAFA1B4B3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32988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0BB971-DB41-3CED-446E-82ACB78B82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Where should the board be focused to best support MCCOY’s strategies?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0671B4-93E3-D08A-2BD7-5AF641349A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4946" y="917099"/>
            <a:ext cx="7489808" cy="3309302"/>
          </a:xfrm>
        </p:spPr>
        <p:txBody>
          <a:bodyPr>
            <a:norm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Sounding board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Resource for partnering companies/individuals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Guide as strategies are developed and executed to assure alignment with strategic priorities, vision and mission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Governance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Source for unique specialized resources, experience, and insight for the organization.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Champion for MCCOY in the community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Setting direction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Assisting with finding necessary funding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Supporting the staff with connections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Evaluating impact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Being strategic with its own work to ensure it aligns with the focus of the organization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The Board can help advance strategic priorities by supporting events and continuing to connect community partners to MCCOY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1EBC814-735D-09C9-FB94-44CDA7FE04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B48FB-E956-2048-9E74-C69E7CAA26CC}" type="slidenum">
              <a:rPr lang="en-US" smtClean="0"/>
              <a:t>7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C2DA6C-EAA6-BE96-78DF-9C02417DD95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69485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85D483-3458-4813-6FAB-6A524A5109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46DD2D4-1884-39FC-3EDB-290EE2CBD47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r>
              <a:rPr lang="en-US"/>
              <a:t>MCCOY </a:t>
            </a:r>
          </a:p>
          <a:p>
            <a:r>
              <a:rPr lang="en-US" sz="2600"/>
              <a:t>Summary of Community Needs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68796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93EED7-C60F-EBB1-6F98-266087E54A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3553" y="337480"/>
            <a:ext cx="8229600" cy="548713"/>
          </a:xfrm>
        </p:spPr>
        <p:txBody>
          <a:bodyPr/>
          <a:lstStyle/>
          <a:p>
            <a:r>
              <a:rPr lang="en-US"/>
              <a:t>Summary of Community Feedback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BFAA1F4-B132-AF15-CDD7-76B8092D29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B48FB-E956-2048-9E74-C69E7CAA26CC}" type="slidenum">
              <a:rPr lang="en-US" smtClean="0"/>
              <a:t>9</a:t>
            </a:fld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EDFCFA9-0F2C-7B3E-C764-2FC1CA8BE8B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086678" y="1005080"/>
            <a:ext cx="7258058" cy="3569013"/>
          </a:xfrm>
        </p:spPr>
        <p:txBody>
          <a:bodyPr>
            <a:normAutofit fontScale="77500" lnSpcReduction="20000"/>
          </a:bodyPr>
          <a:lstStyle/>
          <a:p>
            <a:pPr marL="342900" indent="-342900">
              <a:buAutoNum type="arabicPeriod"/>
            </a:pPr>
            <a:r>
              <a:rPr lang="en-US"/>
              <a:t>How does MCCOY improve and support </a:t>
            </a:r>
            <a:r>
              <a:rPr lang="en-US" b="1"/>
              <a:t>the system </a:t>
            </a:r>
            <a:r>
              <a:rPr lang="en-US"/>
              <a:t>to address the high priority needs facing youth?</a:t>
            </a:r>
          </a:p>
          <a:p>
            <a:pPr marL="1085850" lvl="1" indent="-342900"/>
            <a:r>
              <a:rPr lang="en-US"/>
              <a:t>Mental wellness</a:t>
            </a:r>
          </a:p>
          <a:p>
            <a:pPr marL="1085850" lvl="1" indent="-342900"/>
            <a:r>
              <a:rPr lang="en-US"/>
              <a:t>Trauma informed care</a:t>
            </a:r>
          </a:p>
          <a:p>
            <a:pPr marL="1085850" lvl="1" indent="-342900"/>
            <a:r>
              <a:rPr lang="en-US"/>
              <a:t>Violence and conflict resolution</a:t>
            </a:r>
          </a:p>
          <a:p>
            <a:pPr marL="1085850" lvl="1" indent="-342900"/>
            <a:r>
              <a:rPr lang="en-US"/>
              <a:t>Engagement in activities/community/programs</a:t>
            </a:r>
          </a:p>
          <a:p>
            <a:pPr marL="1085850" lvl="1" indent="-342900"/>
            <a:r>
              <a:rPr lang="en-US"/>
              <a:t>Career readiness</a:t>
            </a:r>
          </a:p>
          <a:p>
            <a:pPr marL="1085850" lvl="1" indent="-342900"/>
            <a:r>
              <a:rPr lang="en-US"/>
              <a:t>Life skills</a:t>
            </a:r>
          </a:p>
          <a:p>
            <a:pPr marL="342900" indent="-342900">
              <a:buAutoNum type="arabicPeriod"/>
            </a:pPr>
            <a:r>
              <a:rPr lang="en-US"/>
              <a:t>What can MCCOY do to address high priority issues facing </a:t>
            </a:r>
            <a:r>
              <a:rPr lang="en-US" b="1"/>
              <a:t>youth-serving organizations</a:t>
            </a:r>
            <a:r>
              <a:rPr lang="en-US"/>
              <a:t>?</a:t>
            </a:r>
          </a:p>
          <a:p>
            <a:pPr marL="1085850" lvl="1" indent="-342900"/>
            <a:r>
              <a:rPr lang="en-US"/>
              <a:t>Resources: funding; people</a:t>
            </a:r>
          </a:p>
          <a:p>
            <a:pPr marL="1085850" lvl="1" indent="-342900"/>
            <a:r>
              <a:rPr lang="en-US"/>
              <a:t>Workforce effectiveness challenges</a:t>
            </a:r>
          </a:p>
          <a:p>
            <a:pPr marL="1085850" lvl="1" indent="-342900"/>
            <a:r>
              <a:rPr lang="en-US"/>
              <a:t>Workforce satisfaction with leadership</a:t>
            </a:r>
          </a:p>
          <a:p>
            <a:pPr marL="342900" indent="-342900">
              <a:buAutoNum type="arabicPeriod"/>
            </a:pPr>
            <a:r>
              <a:rPr lang="en-US"/>
              <a:t>What can MCCOY do to address issues facing </a:t>
            </a:r>
            <a:r>
              <a:rPr lang="en-US" b="1"/>
              <a:t>youth-serving employees</a:t>
            </a:r>
            <a:r>
              <a:rPr lang="en-US"/>
              <a:t>?</a:t>
            </a:r>
          </a:p>
          <a:p>
            <a:pPr marL="1085850" lvl="1" indent="-342900"/>
            <a:r>
              <a:rPr lang="en-US"/>
              <a:t>Mental wellness/stress/burnout</a:t>
            </a:r>
          </a:p>
          <a:p>
            <a:pPr marL="1085850" lvl="1" indent="-342900"/>
            <a:r>
              <a:rPr lang="en-US"/>
              <a:t>Navigating the system of care</a:t>
            </a:r>
          </a:p>
          <a:p>
            <a:pPr marL="1085850" lvl="1" indent="-342900"/>
            <a:r>
              <a:rPr lang="en-US"/>
              <a:t>Resources: funding; people</a:t>
            </a:r>
          </a:p>
          <a:p>
            <a:pPr marL="1085850" lvl="1" indent="-342900"/>
            <a:r>
              <a:rPr lang="en-US"/>
              <a:t>Legislative barriers: DEIB; funding restrictions; immigration</a:t>
            </a:r>
          </a:p>
          <a:p>
            <a:pPr marL="1085850" lvl="1" indent="-342900"/>
            <a:r>
              <a:rPr lang="en-US"/>
              <a:t>Skills: mental health support strategies; TIC skills; cultural competency, youth engagement techniques/tools, time management, management/leadership skills, legal rights/systems access</a:t>
            </a:r>
          </a:p>
          <a:p>
            <a:pPr marL="1085850" lvl="1" indent="-342900">
              <a:buAutoNum type="arabicPeriod"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908379"/>
      </p:ext>
    </p:extLst>
  </p:cSld>
  <p:clrMapOvr>
    <a:masterClrMapping/>
  </p:clrMapOvr>
</p:sld>
</file>

<file path=ppt/theme/theme1.xml><?xml version="1.0" encoding="utf-8"?>
<a:theme xmlns:a="http://schemas.openxmlformats.org/drawingml/2006/main" name="Data slides">
  <a:themeElements>
    <a:clrScheme name="Custom 93">
      <a:dk1>
        <a:srgbClr val="333333"/>
      </a:dk1>
      <a:lt1>
        <a:sysClr val="window" lastClr="FFFFFF"/>
      </a:lt1>
      <a:dk2>
        <a:srgbClr val="666666"/>
      </a:dk2>
      <a:lt2>
        <a:srgbClr val="EEECE1"/>
      </a:lt2>
      <a:accent1>
        <a:srgbClr val="00BF6F"/>
      </a:accent1>
      <a:accent2>
        <a:srgbClr val="507CB6"/>
      </a:accent2>
      <a:accent3>
        <a:srgbClr val="F9BE00"/>
      </a:accent3>
      <a:accent4>
        <a:srgbClr val="6BC8CD"/>
      </a:accent4>
      <a:accent5>
        <a:srgbClr val="EA854B"/>
      </a:accent5>
      <a:accent6>
        <a:srgbClr val="7D5E8F"/>
      </a:accent6>
      <a:hlink>
        <a:srgbClr val="31859C"/>
      </a:hlink>
      <a:folHlink>
        <a:srgbClr val="31859C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71525F783FE534BB3E7C7AD1D3C2C17" ma:contentTypeVersion="18" ma:contentTypeDescription="Create a new document." ma:contentTypeScope="" ma:versionID="05cc79266ae419e2d3e0649f19118608">
  <xsd:schema xmlns:xsd="http://www.w3.org/2001/XMLSchema" xmlns:xs="http://www.w3.org/2001/XMLSchema" xmlns:p="http://schemas.microsoft.com/office/2006/metadata/properties" xmlns:ns2="f0d5edce-8ea1-4494-9d99-c32edd3ac741" xmlns:ns3="3af2847b-6d1f-477f-8e98-8d0dbb30a73d" targetNamespace="http://schemas.microsoft.com/office/2006/metadata/properties" ma:root="true" ma:fieldsID="fbe62a8e65486d65c855360d7997b925" ns2:_="" ns3:_="">
    <xsd:import namespace="f0d5edce-8ea1-4494-9d99-c32edd3ac741"/>
    <xsd:import namespace="3af2847b-6d1f-477f-8e98-8d0dbb30a73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d5edce-8ea1-4494-9d99-c32edd3ac74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7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b0085c1c-802b-4ee0-aab6-64372167bc6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5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af2847b-6d1f-477f-8e98-8d0dbb30a73d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cf7db3f7-8ce9-4154-9bd9-2b4f77e070d7}" ma:internalName="TaxCatchAll" ma:showField="CatchAllData" ma:web="3af2847b-6d1f-477f-8e98-8d0dbb30a73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3af2847b-6d1f-477f-8e98-8d0dbb30a73d" xsi:nil="true"/>
    <lcf76f155ced4ddcb4097134ff3c332f xmlns="f0d5edce-8ea1-4494-9d99-c32edd3ac741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3A9B2A98-FE75-48DA-B285-E5FFF924EFF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0B64490-ECF6-4C3B-9177-1655586DA6AD}">
  <ds:schemaRefs>
    <ds:schemaRef ds:uri="3af2847b-6d1f-477f-8e98-8d0dbb30a73d"/>
    <ds:schemaRef ds:uri="f0d5edce-8ea1-4494-9d99-c32edd3ac741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C8FF5BAC-F00E-406B-93FB-11A098254B58}">
  <ds:schemaRefs>
    <ds:schemaRef ds:uri="3af2847b-6d1f-477f-8e98-8d0dbb30a73d"/>
    <ds:schemaRef ds:uri="f0d5edce-8ea1-4494-9d99-c32edd3ac741"/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63</TotalTime>
  <Words>1976</Words>
  <Application>Microsoft Office PowerPoint</Application>
  <PresentationFormat>On-screen Show (16:9)</PresentationFormat>
  <Paragraphs>249</Paragraphs>
  <Slides>36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39" baseType="lpstr">
      <vt:lpstr>Arial</vt:lpstr>
      <vt:lpstr>Calibri</vt:lpstr>
      <vt:lpstr>Data slides</vt:lpstr>
      <vt:lpstr>PowerPoint Presentation</vt:lpstr>
      <vt:lpstr>Step 1:  Assess MCCOY’s organizational strategy and environment  Goal: Describe where we are -- understanding the external environment, including market trends and “competitive” landscape</vt:lpstr>
      <vt:lpstr>PowerPoint Presentation</vt:lpstr>
      <vt:lpstr>SWOT – draft based on Staff (all) and Board (8) input</vt:lpstr>
      <vt:lpstr>SWOT – draft based on Staff (all) and Board (2) input</vt:lpstr>
      <vt:lpstr>Where could MCCOY take bolder steps…</vt:lpstr>
      <vt:lpstr>Where should the board be focused to best support MCCOY’s strategies?</vt:lpstr>
      <vt:lpstr>PowerPoint Presentation</vt:lpstr>
      <vt:lpstr>Summary of Community Feedback</vt:lpstr>
      <vt:lpstr>PowerPoint Presentation</vt:lpstr>
      <vt:lpstr>Organizations Completing the Survey</vt:lpstr>
      <vt:lpstr>Q3: What is your role in your organization?</vt:lpstr>
      <vt:lpstr>Q4: Type of Service Offered (select all that apply)</vt:lpstr>
      <vt:lpstr>Q5: Age range(s) of youth served* (select all that apply)</vt:lpstr>
      <vt:lpstr>Q7: Do your programs serve specific group or groups of youth, e.g., foster youth, LGBTQ+, justice-involved?</vt:lpstr>
      <vt:lpstr>Q9: What are the most important needs of the youth you serve (check all that apply)?</vt:lpstr>
      <vt:lpstr>Q10: Of your selections in question 8 above, what is the #1 most important need of the youth you serve right now (select only 1)?</vt:lpstr>
      <vt:lpstr>Q11: What are your organization's top 1-3 challenges right now?</vt:lpstr>
      <vt:lpstr>Q12: If you selected "Training/Professional Development" in Question 11, what types of training/professional development would benefit your team the most?</vt:lpstr>
      <vt:lpstr>Q13: Are you currently partnering/working with another organization?</vt:lpstr>
      <vt:lpstr>Q15: Are there any local, state, or federal policies or laws that make it harder for your organization to serve youth?</vt:lpstr>
      <vt:lpstr>Q16: If you answered "Yes" to question 15, which types of legislative or policy issues are most challenging (select all that apply)?</vt:lpstr>
      <vt:lpstr>Q18: Would you be willingto participate in further discussion of the needs of youth-serving organizations in Marion County?</vt:lpstr>
      <vt:lpstr>PowerPoint Presentation</vt:lpstr>
      <vt:lpstr>Q1: What is your primary responsibility/role in youth services? (select the one that best describes your current role)</vt:lpstr>
      <vt:lpstr>Q2: How long have you been working in youth services?</vt:lpstr>
      <vt:lpstr>Q3: What type of organization do you work for?</vt:lpstr>
      <vt:lpstr>Q4: What age group(s) do you primary serve at your organization? (check all that apply)</vt:lpstr>
      <vt:lpstr>Q5: How confident do you feel in your ability to meet the needs of the youth you serve?</vt:lpstr>
      <vt:lpstr>Q6: What resources or training would help you be more effective in your role?</vt:lpstr>
      <vt:lpstr>Q7: What challenges do you face to progress in your career in youth services, if any? (check all that apply)</vt:lpstr>
      <vt:lpstr>Q8: Please help us understand your overall job satisfaction by rating the following statements.</vt:lpstr>
      <vt:lpstr>Q9: Please help us understand how you feel about the work that you do and your opportunity for growth.</vt:lpstr>
      <vt:lpstr>Q10: Please help us understand your workload and life balance.</vt:lpstr>
      <vt:lpstr>Q11: Please help us understand how well your organization support you.</vt:lpstr>
      <vt:lpstr>Implications/next steps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Elizabeth Coit</cp:lastModifiedBy>
  <cp:revision>2</cp:revision>
  <dcterms:modified xsi:type="dcterms:W3CDTF">2025-06-26T13:53:49Z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0x010100E71525F783FE534BB3E7C7AD1D3C2C17</vt:lpwstr>
  </property>
  <property fmtid="{D5CDD505-2E9C-101B-9397-08002B2CF9AE}" pid="3" name="MediaServiceImageTags">
    <vt:lpwstr/>
  </property>
</Properties>
</file>