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diagrams/colors1.xml" ContentType="application/vnd.openxmlformats-officedocument.drawingml.diagramColors+xml"/>
  <Override PartName="/ppt/diagrams/layout1.xml" ContentType="application/vnd.openxmlformats-officedocument.drawingml.diagramLayout+xml"/>
  <Override PartName="/ppt/diagrams/drawing1.xml" ContentType="application/vnd.ms-office.drawingml.diagramDrawing+xml"/>
  <Override PartName="/ppt/diagrams/quickStyle1.xml" ContentType="application/vnd.openxmlformats-officedocument.drawingml.diagramStyl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73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4ADD0D-0B9F-4079-883D-9D521191A11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2668D0F-DCD0-48F0-84D6-CEF40BDEF45C}">
      <dgm:prSet custT="1"/>
      <dgm:spPr/>
      <dgm:t>
        <a:bodyPr/>
        <a:lstStyle/>
        <a:p>
          <a:r>
            <a:rPr lang="en-US" sz="2000" b="1" dirty="0"/>
            <a:t>Juvenile Advisory Council</a:t>
          </a:r>
        </a:p>
      </dgm:t>
    </dgm:pt>
    <dgm:pt modelId="{A9303FE6-F4B5-4415-8B86-1A352C52CB14}" type="parTrans" cxnId="{2738D7EF-A15E-4662-8EAD-64BAF3D2B3FE}">
      <dgm:prSet/>
      <dgm:spPr/>
      <dgm:t>
        <a:bodyPr/>
        <a:lstStyle/>
        <a:p>
          <a:endParaRPr lang="en-US"/>
        </a:p>
      </dgm:t>
    </dgm:pt>
    <dgm:pt modelId="{6B7D3260-78F7-433B-89D7-425064AAE9AF}" type="sibTrans" cxnId="{2738D7EF-A15E-4662-8EAD-64BAF3D2B3FE}">
      <dgm:prSet/>
      <dgm:spPr/>
      <dgm:t>
        <a:bodyPr/>
        <a:lstStyle/>
        <a:p>
          <a:endParaRPr lang="en-US"/>
        </a:p>
      </dgm:t>
    </dgm:pt>
    <dgm:pt modelId="{F16F7638-D711-4159-B507-56DF9E214A28}">
      <dgm:prSet/>
      <dgm:spPr/>
      <dgm:t>
        <a:bodyPr/>
        <a:lstStyle/>
        <a:p>
          <a:r>
            <a:rPr lang="en-US"/>
            <a:t>Working group established </a:t>
          </a:r>
        </a:p>
      </dgm:t>
    </dgm:pt>
    <dgm:pt modelId="{0DA39389-FAC9-4423-B647-D8F2B8BFBFBA}" type="parTrans" cxnId="{981EE486-597D-4576-8E4E-E4A8153EBB24}">
      <dgm:prSet/>
      <dgm:spPr/>
      <dgm:t>
        <a:bodyPr/>
        <a:lstStyle/>
        <a:p>
          <a:endParaRPr lang="en-US"/>
        </a:p>
      </dgm:t>
    </dgm:pt>
    <dgm:pt modelId="{18C127FE-D4FD-4C1F-AEB3-C6651EDD7968}" type="sibTrans" cxnId="{981EE486-597D-4576-8E4E-E4A8153EBB24}">
      <dgm:prSet/>
      <dgm:spPr/>
      <dgm:t>
        <a:bodyPr/>
        <a:lstStyle/>
        <a:p>
          <a:endParaRPr lang="en-US"/>
        </a:p>
      </dgm:t>
    </dgm:pt>
    <dgm:pt modelId="{F5C8EF97-BCFC-4CFA-BB80-F622FD3A55C2}">
      <dgm:prSet/>
      <dgm:spPr/>
      <dgm:t>
        <a:bodyPr/>
        <a:lstStyle/>
        <a:p>
          <a:r>
            <a:rPr lang="en-US" dirty="0"/>
            <a:t>Working towards late spring JAC initial gathering</a:t>
          </a:r>
        </a:p>
      </dgm:t>
    </dgm:pt>
    <dgm:pt modelId="{89375157-C802-4B25-8B23-007A21220EDE}" type="parTrans" cxnId="{D354010E-7AB5-4398-AF6A-3815523F7C68}">
      <dgm:prSet/>
      <dgm:spPr/>
      <dgm:t>
        <a:bodyPr/>
        <a:lstStyle/>
        <a:p>
          <a:endParaRPr lang="en-US"/>
        </a:p>
      </dgm:t>
    </dgm:pt>
    <dgm:pt modelId="{34C7B63F-C08A-426C-8B1A-344EE48187A7}" type="sibTrans" cxnId="{D354010E-7AB5-4398-AF6A-3815523F7C68}">
      <dgm:prSet/>
      <dgm:spPr/>
      <dgm:t>
        <a:bodyPr/>
        <a:lstStyle/>
        <a:p>
          <a:endParaRPr lang="en-US"/>
        </a:p>
      </dgm:t>
    </dgm:pt>
    <dgm:pt modelId="{81ED0A33-3964-4AF3-AE52-CC77D8A8AF95}">
      <dgm:prSet/>
      <dgm:spPr/>
      <dgm:t>
        <a:bodyPr/>
        <a:lstStyle/>
        <a:p>
          <a:r>
            <a:rPr lang="en-US" dirty="0"/>
            <a:t>Post-pilot (Indy Foundation) funding grant submitted</a:t>
          </a:r>
        </a:p>
      </dgm:t>
    </dgm:pt>
    <dgm:pt modelId="{53357F8B-1086-4ACD-99D9-5BB9622302AE}" type="parTrans" cxnId="{842743C2-674E-4914-84A5-7D436DE82144}">
      <dgm:prSet/>
      <dgm:spPr/>
      <dgm:t>
        <a:bodyPr/>
        <a:lstStyle/>
        <a:p>
          <a:endParaRPr lang="en-US"/>
        </a:p>
      </dgm:t>
    </dgm:pt>
    <dgm:pt modelId="{80773461-306B-49DD-85D1-8CCC26EAE755}" type="sibTrans" cxnId="{842743C2-674E-4914-84A5-7D436DE82144}">
      <dgm:prSet/>
      <dgm:spPr/>
      <dgm:t>
        <a:bodyPr/>
        <a:lstStyle/>
        <a:p>
          <a:endParaRPr lang="en-US"/>
        </a:p>
      </dgm:t>
    </dgm:pt>
    <dgm:pt modelId="{D3F6B4D9-2A95-4591-B2FB-180D3F9D1690}">
      <dgm:prSet custT="1"/>
      <dgm:spPr/>
      <dgm:t>
        <a:bodyPr/>
        <a:lstStyle/>
        <a:p>
          <a:r>
            <a:rPr lang="en-US" sz="2000" b="1" dirty="0"/>
            <a:t>All Star Ambassador program</a:t>
          </a:r>
        </a:p>
      </dgm:t>
    </dgm:pt>
    <dgm:pt modelId="{5E3FF8AB-75C1-4C05-8071-2790BB67EED5}" type="parTrans" cxnId="{234A5F88-AB24-489E-962E-63A816E2A088}">
      <dgm:prSet/>
      <dgm:spPr/>
      <dgm:t>
        <a:bodyPr/>
        <a:lstStyle/>
        <a:p>
          <a:endParaRPr lang="en-US"/>
        </a:p>
      </dgm:t>
    </dgm:pt>
    <dgm:pt modelId="{3BB71EB1-B6F5-4455-9B5D-7DE5BF668FD1}" type="sibTrans" cxnId="{234A5F88-AB24-489E-962E-63A816E2A088}">
      <dgm:prSet/>
      <dgm:spPr/>
      <dgm:t>
        <a:bodyPr/>
        <a:lstStyle/>
        <a:p>
          <a:endParaRPr lang="en-US"/>
        </a:p>
      </dgm:t>
    </dgm:pt>
    <dgm:pt modelId="{75FF02DB-9188-4C41-B1F1-B05C87EE9B10}">
      <dgm:prSet/>
      <dgm:spPr/>
      <dgm:t>
        <a:bodyPr/>
        <a:lstStyle/>
        <a:p>
          <a:r>
            <a:rPr lang="en-US" dirty="0"/>
            <a:t>25 HS women from across the city (and beyond)</a:t>
          </a:r>
        </a:p>
      </dgm:t>
    </dgm:pt>
    <dgm:pt modelId="{29E10FC3-FE2F-4AE2-9CF2-21DDC23E22A9}" type="parTrans" cxnId="{095D0A69-8D20-40E4-8A42-7F6BD18E8CDA}">
      <dgm:prSet/>
      <dgm:spPr/>
      <dgm:t>
        <a:bodyPr/>
        <a:lstStyle/>
        <a:p>
          <a:endParaRPr lang="en-US"/>
        </a:p>
      </dgm:t>
    </dgm:pt>
    <dgm:pt modelId="{BC399BBD-599E-4CBC-B758-A74B91406CE1}" type="sibTrans" cxnId="{095D0A69-8D20-40E4-8A42-7F6BD18E8CDA}">
      <dgm:prSet/>
      <dgm:spPr/>
      <dgm:t>
        <a:bodyPr/>
        <a:lstStyle/>
        <a:p>
          <a:endParaRPr lang="en-US"/>
        </a:p>
      </dgm:t>
    </dgm:pt>
    <dgm:pt modelId="{9DE3C609-EB1C-41FD-9026-C6DED298788E}">
      <dgm:prSet/>
      <dgm:spPr/>
      <dgm:t>
        <a:bodyPr/>
        <a:lstStyle/>
        <a:p>
          <a:r>
            <a:rPr lang="en-US"/>
            <a:t>Tip Off in January; meet monthly (plus extra); culminates at All Star game in July</a:t>
          </a:r>
          <a:br>
            <a:rPr lang="en-US"/>
          </a:br>
          <a:r>
            <a:rPr lang="en-US"/>
            <a:t>rant submitted</a:t>
          </a:r>
        </a:p>
      </dgm:t>
    </dgm:pt>
    <dgm:pt modelId="{41D12CC1-3A3B-4FD8-8399-4C331B4AFA98}" type="parTrans" cxnId="{B73FBC41-C022-4EC4-A2B9-6CB43D52D6C8}">
      <dgm:prSet/>
      <dgm:spPr/>
      <dgm:t>
        <a:bodyPr/>
        <a:lstStyle/>
        <a:p>
          <a:endParaRPr lang="en-US"/>
        </a:p>
      </dgm:t>
    </dgm:pt>
    <dgm:pt modelId="{36110713-17D9-405A-81DF-65E85262A571}" type="sibTrans" cxnId="{B73FBC41-C022-4EC4-A2B9-6CB43D52D6C8}">
      <dgm:prSet/>
      <dgm:spPr/>
      <dgm:t>
        <a:bodyPr/>
        <a:lstStyle/>
        <a:p>
          <a:endParaRPr lang="en-US"/>
        </a:p>
      </dgm:t>
    </dgm:pt>
    <dgm:pt modelId="{5D8BD9BC-DB00-4BDB-B3F9-C146668A381A}">
      <dgm:prSet custT="1"/>
      <dgm:spPr/>
      <dgm:t>
        <a:bodyPr/>
        <a:lstStyle/>
        <a:p>
          <a:r>
            <a:rPr lang="en-US" sz="2000" b="1" dirty="0"/>
            <a:t>The Resilience Project</a:t>
          </a:r>
        </a:p>
      </dgm:t>
    </dgm:pt>
    <dgm:pt modelId="{E9EBAD6E-E6A8-4DED-B3F5-A65DCB51A781}" type="parTrans" cxnId="{CAD8992E-D515-487F-882A-0808A25E7050}">
      <dgm:prSet/>
      <dgm:spPr/>
      <dgm:t>
        <a:bodyPr/>
        <a:lstStyle/>
        <a:p>
          <a:endParaRPr lang="en-US"/>
        </a:p>
      </dgm:t>
    </dgm:pt>
    <dgm:pt modelId="{3FC78B18-2897-4046-B2E6-F837D52F341E}" type="sibTrans" cxnId="{CAD8992E-D515-487F-882A-0808A25E7050}">
      <dgm:prSet/>
      <dgm:spPr/>
      <dgm:t>
        <a:bodyPr/>
        <a:lstStyle/>
        <a:p>
          <a:endParaRPr lang="en-US"/>
        </a:p>
      </dgm:t>
    </dgm:pt>
    <dgm:pt modelId="{39EF3F22-12C5-46CF-9BC5-86F09330118C}">
      <dgm:prSet/>
      <dgm:spPr/>
      <dgm:t>
        <a:bodyPr/>
        <a:lstStyle/>
        <a:p>
          <a:r>
            <a:rPr lang="en-US"/>
            <a:t>Teacher SEL curriculum and student emotions temperature check tool in development</a:t>
          </a:r>
        </a:p>
      </dgm:t>
    </dgm:pt>
    <dgm:pt modelId="{804B325C-4002-4A8A-8BEC-65E67E5540D4}" type="parTrans" cxnId="{B353645E-E15B-4D75-B7FD-88882522C0E1}">
      <dgm:prSet/>
      <dgm:spPr/>
      <dgm:t>
        <a:bodyPr/>
        <a:lstStyle/>
        <a:p>
          <a:endParaRPr lang="en-US"/>
        </a:p>
      </dgm:t>
    </dgm:pt>
    <dgm:pt modelId="{16DA548A-3094-4EED-AF7D-E47A8D3EC92A}" type="sibTrans" cxnId="{B353645E-E15B-4D75-B7FD-88882522C0E1}">
      <dgm:prSet/>
      <dgm:spPr/>
      <dgm:t>
        <a:bodyPr/>
        <a:lstStyle/>
        <a:p>
          <a:endParaRPr lang="en-US"/>
        </a:p>
      </dgm:t>
    </dgm:pt>
    <dgm:pt modelId="{1B6E9EC1-F580-48A3-BC9F-BB5E7B7D7FCF}">
      <dgm:prSet/>
      <dgm:spPr/>
      <dgm:t>
        <a:bodyPr/>
        <a:lstStyle/>
        <a:p>
          <a:r>
            <a:rPr lang="en-US" dirty="0"/>
            <a:t>Post-spring break launch</a:t>
          </a:r>
        </a:p>
      </dgm:t>
    </dgm:pt>
    <dgm:pt modelId="{DE3DB275-57D6-433A-9909-BE5148E68A2A}" type="parTrans" cxnId="{4669411A-BF78-4F27-8ABC-C49B774AD627}">
      <dgm:prSet/>
      <dgm:spPr/>
      <dgm:t>
        <a:bodyPr/>
        <a:lstStyle/>
        <a:p>
          <a:endParaRPr lang="en-US"/>
        </a:p>
      </dgm:t>
    </dgm:pt>
    <dgm:pt modelId="{0F6F0531-8FAB-4769-8276-DBDE379ADC1E}" type="sibTrans" cxnId="{4669411A-BF78-4F27-8ABC-C49B774AD627}">
      <dgm:prSet/>
      <dgm:spPr/>
      <dgm:t>
        <a:bodyPr/>
        <a:lstStyle/>
        <a:p>
          <a:endParaRPr lang="en-US"/>
        </a:p>
      </dgm:t>
    </dgm:pt>
    <dgm:pt modelId="{0498FB5B-8098-475C-B6E6-AF64B579AF2E}">
      <dgm:prSet/>
      <dgm:spPr/>
      <dgm:t>
        <a:bodyPr/>
        <a:lstStyle/>
        <a:p>
          <a:r>
            <a:rPr lang="en-US"/>
            <a:t>Warren (tbd) and Pike (6</a:t>
          </a:r>
          <a:r>
            <a:rPr lang="en-US" baseline="30000"/>
            <a:t>th</a:t>
          </a:r>
          <a:r>
            <a:rPr lang="en-US"/>
            <a:t> grade) townships</a:t>
          </a:r>
        </a:p>
      </dgm:t>
    </dgm:pt>
    <dgm:pt modelId="{A6587F8A-7DF7-427D-83E2-B7C0C50980D9}" type="parTrans" cxnId="{D03B67C0-1ED2-4472-A5C1-FC2654ACE022}">
      <dgm:prSet/>
      <dgm:spPr/>
      <dgm:t>
        <a:bodyPr/>
        <a:lstStyle/>
        <a:p>
          <a:endParaRPr lang="en-US"/>
        </a:p>
      </dgm:t>
    </dgm:pt>
    <dgm:pt modelId="{77A10E56-62F1-4092-B257-4DBDBEAD02CF}" type="sibTrans" cxnId="{D03B67C0-1ED2-4472-A5C1-FC2654ACE022}">
      <dgm:prSet/>
      <dgm:spPr/>
      <dgm:t>
        <a:bodyPr/>
        <a:lstStyle/>
        <a:p>
          <a:endParaRPr lang="en-US"/>
        </a:p>
      </dgm:t>
    </dgm:pt>
    <dgm:pt modelId="{25CED305-320D-486A-AC6C-3F23D644D425}" type="pres">
      <dgm:prSet presAssocID="{2C4ADD0D-0B9F-4079-883D-9D521191A119}" presName="linear" presStyleCnt="0">
        <dgm:presLayoutVars>
          <dgm:dir/>
          <dgm:animLvl val="lvl"/>
          <dgm:resizeHandles val="exact"/>
        </dgm:presLayoutVars>
      </dgm:prSet>
      <dgm:spPr/>
    </dgm:pt>
    <dgm:pt modelId="{252B3B5B-EEA2-4BA0-92F8-9311652CDCE1}" type="pres">
      <dgm:prSet presAssocID="{D2668D0F-DCD0-48F0-84D6-CEF40BDEF45C}" presName="parentLin" presStyleCnt="0"/>
      <dgm:spPr/>
    </dgm:pt>
    <dgm:pt modelId="{10EB2F39-3965-4062-B2B4-4E7AF832EB38}" type="pres">
      <dgm:prSet presAssocID="{D2668D0F-DCD0-48F0-84D6-CEF40BDEF45C}" presName="parentLeftMargin" presStyleLbl="node1" presStyleIdx="0" presStyleCnt="3"/>
      <dgm:spPr/>
    </dgm:pt>
    <dgm:pt modelId="{E1F54550-204B-414E-AB9A-F2F4321FCCEF}" type="pres">
      <dgm:prSet presAssocID="{D2668D0F-DCD0-48F0-84D6-CEF40BDEF45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F3BC9FC-0E26-4FBD-BE83-0916135CB778}" type="pres">
      <dgm:prSet presAssocID="{D2668D0F-DCD0-48F0-84D6-CEF40BDEF45C}" presName="negativeSpace" presStyleCnt="0"/>
      <dgm:spPr/>
    </dgm:pt>
    <dgm:pt modelId="{178BE7EF-7F1D-4368-B674-DA1E47D2E4D5}" type="pres">
      <dgm:prSet presAssocID="{D2668D0F-DCD0-48F0-84D6-CEF40BDEF45C}" presName="childText" presStyleLbl="conFgAcc1" presStyleIdx="0" presStyleCnt="3">
        <dgm:presLayoutVars>
          <dgm:bulletEnabled val="1"/>
        </dgm:presLayoutVars>
      </dgm:prSet>
      <dgm:spPr/>
    </dgm:pt>
    <dgm:pt modelId="{37EFE464-8F86-40AB-979E-65C38F2EF3A8}" type="pres">
      <dgm:prSet presAssocID="{6B7D3260-78F7-433B-89D7-425064AAE9AF}" presName="spaceBetweenRectangles" presStyleCnt="0"/>
      <dgm:spPr/>
    </dgm:pt>
    <dgm:pt modelId="{620D9148-6502-412A-99F6-D80767D777BE}" type="pres">
      <dgm:prSet presAssocID="{D3F6B4D9-2A95-4591-B2FB-180D3F9D1690}" presName="parentLin" presStyleCnt="0"/>
      <dgm:spPr/>
    </dgm:pt>
    <dgm:pt modelId="{148A70E0-20C1-45CE-A7EE-9001C0AFD972}" type="pres">
      <dgm:prSet presAssocID="{D3F6B4D9-2A95-4591-B2FB-180D3F9D1690}" presName="parentLeftMargin" presStyleLbl="node1" presStyleIdx="0" presStyleCnt="3"/>
      <dgm:spPr/>
    </dgm:pt>
    <dgm:pt modelId="{7FAC29A9-6C59-4946-B489-E2720C3DDEDE}" type="pres">
      <dgm:prSet presAssocID="{D3F6B4D9-2A95-4591-B2FB-180D3F9D169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0ECA0DC-3C6B-4894-A4C8-B6C35AD447D2}" type="pres">
      <dgm:prSet presAssocID="{D3F6B4D9-2A95-4591-B2FB-180D3F9D1690}" presName="negativeSpace" presStyleCnt="0"/>
      <dgm:spPr/>
    </dgm:pt>
    <dgm:pt modelId="{C97C30FC-537C-4D75-99E6-7851ED5181F5}" type="pres">
      <dgm:prSet presAssocID="{D3F6B4D9-2A95-4591-B2FB-180D3F9D1690}" presName="childText" presStyleLbl="conFgAcc1" presStyleIdx="1" presStyleCnt="3">
        <dgm:presLayoutVars>
          <dgm:bulletEnabled val="1"/>
        </dgm:presLayoutVars>
      </dgm:prSet>
      <dgm:spPr/>
    </dgm:pt>
    <dgm:pt modelId="{7CBED9A9-2FD3-4488-92FE-D73996FE8E9F}" type="pres">
      <dgm:prSet presAssocID="{3BB71EB1-B6F5-4455-9B5D-7DE5BF668FD1}" presName="spaceBetweenRectangles" presStyleCnt="0"/>
      <dgm:spPr/>
    </dgm:pt>
    <dgm:pt modelId="{999BCB67-9B61-482F-AC64-E1F8D4F05469}" type="pres">
      <dgm:prSet presAssocID="{5D8BD9BC-DB00-4BDB-B3F9-C146668A381A}" presName="parentLin" presStyleCnt="0"/>
      <dgm:spPr/>
    </dgm:pt>
    <dgm:pt modelId="{3CD01735-B5D9-43BE-9509-86B02256DD7B}" type="pres">
      <dgm:prSet presAssocID="{5D8BD9BC-DB00-4BDB-B3F9-C146668A381A}" presName="parentLeftMargin" presStyleLbl="node1" presStyleIdx="1" presStyleCnt="3"/>
      <dgm:spPr/>
    </dgm:pt>
    <dgm:pt modelId="{1A80BB31-E7C1-425D-B7A6-9D52F372DB9F}" type="pres">
      <dgm:prSet presAssocID="{5D8BD9BC-DB00-4BDB-B3F9-C146668A381A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B54F2395-7E18-4307-8798-A4427AFE958B}" type="pres">
      <dgm:prSet presAssocID="{5D8BD9BC-DB00-4BDB-B3F9-C146668A381A}" presName="negativeSpace" presStyleCnt="0"/>
      <dgm:spPr/>
    </dgm:pt>
    <dgm:pt modelId="{5D07DF03-CCBA-4922-AADE-FC30BAACDB79}" type="pres">
      <dgm:prSet presAssocID="{5D8BD9BC-DB00-4BDB-B3F9-C146668A381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A30B330B-98D2-44A3-9A24-ACE76F75B09D}" type="presOf" srcId="{F16F7638-D711-4159-B507-56DF9E214A28}" destId="{178BE7EF-7F1D-4368-B674-DA1E47D2E4D5}" srcOrd="0" destOrd="0" presId="urn:microsoft.com/office/officeart/2005/8/layout/list1"/>
    <dgm:cxn modelId="{D354010E-7AB5-4398-AF6A-3815523F7C68}" srcId="{D2668D0F-DCD0-48F0-84D6-CEF40BDEF45C}" destId="{F5C8EF97-BCFC-4CFA-BB80-F622FD3A55C2}" srcOrd="1" destOrd="0" parTransId="{89375157-C802-4B25-8B23-007A21220EDE}" sibTransId="{34C7B63F-C08A-426C-8B1A-344EE48187A7}"/>
    <dgm:cxn modelId="{FDB54115-66FC-40DF-8CB2-F19BA6B8A88E}" type="presOf" srcId="{D2668D0F-DCD0-48F0-84D6-CEF40BDEF45C}" destId="{10EB2F39-3965-4062-B2B4-4E7AF832EB38}" srcOrd="0" destOrd="0" presId="urn:microsoft.com/office/officeart/2005/8/layout/list1"/>
    <dgm:cxn modelId="{4669411A-BF78-4F27-8ABC-C49B774AD627}" srcId="{5D8BD9BC-DB00-4BDB-B3F9-C146668A381A}" destId="{1B6E9EC1-F580-48A3-BC9F-BB5E7B7D7FCF}" srcOrd="1" destOrd="0" parTransId="{DE3DB275-57D6-433A-9909-BE5148E68A2A}" sibTransId="{0F6F0531-8FAB-4769-8276-DBDE379ADC1E}"/>
    <dgm:cxn modelId="{CAD8992E-D515-487F-882A-0808A25E7050}" srcId="{2C4ADD0D-0B9F-4079-883D-9D521191A119}" destId="{5D8BD9BC-DB00-4BDB-B3F9-C146668A381A}" srcOrd="2" destOrd="0" parTransId="{E9EBAD6E-E6A8-4DED-B3F5-A65DCB51A781}" sibTransId="{3FC78B18-2897-4046-B2E6-F837D52F341E}"/>
    <dgm:cxn modelId="{660FF63B-BEB4-4896-89F1-CC2965DE0BCB}" type="presOf" srcId="{75FF02DB-9188-4C41-B1F1-B05C87EE9B10}" destId="{C97C30FC-537C-4D75-99E6-7851ED5181F5}" srcOrd="0" destOrd="0" presId="urn:microsoft.com/office/officeart/2005/8/layout/list1"/>
    <dgm:cxn modelId="{11BB913D-C980-461D-B269-FE3D23A99DA5}" type="presOf" srcId="{1B6E9EC1-F580-48A3-BC9F-BB5E7B7D7FCF}" destId="{5D07DF03-CCBA-4922-AADE-FC30BAACDB79}" srcOrd="0" destOrd="1" presId="urn:microsoft.com/office/officeart/2005/8/layout/list1"/>
    <dgm:cxn modelId="{B353645E-E15B-4D75-B7FD-88882522C0E1}" srcId="{5D8BD9BC-DB00-4BDB-B3F9-C146668A381A}" destId="{39EF3F22-12C5-46CF-9BC5-86F09330118C}" srcOrd="0" destOrd="0" parTransId="{804B325C-4002-4A8A-8BEC-65E67E5540D4}" sibTransId="{16DA548A-3094-4EED-AF7D-E47A8D3EC92A}"/>
    <dgm:cxn modelId="{B73FBC41-C022-4EC4-A2B9-6CB43D52D6C8}" srcId="{D3F6B4D9-2A95-4591-B2FB-180D3F9D1690}" destId="{9DE3C609-EB1C-41FD-9026-C6DED298788E}" srcOrd="1" destOrd="0" parTransId="{41D12CC1-3A3B-4FD8-8399-4C331B4AFA98}" sibTransId="{36110713-17D9-405A-81DF-65E85262A571}"/>
    <dgm:cxn modelId="{B708E262-8A34-4010-B6EB-B12643EB5371}" type="presOf" srcId="{F5C8EF97-BCFC-4CFA-BB80-F622FD3A55C2}" destId="{178BE7EF-7F1D-4368-B674-DA1E47D2E4D5}" srcOrd="0" destOrd="1" presId="urn:microsoft.com/office/officeart/2005/8/layout/list1"/>
    <dgm:cxn modelId="{00134548-EE3D-4867-9011-7C32034ADBB2}" type="presOf" srcId="{5D8BD9BC-DB00-4BDB-B3F9-C146668A381A}" destId="{3CD01735-B5D9-43BE-9509-86B02256DD7B}" srcOrd="0" destOrd="0" presId="urn:microsoft.com/office/officeart/2005/8/layout/list1"/>
    <dgm:cxn modelId="{095D0A69-8D20-40E4-8A42-7F6BD18E8CDA}" srcId="{D3F6B4D9-2A95-4591-B2FB-180D3F9D1690}" destId="{75FF02DB-9188-4C41-B1F1-B05C87EE9B10}" srcOrd="0" destOrd="0" parTransId="{29E10FC3-FE2F-4AE2-9CF2-21DDC23E22A9}" sibTransId="{BC399BBD-599E-4CBC-B758-A74B91406CE1}"/>
    <dgm:cxn modelId="{E154DF59-627D-4024-9257-009E0231C41D}" type="presOf" srcId="{D3F6B4D9-2A95-4591-B2FB-180D3F9D1690}" destId="{7FAC29A9-6C59-4946-B489-E2720C3DDEDE}" srcOrd="1" destOrd="0" presId="urn:microsoft.com/office/officeart/2005/8/layout/list1"/>
    <dgm:cxn modelId="{40477C7E-E338-4A01-92AF-B975AE7EF085}" type="presOf" srcId="{2C4ADD0D-0B9F-4079-883D-9D521191A119}" destId="{25CED305-320D-486A-AC6C-3F23D644D425}" srcOrd="0" destOrd="0" presId="urn:microsoft.com/office/officeart/2005/8/layout/list1"/>
    <dgm:cxn modelId="{ABD5FF80-6135-4952-B5E4-30FB075EAB90}" type="presOf" srcId="{39EF3F22-12C5-46CF-9BC5-86F09330118C}" destId="{5D07DF03-CCBA-4922-AADE-FC30BAACDB79}" srcOrd="0" destOrd="0" presId="urn:microsoft.com/office/officeart/2005/8/layout/list1"/>
    <dgm:cxn modelId="{981EE486-597D-4576-8E4E-E4A8153EBB24}" srcId="{D2668D0F-DCD0-48F0-84D6-CEF40BDEF45C}" destId="{F16F7638-D711-4159-B507-56DF9E214A28}" srcOrd="0" destOrd="0" parTransId="{0DA39389-FAC9-4423-B647-D8F2B8BFBFBA}" sibTransId="{18C127FE-D4FD-4C1F-AEB3-C6651EDD7968}"/>
    <dgm:cxn modelId="{234A5F88-AB24-489E-962E-63A816E2A088}" srcId="{2C4ADD0D-0B9F-4079-883D-9D521191A119}" destId="{D3F6B4D9-2A95-4591-B2FB-180D3F9D1690}" srcOrd="1" destOrd="0" parTransId="{5E3FF8AB-75C1-4C05-8071-2790BB67EED5}" sibTransId="{3BB71EB1-B6F5-4455-9B5D-7DE5BF668FD1}"/>
    <dgm:cxn modelId="{419595AE-27D6-434F-8B09-AA4032D9C8D0}" type="presOf" srcId="{81ED0A33-3964-4AF3-AE52-CC77D8A8AF95}" destId="{178BE7EF-7F1D-4368-B674-DA1E47D2E4D5}" srcOrd="0" destOrd="2" presId="urn:microsoft.com/office/officeart/2005/8/layout/list1"/>
    <dgm:cxn modelId="{D03B67C0-1ED2-4472-A5C1-FC2654ACE022}" srcId="{5D8BD9BC-DB00-4BDB-B3F9-C146668A381A}" destId="{0498FB5B-8098-475C-B6E6-AF64B579AF2E}" srcOrd="2" destOrd="0" parTransId="{A6587F8A-7DF7-427D-83E2-B7C0C50980D9}" sibTransId="{77A10E56-62F1-4092-B257-4DBDBEAD02CF}"/>
    <dgm:cxn modelId="{842743C2-674E-4914-84A5-7D436DE82144}" srcId="{D2668D0F-DCD0-48F0-84D6-CEF40BDEF45C}" destId="{81ED0A33-3964-4AF3-AE52-CC77D8A8AF95}" srcOrd="2" destOrd="0" parTransId="{53357F8B-1086-4ACD-99D9-5BB9622302AE}" sibTransId="{80773461-306B-49DD-85D1-8CCC26EAE755}"/>
    <dgm:cxn modelId="{859837D7-A07B-451B-BBD5-F157B2F97AB3}" type="presOf" srcId="{5D8BD9BC-DB00-4BDB-B3F9-C146668A381A}" destId="{1A80BB31-E7C1-425D-B7A6-9D52F372DB9F}" srcOrd="1" destOrd="0" presId="urn:microsoft.com/office/officeart/2005/8/layout/list1"/>
    <dgm:cxn modelId="{AD3120D8-B98C-4893-9142-9DC03DEBBE72}" type="presOf" srcId="{9DE3C609-EB1C-41FD-9026-C6DED298788E}" destId="{C97C30FC-537C-4D75-99E6-7851ED5181F5}" srcOrd="0" destOrd="1" presId="urn:microsoft.com/office/officeart/2005/8/layout/list1"/>
    <dgm:cxn modelId="{5C3457DF-C7CC-4E46-9D65-580A1363DFE7}" type="presOf" srcId="{0498FB5B-8098-475C-B6E6-AF64B579AF2E}" destId="{5D07DF03-CCBA-4922-AADE-FC30BAACDB79}" srcOrd="0" destOrd="2" presId="urn:microsoft.com/office/officeart/2005/8/layout/list1"/>
    <dgm:cxn modelId="{2F407EEA-3E27-4CDF-8A70-EFCB6A462C1F}" type="presOf" srcId="{D2668D0F-DCD0-48F0-84D6-CEF40BDEF45C}" destId="{E1F54550-204B-414E-AB9A-F2F4321FCCEF}" srcOrd="1" destOrd="0" presId="urn:microsoft.com/office/officeart/2005/8/layout/list1"/>
    <dgm:cxn modelId="{2738D7EF-A15E-4662-8EAD-64BAF3D2B3FE}" srcId="{2C4ADD0D-0B9F-4079-883D-9D521191A119}" destId="{D2668D0F-DCD0-48F0-84D6-CEF40BDEF45C}" srcOrd="0" destOrd="0" parTransId="{A9303FE6-F4B5-4415-8B86-1A352C52CB14}" sibTransId="{6B7D3260-78F7-433B-89D7-425064AAE9AF}"/>
    <dgm:cxn modelId="{3EB32DF9-8C32-44AE-A860-582B37504C4D}" type="presOf" srcId="{D3F6B4D9-2A95-4591-B2FB-180D3F9D1690}" destId="{148A70E0-20C1-45CE-A7EE-9001C0AFD972}" srcOrd="0" destOrd="0" presId="urn:microsoft.com/office/officeart/2005/8/layout/list1"/>
    <dgm:cxn modelId="{F70365D9-11C9-464F-8EF0-3F1357B75AB1}" type="presParOf" srcId="{25CED305-320D-486A-AC6C-3F23D644D425}" destId="{252B3B5B-EEA2-4BA0-92F8-9311652CDCE1}" srcOrd="0" destOrd="0" presId="urn:microsoft.com/office/officeart/2005/8/layout/list1"/>
    <dgm:cxn modelId="{406ED1D6-68DE-4E7E-B009-DD4A3851F8EA}" type="presParOf" srcId="{252B3B5B-EEA2-4BA0-92F8-9311652CDCE1}" destId="{10EB2F39-3965-4062-B2B4-4E7AF832EB38}" srcOrd="0" destOrd="0" presId="urn:microsoft.com/office/officeart/2005/8/layout/list1"/>
    <dgm:cxn modelId="{A3FD1E53-D1CF-47D8-8E42-46D23C02D06C}" type="presParOf" srcId="{252B3B5B-EEA2-4BA0-92F8-9311652CDCE1}" destId="{E1F54550-204B-414E-AB9A-F2F4321FCCEF}" srcOrd="1" destOrd="0" presId="urn:microsoft.com/office/officeart/2005/8/layout/list1"/>
    <dgm:cxn modelId="{C225D3AF-CD45-4117-A666-80EEA87ADACD}" type="presParOf" srcId="{25CED305-320D-486A-AC6C-3F23D644D425}" destId="{0F3BC9FC-0E26-4FBD-BE83-0916135CB778}" srcOrd="1" destOrd="0" presId="urn:microsoft.com/office/officeart/2005/8/layout/list1"/>
    <dgm:cxn modelId="{A44D057E-E075-4FE2-985B-2EF6552A0CB5}" type="presParOf" srcId="{25CED305-320D-486A-AC6C-3F23D644D425}" destId="{178BE7EF-7F1D-4368-B674-DA1E47D2E4D5}" srcOrd="2" destOrd="0" presId="urn:microsoft.com/office/officeart/2005/8/layout/list1"/>
    <dgm:cxn modelId="{22CF9966-CE48-4525-98D5-A3567C24B2B4}" type="presParOf" srcId="{25CED305-320D-486A-AC6C-3F23D644D425}" destId="{37EFE464-8F86-40AB-979E-65C38F2EF3A8}" srcOrd="3" destOrd="0" presId="urn:microsoft.com/office/officeart/2005/8/layout/list1"/>
    <dgm:cxn modelId="{52380BBF-997D-404B-B260-3C4F23D87D07}" type="presParOf" srcId="{25CED305-320D-486A-AC6C-3F23D644D425}" destId="{620D9148-6502-412A-99F6-D80767D777BE}" srcOrd="4" destOrd="0" presId="urn:microsoft.com/office/officeart/2005/8/layout/list1"/>
    <dgm:cxn modelId="{F770DAB6-FA7A-4FFA-9552-3AB6ABA1E51A}" type="presParOf" srcId="{620D9148-6502-412A-99F6-D80767D777BE}" destId="{148A70E0-20C1-45CE-A7EE-9001C0AFD972}" srcOrd="0" destOrd="0" presId="urn:microsoft.com/office/officeart/2005/8/layout/list1"/>
    <dgm:cxn modelId="{83B6FB4D-7246-4DF4-B893-74FC983748C1}" type="presParOf" srcId="{620D9148-6502-412A-99F6-D80767D777BE}" destId="{7FAC29A9-6C59-4946-B489-E2720C3DDEDE}" srcOrd="1" destOrd="0" presId="urn:microsoft.com/office/officeart/2005/8/layout/list1"/>
    <dgm:cxn modelId="{4B9ED573-0253-478E-8825-EACDF6ACD07E}" type="presParOf" srcId="{25CED305-320D-486A-AC6C-3F23D644D425}" destId="{80ECA0DC-3C6B-4894-A4C8-B6C35AD447D2}" srcOrd="5" destOrd="0" presId="urn:microsoft.com/office/officeart/2005/8/layout/list1"/>
    <dgm:cxn modelId="{10F3BE9B-E41D-48F2-AD94-4427061C4C19}" type="presParOf" srcId="{25CED305-320D-486A-AC6C-3F23D644D425}" destId="{C97C30FC-537C-4D75-99E6-7851ED5181F5}" srcOrd="6" destOrd="0" presId="urn:microsoft.com/office/officeart/2005/8/layout/list1"/>
    <dgm:cxn modelId="{395B6380-3569-4643-89B4-395A13AFA33A}" type="presParOf" srcId="{25CED305-320D-486A-AC6C-3F23D644D425}" destId="{7CBED9A9-2FD3-4488-92FE-D73996FE8E9F}" srcOrd="7" destOrd="0" presId="urn:microsoft.com/office/officeart/2005/8/layout/list1"/>
    <dgm:cxn modelId="{A6B02153-AE43-41D4-AD3E-44A9547026E4}" type="presParOf" srcId="{25CED305-320D-486A-AC6C-3F23D644D425}" destId="{999BCB67-9B61-482F-AC64-E1F8D4F05469}" srcOrd="8" destOrd="0" presId="urn:microsoft.com/office/officeart/2005/8/layout/list1"/>
    <dgm:cxn modelId="{594B9C59-61FD-4705-9FBB-8E5B82FBF836}" type="presParOf" srcId="{999BCB67-9B61-482F-AC64-E1F8D4F05469}" destId="{3CD01735-B5D9-43BE-9509-86B02256DD7B}" srcOrd="0" destOrd="0" presId="urn:microsoft.com/office/officeart/2005/8/layout/list1"/>
    <dgm:cxn modelId="{16379E22-0136-47A0-8034-2F30184FF63A}" type="presParOf" srcId="{999BCB67-9B61-482F-AC64-E1F8D4F05469}" destId="{1A80BB31-E7C1-425D-B7A6-9D52F372DB9F}" srcOrd="1" destOrd="0" presId="urn:microsoft.com/office/officeart/2005/8/layout/list1"/>
    <dgm:cxn modelId="{5F469BAD-6F6B-434F-9990-42245CBCEC70}" type="presParOf" srcId="{25CED305-320D-486A-AC6C-3F23D644D425}" destId="{B54F2395-7E18-4307-8798-A4427AFE958B}" srcOrd="9" destOrd="0" presId="urn:microsoft.com/office/officeart/2005/8/layout/list1"/>
    <dgm:cxn modelId="{7A053D96-2937-4775-BD85-B237F624A42D}" type="presParOf" srcId="{25CED305-320D-486A-AC6C-3F23D644D425}" destId="{5D07DF03-CCBA-4922-AADE-FC30BAACDB7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8BE7EF-7F1D-4368-B674-DA1E47D2E4D5}">
      <dsp:nvSpPr>
        <dsp:cNvPr id="0" name=""/>
        <dsp:cNvSpPr/>
      </dsp:nvSpPr>
      <dsp:spPr>
        <a:xfrm>
          <a:off x="0" y="360246"/>
          <a:ext cx="5816255" cy="158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1406" tIns="374904" rIns="45140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Working group established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Working towards late spring JAC initial gathering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Post-pilot (Indy Foundation) funding grant submitted</a:t>
          </a:r>
        </a:p>
      </dsp:txBody>
      <dsp:txXfrm>
        <a:off x="0" y="360246"/>
        <a:ext cx="5816255" cy="1587600"/>
      </dsp:txXfrm>
    </dsp:sp>
    <dsp:sp modelId="{E1F54550-204B-414E-AB9A-F2F4321FCCEF}">
      <dsp:nvSpPr>
        <dsp:cNvPr id="0" name=""/>
        <dsp:cNvSpPr/>
      </dsp:nvSpPr>
      <dsp:spPr>
        <a:xfrm>
          <a:off x="290812" y="94566"/>
          <a:ext cx="4071378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888" tIns="0" rIns="15388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Juvenile Advisory Council</a:t>
          </a:r>
        </a:p>
      </dsp:txBody>
      <dsp:txXfrm>
        <a:off x="316751" y="120505"/>
        <a:ext cx="4019500" cy="479482"/>
      </dsp:txXfrm>
    </dsp:sp>
    <dsp:sp modelId="{C97C30FC-537C-4D75-99E6-7851ED5181F5}">
      <dsp:nvSpPr>
        <dsp:cNvPr id="0" name=""/>
        <dsp:cNvSpPr/>
      </dsp:nvSpPr>
      <dsp:spPr>
        <a:xfrm>
          <a:off x="0" y="2310726"/>
          <a:ext cx="5816255" cy="1559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1406" tIns="374904" rIns="45140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25 HS women from across the city (and beyond)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Tip Off in January; meet monthly (plus extra); culminates at All Star game in July</a:t>
          </a:r>
          <a:br>
            <a:rPr lang="en-US" sz="1800" kern="1200"/>
          </a:br>
          <a:r>
            <a:rPr lang="en-US" sz="1800" kern="1200"/>
            <a:t>rant submitted</a:t>
          </a:r>
        </a:p>
      </dsp:txBody>
      <dsp:txXfrm>
        <a:off x="0" y="2310726"/>
        <a:ext cx="5816255" cy="1559250"/>
      </dsp:txXfrm>
    </dsp:sp>
    <dsp:sp modelId="{7FAC29A9-6C59-4946-B489-E2720C3DDEDE}">
      <dsp:nvSpPr>
        <dsp:cNvPr id="0" name=""/>
        <dsp:cNvSpPr/>
      </dsp:nvSpPr>
      <dsp:spPr>
        <a:xfrm>
          <a:off x="290812" y="2045046"/>
          <a:ext cx="4071378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888" tIns="0" rIns="15388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All Star Ambassador program</a:t>
          </a:r>
        </a:p>
      </dsp:txBody>
      <dsp:txXfrm>
        <a:off x="316751" y="2070985"/>
        <a:ext cx="4019500" cy="479482"/>
      </dsp:txXfrm>
    </dsp:sp>
    <dsp:sp modelId="{5D07DF03-CCBA-4922-AADE-FC30BAACDB79}">
      <dsp:nvSpPr>
        <dsp:cNvPr id="0" name=""/>
        <dsp:cNvSpPr/>
      </dsp:nvSpPr>
      <dsp:spPr>
        <a:xfrm>
          <a:off x="0" y="4232857"/>
          <a:ext cx="5816255" cy="158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1406" tIns="374904" rIns="45140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Teacher SEL curriculum and student emotions temperature check tool in development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Post-spring break launch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Warren (tbd) and Pike (6</a:t>
          </a:r>
          <a:r>
            <a:rPr lang="en-US" sz="1800" kern="1200" baseline="30000"/>
            <a:t>th</a:t>
          </a:r>
          <a:r>
            <a:rPr lang="en-US" sz="1800" kern="1200"/>
            <a:t> grade) townships</a:t>
          </a:r>
        </a:p>
      </dsp:txBody>
      <dsp:txXfrm>
        <a:off x="0" y="4232857"/>
        <a:ext cx="5816255" cy="1587600"/>
      </dsp:txXfrm>
    </dsp:sp>
    <dsp:sp modelId="{1A80BB31-E7C1-425D-B7A6-9D52F372DB9F}">
      <dsp:nvSpPr>
        <dsp:cNvPr id="0" name=""/>
        <dsp:cNvSpPr/>
      </dsp:nvSpPr>
      <dsp:spPr>
        <a:xfrm>
          <a:off x="290812" y="3967177"/>
          <a:ext cx="4071378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888" tIns="0" rIns="15388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The Resilience Project</a:t>
          </a:r>
        </a:p>
      </dsp:txBody>
      <dsp:txXfrm>
        <a:off x="316751" y="3993116"/>
        <a:ext cx="4019500" cy="479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58E14-23EC-4C25-974C-48FA839886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978408"/>
            <a:ext cx="5021183" cy="507422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9FEDD4-20A1-49F6-9E3E-0B26B426BB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62167" y="3602038"/>
            <a:ext cx="5021183" cy="2244580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80A32F-E6F3-4C2E-B9E3-E47868E42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A759-BFF8-4B5B-9ECE-D93AC303B331}" type="datetime1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806724-A87A-4231-BFD9-277482AF7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30D1AF-36B8-4BB8-BD6A-71194F7BC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FF94B3-6D3E-44FE-BB02-A9027C000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62168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971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F6B8E-1D8E-4105-9BBB-D53AD24B7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825530-6629-4FEA-9670-EB21A2F5BA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64C7A-A73F-46F5-BC33-696671DAE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DF398-5DA3-4937-BE3F-7CA1B9158252}" type="datetime1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B3CC0-B649-4509-A4B6-DF9D20EFA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CECCCA-3F2A-46F3-BF45-7C862FF1D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789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50133B-2446-4168-AA17-6538910668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62168" y="996791"/>
            <a:ext cx="5011962" cy="49569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06A9AD-2756-4C51-A958-6756301EB9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7870" y="996791"/>
            <a:ext cx="5021183" cy="49569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42995D-CCEA-43AF-973B-8B6B56A56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1ED9-F929-4A92-90F9-3C9C84ABBE83}" type="datetime1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029CF-BA62-4CCD-956E-FFA0B37B8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CE0B3D-96AB-41B3-ABDD-5B0DE863D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18136A-0796-46EB-89BB-4C73C0258F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62168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183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63D8A-C68D-4CF9-9D15-3E09BCC09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24D94C-E537-4FF3-AAF8-A85F05C31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4B1D4-6731-4993-8609-16C1D3327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AB316-A2E6-49F2-825C-64AA951E4184}" type="datetime1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FB7BBD-CEEB-4256-84B2-6D907E118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2A8B7-F430-4F4A-BB63-481F51E58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288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BAC1C-A332-4BA5-8C9C-FE0396C81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056" cy="4870974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8D137-710E-4125-B5E9-F63E7F1C9C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62167" y="3566639"/>
            <a:ext cx="5021183" cy="2279979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5480C5-E9A6-425E-B050-03E444BE9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748B-ADD6-4C5A-8C2A-A39721276E74}" type="datetime1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1B4831-6C0B-4E0B-A341-91E4C5D36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11EE6-252D-46DD-94DF-C42657EF2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2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04B06-C54A-4B7B-B6D1-436428EAF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52076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723919-9A2F-4D97-8F31-6E35BD597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63049" y="969264"/>
            <a:ext cx="5290751" cy="25551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8DA345-F684-4BAA-A22C-E725B3A603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63049" y="3621849"/>
            <a:ext cx="5290751" cy="25551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399C52-9753-45D8-9646-CF31BB015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FB0F-3C5C-4949-B933-9C7E511ED094}" type="datetime1">
              <a:rPr lang="en-US" smtClean="0"/>
              <a:t>2/26/2025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F95E57-622C-4199-940E-F5462E1AC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1B7592-00E8-41EF-B749-2A5EA8E46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232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2291277-967B-4176-B40B-9EC360626994}"/>
              </a:ext>
            </a:extLst>
          </p:cNvPr>
          <p:cNvSpPr/>
          <p:nvPr/>
        </p:nvSpPr>
        <p:spPr>
          <a:xfrm>
            <a:off x="517869" y="508090"/>
            <a:ext cx="11155680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B11C00-F7CB-4484-807A-D12745CD3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9" y="978119"/>
            <a:ext cx="11165481" cy="10730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FAAA6E-E243-48B3-9585-3C1420B3E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7870" y="2178908"/>
            <a:ext cx="5020056" cy="65490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D01B8-0F2E-41A4-B21C-334393F6A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7870" y="2876085"/>
            <a:ext cx="5020056" cy="33228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89B23F-3E60-415A-9CE7-0928B5CFB2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62168" y="2178908"/>
            <a:ext cx="5021182" cy="65490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223446-0CDC-402B-8D71-D9D29F6DF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62168" y="2876085"/>
            <a:ext cx="5021182" cy="33228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2B77D3-C6EC-4FFD-9E10-24E1AC5420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</p:spPr>
        <p:txBody>
          <a:bodyPr/>
          <a:lstStyle/>
          <a:p>
            <a:fld id="{C2F01D58-E949-4BCB-829A-BBF80E38D59C}" type="datetime1">
              <a:rPr lang="en-US" smtClean="0"/>
              <a:t>2/26/2025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9DF31B-BD07-4DC2-95C2-B77E51AA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54CE5A-3A0A-4AAB-81D2-F1C20636E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414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216B8-52AB-412B-BBE7-B6BE698FA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F779C3-9D19-467E-A5D2-0920834D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0A846-0DA4-4D92-9BF1-DE8C52C1F4DF}" type="datetime1">
              <a:rPr lang="en-US" smtClean="0"/>
              <a:t>2/26/2025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272BB4-C8D8-4F74-9677-5AC979932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6B49B8-779F-4492-ABD9-96F0D042A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431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B976BF-9339-48D6-881A-280D15492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12331-4A9C-472F-A7FA-968157338839}" type="datetime1">
              <a:rPr lang="en-US" smtClean="0"/>
              <a:t>2/26/2025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77605-C9C8-432E-9662-D7D410B15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2432B6-4A12-46EF-98A7-B5D50BD51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261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F191C-AF68-4230-A7B2-F8F07B486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948" cy="2270641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F9F11-5FCF-4D7E-BA51-38CB84277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3182" y="987423"/>
            <a:ext cx="502094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3B519B-06C0-41BC-95FB-FB1FE43637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7870" y="3361038"/>
            <a:ext cx="5020948" cy="2507949"/>
          </a:xfrm>
        </p:spPr>
        <p:txBody>
          <a:bodyPr>
            <a:normAutofit/>
          </a:bodyPr>
          <a:lstStyle>
            <a:lvl1pPr marL="0" indent="0">
              <a:buNone/>
              <a:defRPr sz="2400" b="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B8B70C-015C-4832-AFF6-D033E0227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97F3D-ED52-43FD-A26D-318B71534485}" type="datetime1">
              <a:rPr lang="en-US" smtClean="0"/>
              <a:t>2/26/2025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F1A6FB-8C14-46D1-90A5-0FF11DE78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82C585-6FA1-4E94-9C1C-A1DEDE551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055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98B43-D1CE-43F4-A367-EF1FE9688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948" cy="2270641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B73978-8CDF-4C0E-ABA1-7291A03473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62168" y="987425"/>
            <a:ext cx="502700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BECC62-ED45-451E-BEC5-A03C6A55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7870" y="3340442"/>
            <a:ext cx="5020948" cy="2528545"/>
          </a:xfrm>
        </p:spPr>
        <p:txBody>
          <a:bodyPr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1A7A86-B983-4315-9312-936B4FCF7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1FA4-6264-4BB8-B3B5-77711EED2D82}" type="datetime1">
              <a:rPr lang="en-US" smtClean="0"/>
              <a:t>2/26/2025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2E88C0-25A5-46F9-AB35-EAD50E6B9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0F9EA8-45AD-478E-8606-9328245BC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065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1AD20-E240-4E6F-AF91-689F7AEEE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48704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E78801-35D1-4C19-BC2B-EAC7EE917E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62168" y="969264"/>
            <a:ext cx="5021182" cy="48704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282A45-C5B9-4575-8E28-A35767B4D7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E7F6A1D9-D323-4F4E-8655-25E2D32CE742}" type="datetime1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9D0933-AA03-4018-8E37-004CFB9F61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7870" y="9771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F282A-DF4A-4A2D-9672-8F0F770A3F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317" y="6420414"/>
            <a:ext cx="6379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DFDF98CC-160E-494C-8C3C-8CDC5FA257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E57300-C7FF-4578-99A0-42B0295B123C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8F8250-7A81-4A19-87AD-FFB2CE4E39A5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9F38FC-2DEA-2647-C409-EF75720C1017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881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27432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-27432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F9FFCE1-E057-415B-A971-88EC7E22A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A38E9E-91F0-8834-7575-E84F55B9D3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9" y="971397"/>
            <a:ext cx="3462236" cy="2947460"/>
          </a:xfrm>
        </p:spPr>
        <p:txBody>
          <a:bodyPr anchor="t">
            <a:normAutofit/>
          </a:bodyPr>
          <a:lstStyle/>
          <a:p>
            <a:r>
              <a:rPr lang="en-US" sz="4800"/>
              <a:t>Board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D7C38E-3DCE-14E6-FEBF-393D62E4FB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67" y="4482450"/>
            <a:ext cx="3462236" cy="1724029"/>
          </a:xfrm>
        </p:spPr>
        <p:txBody>
          <a:bodyPr anchor="t">
            <a:normAutofit/>
          </a:bodyPr>
          <a:lstStyle/>
          <a:p>
            <a:r>
              <a:rPr lang="en-US" dirty="0"/>
              <a:t>February 26, 2025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C335F7-F61C-4EB4-80F2-4B1438FE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508090"/>
            <a:ext cx="3465576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logo for a company&#10;&#10;AI-generated content may be incorrect.">
            <a:extLst>
              <a:ext uri="{FF2B5EF4-FFF2-40B4-BE49-F238E27FC236}">
                <a16:creationId xmlns:a16="http://schemas.microsoft.com/office/drawing/2014/main" id="{A62B3839-2485-BC48-E5D0-074BD7C29E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704" y="2852506"/>
            <a:ext cx="7293594" cy="328211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58401B5-5F1B-4D21-9AC3-AAEC8D366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1704" y="6300216"/>
            <a:ext cx="7293604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461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DE57300-C7FF-4578-99A0-42B0295B1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8F8250-7A81-4A19-87AD-FFB2CE4E39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99F38FC-2DEA-2647-C409-EF75720C1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065D9BE-A58D-6E8A-D4A2-5056F3C5E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EA1174-9570-4368-53B9-BF3097889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6160"/>
            <a:ext cx="6301493" cy="146304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Operations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19E99B-2386-55EF-4FBC-CD05D3023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2114512"/>
            <a:ext cx="6301493" cy="3767328"/>
          </a:xfrm>
        </p:spPr>
        <p:txBody>
          <a:bodyPr vert="horz" lIns="91440" tIns="45720" rIns="91440" bIns="45720" rtlCol="0">
            <a:normAutofit/>
          </a:bodyPr>
          <a:lstStyle/>
          <a:p>
            <a:pPr marR="0" lvl="0">
              <a:lnSpc>
                <a:spcPct val="100000"/>
              </a:lnSpc>
            </a:pPr>
            <a:r>
              <a:rPr lang="en-US" sz="1700" b="1" i="1" dirty="0">
                <a:effectLst/>
              </a:rPr>
              <a:t>Office renovations</a:t>
            </a:r>
          </a:p>
          <a:p>
            <a:pPr marL="742950" lvl="1" indent="-285750">
              <a:lnSpc>
                <a:spcPct val="100000"/>
              </a:lnSpc>
              <a:buFont typeface="Arial" panose="020B0604020202020204" pitchFamily="34" charset="0"/>
              <a:buChar char="o"/>
            </a:pPr>
            <a:r>
              <a:rPr lang="en-US" sz="1700" dirty="0"/>
              <a:t>Moved out as of February 14; renovations began February 15</a:t>
            </a:r>
          </a:p>
          <a:p>
            <a:pPr marL="742950" marR="0" lvl="1" indent="-285750">
              <a:lnSpc>
                <a:spcPct val="100000"/>
              </a:lnSpc>
              <a:buFont typeface="Arial" panose="020B0604020202020204" pitchFamily="34" charset="0"/>
              <a:buChar char="o"/>
            </a:pPr>
            <a:r>
              <a:rPr lang="en-US" sz="1700" dirty="0">
                <a:effectLst/>
              </a:rPr>
              <a:t>“Big Check” presentation at halftime of February 18 Pacer’s game – good press coverage</a:t>
            </a:r>
          </a:p>
          <a:p>
            <a:pPr marL="742950" marR="0" lvl="1" indent="-285750">
              <a:lnSpc>
                <a:spcPct val="100000"/>
              </a:lnSpc>
              <a:buFont typeface="Arial" panose="020B0604020202020204" pitchFamily="34" charset="0"/>
              <a:buChar char="o"/>
            </a:pPr>
            <a:r>
              <a:rPr lang="en-US" sz="1700" dirty="0">
                <a:effectLst/>
              </a:rPr>
              <a:t>Meeting with contractor and architect team bi-weekly onsite – a few changes have already been made</a:t>
            </a:r>
          </a:p>
          <a:p>
            <a:pPr marR="0" lvl="0">
              <a:lnSpc>
                <a:spcPct val="100000"/>
              </a:lnSpc>
            </a:pPr>
            <a:r>
              <a:rPr lang="en-US" sz="1700" b="1" i="1" dirty="0">
                <a:effectLst/>
              </a:rPr>
              <a:t>Operations</a:t>
            </a:r>
          </a:p>
          <a:p>
            <a:pPr marL="742950" marR="0" lvl="1" indent="-285750">
              <a:lnSpc>
                <a:spcPct val="100000"/>
              </a:lnSpc>
              <a:buFont typeface="Arial" panose="020B0604020202020204" pitchFamily="34" charset="0"/>
              <a:buChar char="o"/>
            </a:pPr>
            <a:r>
              <a:rPr lang="en-US" sz="1700" dirty="0">
                <a:effectLst/>
              </a:rPr>
              <a:t>Annual Audit – Prelim review with my team in April; Report to finance committee in June</a:t>
            </a:r>
          </a:p>
          <a:p>
            <a:pPr marL="742950" marR="0" lvl="1" indent="-28575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o"/>
            </a:pPr>
            <a:r>
              <a:rPr lang="en-US" sz="1700" dirty="0">
                <a:effectLst/>
              </a:rPr>
              <a:t>New performance review platform in development for 2Q rollout</a:t>
            </a:r>
          </a:p>
          <a:p>
            <a:pPr>
              <a:lnSpc>
                <a:spcPct val="100000"/>
              </a:lnSpc>
            </a:pPr>
            <a:endParaRPr lang="en-US" sz="1700" dirty="0"/>
          </a:p>
        </p:txBody>
      </p:sp>
      <p:pic>
        <p:nvPicPr>
          <p:cNvPr id="6" name="Picture 5" descr="A room with a ladder and boxes&#10;&#10;AI-generated content may be incorrect.">
            <a:extLst>
              <a:ext uri="{FF2B5EF4-FFF2-40B4-BE49-F238E27FC236}">
                <a16:creationId xmlns:a16="http://schemas.microsoft.com/office/drawing/2014/main" id="{EACB5602-39C0-BE44-4D57-4A4889F511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58" r="33032" b="-3"/>
          <a:stretch/>
        </p:blipFill>
        <p:spPr>
          <a:xfrm rot="5400000">
            <a:off x="8344580" y="246256"/>
            <a:ext cx="2596600" cy="4056402"/>
          </a:xfrm>
          <a:prstGeom prst="rect">
            <a:avLst/>
          </a:prstGeom>
        </p:spPr>
      </p:pic>
      <p:pic>
        <p:nvPicPr>
          <p:cNvPr id="8" name="Picture 7" descr="A group of women holding a check&#10;&#10;AI-generated content may be incorrect.">
            <a:extLst>
              <a:ext uri="{FF2B5EF4-FFF2-40B4-BE49-F238E27FC236}">
                <a16:creationId xmlns:a16="http://schemas.microsoft.com/office/drawing/2014/main" id="{B3390E5E-A916-3B7D-2ABA-158B58D270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55" b="-1"/>
          <a:stretch/>
        </p:blipFill>
        <p:spPr>
          <a:xfrm>
            <a:off x="7614680" y="3778120"/>
            <a:ext cx="4056402" cy="2576960"/>
          </a:xfrm>
          <a:prstGeom prst="rect">
            <a:avLst/>
          </a:pr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745E793-BC99-8991-71CD-53FFBB6A8F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11156260" cy="149279"/>
          </a:xfrm>
          <a:custGeom>
            <a:avLst/>
            <a:gdLst>
              <a:gd name="connsiteX0" fmla="*/ 0 w 11156260"/>
              <a:gd name="connsiteY0" fmla="*/ 0 h 149279"/>
              <a:gd name="connsiteX1" fmla="*/ 11156260 w 11156260"/>
              <a:gd name="connsiteY1" fmla="*/ 0 h 149279"/>
              <a:gd name="connsiteX2" fmla="*/ 11156260 w 11156260"/>
              <a:gd name="connsiteY2" fmla="*/ 149279 h 149279"/>
              <a:gd name="connsiteX3" fmla="*/ 0 w 11156260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56260" h="149279">
                <a:moveTo>
                  <a:pt x="0" y="0"/>
                </a:moveTo>
                <a:lnTo>
                  <a:pt x="11156260" y="0"/>
                </a:lnTo>
                <a:lnTo>
                  <a:pt x="11156260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417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0937E-74B8-C1BB-3142-1ECF279A7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</a:pPr>
            <a:r>
              <a:rPr lang="en-US" sz="3600" b="1" kern="100" dirty="0">
                <a:solidFill>
                  <a:srgbClr val="0F476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HIGHLIGHTS</a:t>
            </a:r>
            <a:br>
              <a:rPr lang="en-US" sz="3600" b="1" kern="100" dirty="0">
                <a:solidFill>
                  <a:srgbClr val="0F476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New Programs</a:t>
            </a:r>
            <a:br>
              <a:rPr lang="en-US" sz="3600" b="1" kern="100" dirty="0">
                <a:solidFill>
                  <a:srgbClr val="0F476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en-US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sz="8800" dirty="0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FB159216-44FB-5992-ACAE-0285BA6821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2566261"/>
              </p:ext>
            </p:extLst>
          </p:nvPr>
        </p:nvGraphicFramePr>
        <p:xfrm>
          <a:off x="5857875" y="438151"/>
          <a:ext cx="5816255" cy="5915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B7A2B7-CAC3-CC41-9818-95D8B163C3A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b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011D7E87-3D3C-BD26-30F7-FF58ED7F4D1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409950" y="3276600"/>
            <a:ext cx="2838450" cy="283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8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4BAACAD9-5AC9-E670-E75D-ABF4A709A2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2" t="5015" r="8044" b="16826"/>
          <a:stretch/>
        </p:blipFill>
        <p:spPr>
          <a:xfrm>
            <a:off x="364239" y="2445489"/>
            <a:ext cx="5328210" cy="3795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128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ADE57300-C7FF-4578-99A0-42B0295B1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B8F8250-7A81-4A19-87AD-FFB2CE4E39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99F38FC-2DEA-2647-C409-EF75720C1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2CD0D193-B981-FE7D-7D46-D739C7E5B5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Content Placeholder 7" descr="A group of women posing for a photo&#10;&#10;AI-generated content may be incorrect.">
            <a:extLst>
              <a:ext uri="{FF2B5EF4-FFF2-40B4-BE49-F238E27FC236}">
                <a16:creationId xmlns:a16="http://schemas.microsoft.com/office/drawing/2014/main" id="{52782244-62FB-6281-5CFF-F5F31A5A01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59" b="-1"/>
          <a:stretch/>
        </p:blipFill>
        <p:spPr>
          <a:xfrm>
            <a:off x="762729" y="3579247"/>
            <a:ext cx="3281773" cy="27797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C50CBDF-2223-E4C6-58C0-651450F173C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2830" r="-3" b="8770"/>
          <a:stretch/>
        </p:blipFill>
        <p:spPr>
          <a:xfrm>
            <a:off x="762729" y="508090"/>
            <a:ext cx="3281773" cy="27797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A73DCD-4FC6-FE04-D24D-C9412F6E8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1229" y="976160"/>
            <a:ext cx="7150997" cy="146304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dirty="0"/>
              <a:t>Highlights</a:t>
            </a:r>
            <a:br>
              <a:rPr lang="en-US" sz="3600" dirty="0"/>
            </a:br>
            <a:r>
              <a:rPr lang="en-US" sz="3200" i="1" dirty="0"/>
              <a:t>Ongoing Programs</a:t>
            </a:r>
            <a:endParaRPr lang="en-US" sz="3600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825AD2-F031-2257-D372-9A79D1E167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1229" y="2439199"/>
            <a:ext cx="7150996" cy="3919823"/>
          </a:xfrm>
        </p:spPr>
        <p:txBody>
          <a:bodyPr vert="horz" lIns="91440" tIns="45720" rIns="91440" bIns="45720" rtlCol="0">
            <a:normAutofit/>
          </a:bodyPr>
          <a:lstStyle/>
          <a:p>
            <a:pPr marL="182880">
              <a:lnSpc>
                <a:spcPct val="100000"/>
              </a:lnSpc>
            </a:pPr>
            <a:r>
              <a:rPr lang="en-US" sz="1800" b="1" i="1" dirty="0"/>
              <a:t>Early Intervention Planning Council </a:t>
            </a:r>
            <a:r>
              <a:rPr lang="en-US" sz="1800" dirty="0"/>
              <a:t>– release of the </a:t>
            </a:r>
            <a:r>
              <a:rPr lang="en-US" sz="1800" i="1" u="sng" dirty="0"/>
              <a:t>Where the Children Are </a:t>
            </a:r>
            <a:r>
              <a:rPr lang="en-US" sz="1800" dirty="0"/>
              <a:t>report in March; full roll out plan includes community conversations; “dog and pony” presentations</a:t>
            </a:r>
          </a:p>
          <a:p>
            <a:pPr marL="182880">
              <a:lnSpc>
                <a:spcPct val="100000"/>
              </a:lnSpc>
            </a:pPr>
            <a:r>
              <a:rPr lang="en-US" sz="1800" b="1" i="1" dirty="0">
                <a:effectLst/>
              </a:rPr>
              <a:t>2025 Summer Youth Program</a:t>
            </a:r>
            <a:r>
              <a:rPr lang="en-US" sz="1800" dirty="0">
                <a:effectLst/>
              </a:rPr>
              <a:t> </a:t>
            </a:r>
          </a:p>
          <a:p>
            <a:pPr marL="925830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effectLst/>
              </a:rPr>
              <a:t>Partnering with IAN to offer more accessible organizational assessment tool</a:t>
            </a:r>
          </a:p>
          <a:p>
            <a:pPr marL="925830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effectLst/>
              </a:rPr>
              <a:t>Adding Spanish language Boot Camp</a:t>
            </a:r>
          </a:p>
          <a:p>
            <a:pPr marL="925830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effectLst/>
              </a:rPr>
              <a:t>Adding Directors training and networking</a:t>
            </a:r>
          </a:p>
          <a:p>
            <a:pPr marL="182880">
              <a:lnSpc>
                <a:spcPct val="100000"/>
              </a:lnSpc>
              <a:spcAft>
                <a:spcPts val="800"/>
              </a:spcAft>
            </a:pPr>
            <a:r>
              <a:rPr lang="en-US" sz="1800" b="1" i="1" dirty="0">
                <a:effectLst/>
              </a:rPr>
              <a:t>MYLC &amp; Impact Team- </a:t>
            </a:r>
            <a:r>
              <a:rPr lang="en-US" sz="1800" dirty="0">
                <a:effectLst/>
              </a:rPr>
              <a:t>ongoing program going well </a:t>
            </a:r>
          </a:p>
          <a:p>
            <a:pPr>
              <a:lnSpc>
                <a:spcPct val="100000"/>
              </a:lnSpc>
            </a:pPr>
            <a:endParaRPr lang="en-US" sz="1800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4435763-D116-E6B0-3992-6801EF0F0F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41230" y="508090"/>
            <a:ext cx="7096810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43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ADE57300-C7FF-4578-99A0-42B0295B1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B8F8250-7A81-4A19-87AD-FFB2CE4E39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99F38FC-2DEA-2647-C409-EF75720C1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AD1BDCCC-E676-2A7E-BE11-2B8C23DB2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A person standing at a podium&#10;&#10;AI-generated content may be incorrect.">
            <a:extLst>
              <a:ext uri="{FF2B5EF4-FFF2-40B4-BE49-F238E27FC236}">
                <a16:creationId xmlns:a16="http://schemas.microsoft.com/office/drawing/2014/main" id="{0C021543-324F-1A60-ADE6-A1ADA60A54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9" r="-2" b="-2"/>
          <a:stretch/>
        </p:blipFill>
        <p:spPr>
          <a:xfrm>
            <a:off x="517866" y="2299390"/>
            <a:ext cx="5578133" cy="40485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65BBA5-3D90-E0F3-A59D-24B60EF51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9" y="976160"/>
            <a:ext cx="11153214" cy="111389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700"/>
              <a:t>Highlights</a:t>
            </a:r>
            <a:br>
              <a:rPr lang="en-US" sz="3700"/>
            </a:br>
            <a:r>
              <a:rPr lang="en-US" sz="3700" i="1"/>
              <a:t>Ongoing Programs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B83B1-0493-2C83-3CD4-0625292CCF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35436" y="1437602"/>
            <a:ext cx="5159447" cy="4716381"/>
          </a:xfrm>
        </p:spPr>
        <p:txBody>
          <a:bodyPr vert="horz" lIns="91440" tIns="45720" rIns="91440" bIns="45720" rtlCol="0">
            <a:normAutofit/>
          </a:bodyPr>
          <a:lstStyle/>
          <a:p>
            <a:pPr marL="457200" marR="0" lvl="1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000" b="1" i="1" dirty="0">
                <a:effectLst/>
              </a:rPr>
              <a:t>Learning Network </a:t>
            </a:r>
            <a:r>
              <a:rPr lang="en-US" sz="2000" dirty="0">
                <a:effectLst/>
              </a:rPr>
              <a:t>– active; increased requests for organization specific DEIB training</a:t>
            </a:r>
          </a:p>
          <a:p>
            <a:pPr marL="457200" lvl="1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000" b="1" i="1" dirty="0">
                <a:effectLst/>
              </a:rPr>
              <a:t>Advocacy</a:t>
            </a:r>
            <a:r>
              <a:rPr lang="en-US" sz="2000" dirty="0">
                <a:effectLst/>
              </a:rPr>
              <a:t> </a:t>
            </a:r>
          </a:p>
          <a:p>
            <a:pPr marL="742950" lvl="1" indent="-285750">
              <a:lnSpc>
                <a:spcPct val="100000"/>
              </a:lnSpc>
            </a:pPr>
            <a:r>
              <a:rPr lang="en-US" sz="2000" dirty="0">
                <a:effectLst/>
              </a:rPr>
              <a:t>Youth Day @ the Statehouse – 350 attended (down from 2024 although registration was up); good media coverage</a:t>
            </a:r>
          </a:p>
          <a:p>
            <a:pPr marL="742950" lvl="1" indent="-285750">
              <a:lnSpc>
                <a:spcPct val="100000"/>
              </a:lnSpc>
            </a:pPr>
            <a:r>
              <a:rPr lang="en-US" sz="2000" dirty="0">
                <a:effectLst/>
              </a:rPr>
              <a:t>Mid-way through session; gearing up to testify where needed</a:t>
            </a:r>
          </a:p>
          <a:p>
            <a:pPr>
              <a:lnSpc>
                <a:spcPct val="100000"/>
              </a:lnSpc>
            </a:pPr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81C97B1-8A09-6383-8C65-A3B7357781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040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ADE57300-C7FF-4578-99A0-42B0295B1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DB8F8250-7A81-4A19-87AD-FFB2CE4E39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499F38FC-2DEA-2647-C409-EF75720C1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2" name="Rectangle 61">
            <a:extLst>
              <a:ext uri="{FF2B5EF4-FFF2-40B4-BE49-F238E27FC236}">
                <a16:creationId xmlns:a16="http://schemas.microsoft.com/office/drawing/2014/main" id="{4C32CD27-7027-AB2B-38F1-71C08EB840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Red alert button">
            <a:extLst>
              <a:ext uri="{FF2B5EF4-FFF2-40B4-BE49-F238E27FC236}">
                <a16:creationId xmlns:a16="http://schemas.microsoft.com/office/drawing/2014/main" id="{11D838F5-C0B1-0A9F-0C62-5025608EA6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6" r="24256" b="1"/>
          <a:stretch/>
        </p:blipFill>
        <p:spPr>
          <a:xfrm>
            <a:off x="517869" y="508091"/>
            <a:ext cx="4221911" cy="58379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835E3C-2C4B-E98A-04A8-42C0F551B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8762" y="976160"/>
            <a:ext cx="6232310" cy="146304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9BA441-AF0E-8BA7-245A-7B79204398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8762" y="1933904"/>
            <a:ext cx="6232310" cy="4212408"/>
          </a:xfrm>
        </p:spPr>
        <p:txBody>
          <a:bodyPr vert="horz" lIns="91440" tIns="45720" rIns="91440" bIns="45720" rtlCol="0">
            <a:normAutofit/>
          </a:bodyPr>
          <a:lstStyle/>
          <a:p>
            <a:pPr marL="0" marR="0" lvl="1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b="1" i="1" dirty="0">
                <a:effectLst/>
              </a:rPr>
              <a:t>Impacted programs</a:t>
            </a:r>
          </a:p>
          <a:p>
            <a:pPr lvl="1">
              <a:lnSpc>
                <a:spcPct val="100000"/>
              </a:lnSpc>
            </a:pPr>
            <a:r>
              <a:rPr lang="en-US" b="1" i="1" dirty="0">
                <a:effectLst/>
              </a:rPr>
              <a:t>Youth Working for Indy </a:t>
            </a:r>
            <a:r>
              <a:rPr lang="en-US" dirty="0">
                <a:effectLst/>
              </a:rPr>
              <a:t>– funds 90+ youth workers in SYPF programs</a:t>
            </a:r>
          </a:p>
          <a:p>
            <a:pPr marL="630238" lvl="2" indent="-28575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o"/>
            </a:pPr>
            <a:r>
              <a:rPr lang="en-US" sz="1800" dirty="0">
                <a:effectLst/>
              </a:rPr>
              <a:t>City of Indy/CDBG = $37,500 (of $157,500 program) in question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b="1" i="1" dirty="0">
                <a:effectLst/>
              </a:rPr>
              <a:t>Youth Worker Well-being Project </a:t>
            </a:r>
            <a:r>
              <a:rPr lang="en-US" sz="1800" dirty="0">
                <a:effectLst/>
              </a:rPr>
              <a:t>– </a:t>
            </a:r>
          </a:p>
          <a:p>
            <a:pPr marL="631825" lvl="1" indent="-285750">
              <a:lnSpc>
                <a:spcPct val="100000"/>
              </a:lnSpc>
              <a:buFont typeface="Arial" panose="020B0604020202020204" pitchFamily="34" charset="0"/>
              <a:buChar char="o"/>
            </a:pPr>
            <a:r>
              <a:rPr lang="en-US" dirty="0"/>
              <a:t>Two programs </a:t>
            </a:r>
            <a:r>
              <a:rPr lang="en-US" dirty="0">
                <a:effectLst/>
              </a:rPr>
              <a:t>under review given state funding risks for 4 of 5 intermediaries (ELOC; DEIB grants)</a:t>
            </a:r>
          </a:p>
          <a:p>
            <a:pPr marR="0" lvl="0">
              <a:lnSpc>
                <a:spcPct val="100000"/>
              </a:lnSpc>
            </a:pPr>
            <a:r>
              <a:rPr lang="en-US" sz="1800" b="1" i="1" dirty="0">
                <a:effectLst/>
              </a:rPr>
              <a:t>Cancelled program</a:t>
            </a:r>
          </a:p>
          <a:p>
            <a:pPr marL="742950" marR="0" lvl="1" indent="-28575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o"/>
            </a:pPr>
            <a:r>
              <a:rPr lang="en-US" dirty="0">
                <a:effectLst/>
              </a:rPr>
              <a:t>CDC/NACCHO funded Violence Prevention Action Team with City of Indy has been put on hold by the CDC (MCCOY is the fiscal sponsor)</a:t>
            </a:r>
          </a:p>
          <a:p>
            <a:pPr>
              <a:lnSpc>
                <a:spcPct val="100000"/>
              </a:lnSpc>
            </a:pPr>
            <a:endParaRPr lang="en-US" sz="1800" dirty="0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C6DD38CD-CFFE-4ABA-3DC8-01ED90559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4611" y="508090"/>
            <a:ext cx="6186474" cy="149279"/>
          </a:xfrm>
          <a:custGeom>
            <a:avLst/>
            <a:gdLst>
              <a:gd name="connsiteX0" fmla="*/ 0 w 6090847"/>
              <a:gd name="connsiteY0" fmla="*/ 0 h 149279"/>
              <a:gd name="connsiteX1" fmla="*/ 6090847 w 6090847"/>
              <a:gd name="connsiteY1" fmla="*/ 0 h 149279"/>
              <a:gd name="connsiteX2" fmla="*/ 6090847 w 6090847"/>
              <a:gd name="connsiteY2" fmla="*/ 149279 h 149279"/>
              <a:gd name="connsiteX3" fmla="*/ 0 w 6090847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0847" h="149279">
                <a:moveTo>
                  <a:pt x="0" y="0"/>
                </a:moveTo>
                <a:lnTo>
                  <a:pt x="6090847" y="0"/>
                </a:lnTo>
                <a:lnTo>
                  <a:pt x="6090847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327874"/>
      </p:ext>
    </p:extLst>
  </p:cSld>
  <p:clrMapOvr>
    <a:masterClrMapping/>
  </p:clrMapOvr>
</p:sld>
</file>

<file path=ppt/theme/theme1.xml><?xml version="1.0" encoding="utf-8"?>
<a:theme xmlns:a="http://schemas.openxmlformats.org/drawingml/2006/main" name="GestaltVTI">
  <a:themeElements>
    <a:clrScheme name="Custom 86">
      <a:dk1>
        <a:srgbClr val="000000"/>
      </a:dk1>
      <a:lt1>
        <a:sysClr val="window" lastClr="FFFFFF"/>
      </a:lt1>
      <a:dk2>
        <a:srgbClr val="262626"/>
      </a:dk2>
      <a:lt2>
        <a:srgbClr val="F7F7F7"/>
      </a:lt2>
      <a:accent1>
        <a:srgbClr val="EBA000"/>
      </a:accent1>
      <a:accent2>
        <a:srgbClr val="00BAC8"/>
      </a:accent2>
      <a:accent3>
        <a:srgbClr val="E64823"/>
      </a:accent3>
      <a:accent4>
        <a:srgbClr val="4D5AFF"/>
      </a:accent4>
      <a:accent5>
        <a:srgbClr val="FE5D21"/>
      </a:accent5>
      <a:accent6>
        <a:srgbClr val="00C777"/>
      </a:accent6>
      <a:hlink>
        <a:srgbClr val="2998E3"/>
      </a:hlink>
      <a:folHlink>
        <a:srgbClr val="939393"/>
      </a:folHlink>
    </a:clrScheme>
    <a:fontScheme name="Bierstad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1525F783FE534BB3E7C7AD1D3C2C17" ma:contentTypeVersion="18" ma:contentTypeDescription="Create a new document." ma:contentTypeScope="" ma:versionID="05cc79266ae419e2d3e0649f19118608">
  <xsd:schema xmlns:xsd="http://www.w3.org/2001/XMLSchema" xmlns:xs="http://www.w3.org/2001/XMLSchema" xmlns:p="http://schemas.microsoft.com/office/2006/metadata/properties" xmlns:ns2="f0d5edce-8ea1-4494-9d99-c32edd3ac741" xmlns:ns3="3af2847b-6d1f-477f-8e98-8d0dbb30a73d" targetNamespace="http://schemas.microsoft.com/office/2006/metadata/properties" ma:root="true" ma:fieldsID="fbe62a8e65486d65c855360d7997b925" ns2:_="" ns3:_="">
    <xsd:import namespace="f0d5edce-8ea1-4494-9d99-c32edd3ac741"/>
    <xsd:import namespace="3af2847b-6d1f-477f-8e98-8d0dbb30a7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d5edce-8ea1-4494-9d99-c32edd3ac7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b0085c1c-802b-4ee0-aab6-64372167bc6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f2847b-6d1f-477f-8e98-8d0dbb30a73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f7db3f7-8ce9-4154-9bd9-2b4f77e070d7}" ma:internalName="TaxCatchAll" ma:showField="CatchAllData" ma:web="3af2847b-6d1f-477f-8e98-8d0dbb30a7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af2847b-6d1f-477f-8e98-8d0dbb30a73d" xsi:nil="true"/>
    <lcf76f155ced4ddcb4097134ff3c332f xmlns="f0d5edce-8ea1-4494-9d99-c32edd3ac74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6C95816-407F-46C1-8223-30017FD215F2}"/>
</file>

<file path=customXml/itemProps2.xml><?xml version="1.0" encoding="utf-8"?>
<ds:datastoreItem xmlns:ds="http://schemas.openxmlformats.org/officeDocument/2006/customXml" ds:itemID="{53DBF69C-59D8-45DC-A9BC-447E2322C077}"/>
</file>

<file path=customXml/itemProps3.xml><?xml version="1.0" encoding="utf-8"?>
<ds:datastoreItem xmlns:ds="http://schemas.openxmlformats.org/officeDocument/2006/customXml" ds:itemID="{A649B519-353E-4C1F-A9B2-644EEA694FD1}"/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371</Words>
  <Application>Microsoft Office PowerPoint</Application>
  <PresentationFormat>Widescreen</PresentationFormat>
  <Paragraphs>43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Arial</vt:lpstr>
      <vt:lpstr>Bierstadt</vt:lpstr>
      <vt:lpstr>Wingdings</vt:lpstr>
      <vt:lpstr>GestaltVTI</vt:lpstr>
      <vt:lpstr>Board Update</vt:lpstr>
      <vt:lpstr>Operations Update</vt:lpstr>
      <vt:lpstr>HIGHLIGHTS New Programs   </vt:lpstr>
      <vt:lpstr>Highlights Ongoing Programs</vt:lpstr>
      <vt:lpstr>Highlights Ongoing Programs</vt:lpstr>
      <vt:lpstr>Challenges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Elizabeth Coit</dc:creator>
  <cp:lastModifiedBy>Elizabeth Coit</cp:lastModifiedBy>
  <cp:revision>1</cp:revision>
  <dcterms:created xsi:type="dcterms:W3CDTF">2025-02-26T19:45:02Z</dcterms:created>
  <dcterms:modified xsi:type="dcterms:W3CDTF">2025-02-26T20:31:46Z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0x010100E71525F783FE534BB3E7C7AD1D3C2C17</vt:lpwstr>
  </property>
</Properties>
</file>