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6"/>
  </p:notesMasterIdLst>
  <p:sldIdLst>
    <p:sldId id="256" r:id="rId3"/>
    <p:sldId id="260" r:id="rId4"/>
    <p:sldId id="257" r:id="rId5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7"/>
      <p:bold r:id="rId8"/>
      <p:italic r:id="rId9"/>
      <p:boldItalic r:id="rId10"/>
    </p:embeddedFont>
    <p:embeddedFont>
      <p:font typeface="Open Sans" panose="020B060603050402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6E086A-5B22-4834-A2AF-62952C6098BB}" v="7" dt="2025-04-28T22:30:34.695"/>
  </p1510:revLst>
</p1510:revInfo>
</file>

<file path=ppt/tableStyles.xml><?xml version="1.0" encoding="utf-8"?>
<a:tblStyleLst xmlns:a="http://schemas.openxmlformats.org/drawingml/2006/main" def="{5653C9D5-F9ED-4FE6-8543-5F6ED9C39BB1}">
  <a:tblStyle styleId="{5653C9D5-F9ED-4FE6-8543-5F6ED9C39B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78" y="2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customXml" Target="../customXml/item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eac46a7cdc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eac46a7cdc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93D802A5-F691-3CD0-3142-D80D79881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>
            <a:extLst>
              <a:ext uri="{FF2B5EF4-FFF2-40B4-BE49-F238E27FC236}">
                <a16:creationId xmlns:a16="http://schemas.microsoft.com/office/drawing/2014/main" id="{EE1F6227-8B4D-5FC1-BCFF-6A7412CB06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161954f75f_0_5:notes">
            <a:extLst>
              <a:ext uri="{FF2B5EF4-FFF2-40B4-BE49-F238E27FC236}">
                <a16:creationId xmlns:a16="http://schemas.microsoft.com/office/drawing/2014/main" id="{8E8573E0-8333-47C3-CF7D-A5E2C0940B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0428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161954f75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 txBox="1"/>
          <p:nvPr/>
        </p:nvSpPr>
        <p:spPr>
          <a:xfrm>
            <a:off x="1320605" y="3367731"/>
            <a:ext cx="7333201" cy="35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0" i="1" u="none" strike="noStrike" cap="none">
                <a:solidFill>
                  <a:srgbClr val="BFBFBF"/>
                </a:solidFill>
                <a:latin typeface="Open Sans"/>
                <a:ea typeface="Open Sans"/>
                <a:cs typeface="Open Sans"/>
                <a:sym typeface="Open Sans"/>
              </a:rPr>
              <a:t>Championing the positive development of youth in Central Indiana</a:t>
            </a:r>
            <a:endParaRPr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6002EC2A-4BF6-3A7B-BC70-570ABEC47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>
            <a:extLst>
              <a:ext uri="{FF2B5EF4-FFF2-40B4-BE49-F238E27FC236}">
                <a16:creationId xmlns:a16="http://schemas.microsoft.com/office/drawing/2014/main" id="{D5086A7B-2BD3-F175-034D-67C00DE9A5D9}"/>
              </a:ext>
            </a:extLst>
          </p:cNvPr>
          <p:cNvSpPr txBox="1"/>
          <p:nvPr/>
        </p:nvSpPr>
        <p:spPr>
          <a:xfrm>
            <a:off x="64077" y="-50892"/>
            <a:ext cx="5973041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2025 Financials</a:t>
            </a:r>
            <a:endParaRPr sz="30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" name="Google Shape;146;p27">
            <a:extLst>
              <a:ext uri="{FF2B5EF4-FFF2-40B4-BE49-F238E27FC236}">
                <a16:creationId xmlns:a16="http://schemas.microsoft.com/office/drawing/2014/main" id="{B93B0D25-967C-D334-2EC8-AE2FDBEF0582}"/>
              </a:ext>
            </a:extLst>
          </p:cNvPr>
          <p:cNvSpPr txBox="1"/>
          <p:nvPr/>
        </p:nvSpPr>
        <p:spPr>
          <a:xfrm>
            <a:off x="6014605" y="932459"/>
            <a:ext cx="2972523" cy="30549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Financial Statement Notes</a:t>
            </a:r>
            <a:endParaRPr lang="en" sz="9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highlight>
                <a:srgbClr val="FFFF00"/>
              </a:highlight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Finished March over $211k favorable to budget</a:t>
            </a:r>
            <a:endParaRPr lang="en" sz="900" i="1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</a:pPr>
            <a:endParaRPr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Grant income over budget due primarily to renovation grant (not inclued in budget) of $135k from Indy Sports Corp.</a:t>
            </a:r>
            <a:endParaRPr lang="en" sz="9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</a:pPr>
            <a:endParaRPr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We will see an increase in both Consultant and Program expenses as programs ramp up during the year</a:t>
            </a:r>
            <a:endParaRPr lang="en" i="1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2" indent="-285750"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endParaRPr i="1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163B8D-817C-2346-7739-98BB61FCE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98" y="479992"/>
            <a:ext cx="5390435" cy="421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01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/>
        </p:nvSpPr>
        <p:spPr>
          <a:xfrm>
            <a:off x="64077" y="-50892"/>
            <a:ext cx="5973041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2025 Financials</a:t>
            </a:r>
            <a:endParaRPr sz="30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0" name="Google Shape;140;p26"/>
          <p:cNvSpPr txBox="1"/>
          <p:nvPr/>
        </p:nvSpPr>
        <p:spPr>
          <a:xfrm>
            <a:off x="6097734" y="71536"/>
            <a:ext cx="2880011" cy="2287200"/>
          </a:xfrm>
          <a:prstGeom prst="rect">
            <a:avLst/>
          </a:prstGeom>
          <a:solidFill>
            <a:schemeClr val="tx2">
              <a:lumMod val="9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Key Terms - Refresher</a:t>
            </a:r>
            <a:endParaRPr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2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Cash</a:t>
            </a:r>
            <a:r>
              <a:rPr lang="en" sz="12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 – </a:t>
            </a:r>
            <a:r>
              <a:rPr lang="en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Funds deposited in our financial institutions. 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2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Accounts Receivable</a:t>
            </a:r>
            <a:r>
              <a:rPr lang="en" sz="12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 – </a:t>
            </a:r>
            <a:r>
              <a:rPr lang="en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Invoices MCCOY has sent and awaiting payment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2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Deferred Revenue </a:t>
            </a:r>
            <a:r>
              <a:rPr lang="en" sz="12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en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Represents cash </a:t>
            </a:r>
            <a:r>
              <a:rPr lang="en-US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received </a:t>
            </a:r>
            <a:r>
              <a:rPr lang="en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from specific grants where MCCOY has yet to fulfill the obligation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200" b="1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ROU Asset/Lease Liability </a:t>
            </a:r>
            <a:r>
              <a:rPr lang="en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Accounting concept reflecting value of current lease. </a:t>
            </a:r>
            <a:r>
              <a:rPr lang="en" sz="1200" i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Nets to $0 on statement</a:t>
            </a:r>
            <a:r>
              <a:rPr lang="en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.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endParaRPr lang="en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40;p26">
            <a:extLst>
              <a:ext uri="{FF2B5EF4-FFF2-40B4-BE49-F238E27FC236}">
                <a16:creationId xmlns:a16="http://schemas.microsoft.com/office/drawing/2014/main" id="{1A98E2F7-FD30-FC67-871F-3238F77DECA7}"/>
              </a:ext>
            </a:extLst>
          </p:cNvPr>
          <p:cNvSpPr txBox="1"/>
          <p:nvPr/>
        </p:nvSpPr>
        <p:spPr>
          <a:xfrm>
            <a:off x="6097733" y="2407391"/>
            <a:ext cx="2880011" cy="2455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Notes to the Financials</a:t>
            </a:r>
            <a:endParaRPr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Historically strong cash position continues.  Benefiting from higher interest rates</a:t>
            </a: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Deferred Revenue balance consists primarily of unused awards from Lilly Endowment ($686k) and United Way ($113K)</a:t>
            </a: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2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Increase in both Other Assets and Other Liabilities are related to the office remodel – </a:t>
            </a:r>
            <a:r>
              <a:rPr lang="en-US" sz="12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increase in fixed assets as well as accounts payable</a:t>
            </a:r>
            <a:endParaRPr lang="en-US" sz="12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endParaRPr lang="en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F57CE7-BFF9-5C8D-5DA1-0FC70FB58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12" y="642593"/>
            <a:ext cx="5092509" cy="37063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1525F783FE534BB3E7C7AD1D3C2C17" ma:contentTypeVersion="18" ma:contentTypeDescription="Create a new document." ma:contentTypeScope="" ma:versionID="05cc79266ae419e2d3e0649f19118608">
  <xsd:schema xmlns:xsd="http://www.w3.org/2001/XMLSchema" xmlns:xs="http://www.w3.org/2001/XMLSchema" xmlns:p="http://schemas.microsoft.com/office/2006/metadata/properties" xmlns:ns2="f0d5edce-8ea1-4494-9d99-c32edd3ac741" xmlns:ns3="3af2847b-6d1f-477f-8e98-8d0dbb30a73d" targetNamespace="http://schemas.microsoft.com/office/2006/metadata/properties" ma:root="true" ma:fieldsID="fbe62a8e65486d65c855360d7997b925" ns2:_="" ns3:_="">
    <xsd:import namespace="f0d5edce-8ea1-4494-9d99-c32edd3ac741"/>
    <xsd:import namespace="3af2847b-6d1f-477f-8e98-8d0dbb30a7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edce-8ea1-4494-9d99-c32edd3ac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085c1c-802b-4ee0-aab6-64372167bc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2847b-6d1f-477f-8e98-8d0dbb30a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7db3f7-8ce9-4154-9bd9-2b4f77e070d7}" ma:internalName="TaxCatchAll" ma:showField="CatchAllData" ma:web="3af2847b-6d1f-477f-8e98-8d0dbb30a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f2847b-6d1f-477f-8e98-8d0dbb30a73d" xsi:nil="true"/>
    <lcf76f155ced4ddcb4097134ff3c332f xmlns="f0d5edce-8ea1-4494-9d99-c32edd3ac7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4AF7F8-FE57-424D-BE03-A15B20EFA783}"/>
</file>

<file path=customXml/itemProps2.xml><?xml version="1.0" encoding="utf-8"?>
<ds:datastoreItem xmlns:ds="http://schemas.openxmlformats.org/officeDocument/2006/customXml" ds:itemID="{AEE4348C-0EA1-4732-8C0A-D83D3BF62678}"/>
</file>

<file path=customXml/itemProps3.xml><?xml version="1.0" encoding="utf-8"?>
<ds:datastoreItem xmlns:ds="http://schemas.openxmlformats.org/officeDocument/2006/customXml" ds:itemID="{210D7F70-26BD-4C05-95EE-53CD9656AB41}"/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185</Words>
  <Application>Microsoft Office PowerPoint</Application>
  <PresentationFormat>On-screen Show (16:9)</PresentationFormat>
  <Paragraphs>21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Cambria</vt:lpstr>
      <vt:lpstr>Open Sans</vt:lpstr>
      <vt:lpstr>Calibri Light</vt:lpstr>
      <vt:lpstr>Wingdings</vt:lpstr>
      <vt:lpstr>Arial</vt:lpstr>
      <vt:lpstr>Calibri</vt:lpstr>
      <vt:lpstr>Simple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Githiri</dc:creator>
  <cp:lastModifiedBy>Elizabeth Coit</cp:lastModifiedBy>
  <cp:revision>3</cp:revision>
  <dcterms:modified xsi:type="dcterms:W3CDTF">2025-04-28T23:18:29Z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0x010100E71525F783FE534BB3E7C7AD1D3C2C17</vt:lpwstr>
  </property>
</Properties>
</file>