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 id="272" r:id="rId6"/>
    <p:sldId id="276" r:id="rId7"/>
    <p:sldId id="259" r:id="rId8"/>
    <p:sldId id="260" r:id="rId9"/>
    <p:sldId id="266" r:id="rId10"/>
    <p:sldId id="256" r:id="rId11"/>
    <p:sldId id="257" r:id="rId12"/>
    <p:sldId id="273" r:id="rId13"/>
    <p:sldId id="275" r:id="rId14"/>
    <p:sldId id="261" r:id="rId15"/>
    <p:sldId id="263" r:id="rId16"/>
    <p:sldId id="274" r:id="rId17"/>
    <p:sldId id="262" r:id="rId18"/>
    <p:sldId id="27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DA70D-5690-46E0-977C-6673E5BF6976}" v="382" dt="2024-04-24T14:54:50.4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1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 Coit" userId="0f3ca42f-74d2-4585-a65c-4c326252020b" providerId="ADAL" clId="{227DA70D-5690-46E0-977C-6673E5BF6976}"/>
    <pc:docChg chg="custSel modSld">
      <pc:chgData name="Elizabeth Coit" userId="0f3ca42f-74d2-4585-a65c-4c326252020b" providerId="ADAL" clId="{227DA70D-5690-46E0-977C-6673E5BF6976}" dt="2024-04-24T16:27:31.391" v="1093" actId="20577"/>
      <pc:docMkLst>
        <pc:docMk/>
      </pc:docMkLst>
      <pc:sldChg chg="modSp mod">
        <pc:chgData name="Elizabeth Coit" userId="0f3ca42f-74d2-4585-a65c-4c326252020b" providerId="ADAL" clId="{227DA70D-5690-46E0-977C-6673E5BF6976}" dt="2024-04-24T14:37:34.059" v="444" actId="20577"/>
        <pc:sldMkLst>
          <pc:docMk/>
          <pc:sldMk cId="3098621378" sldId="257"/>
        </pc:sldMkLst>
        <pc:spChg chg="mod">
          <ac:chgData name="Elizabeth Coit" userId="0f3ca42f-74d2-4585-a65c-4c326252020b" providerId="ADAL" clId="{227DA70D-5690-46E0-977C-6673E5BF6976}" dt="2024-04-24T14:36:04.812" v="395" actId="20577"/>
          <ac:spMkLst>
            <pc:docMk/>
            <pc:sldMk cId="3098621378" sldId="257"/>
            <ac:spMk id="3" creationId="{803EBD94-BDA4-8084-4C0B-382F4106BEE9}"/>
          </ac:spMkLst>
        </pc:spChg>
        <pc:spChg chg="mod">
          <ac:chgData name="Elizabeth Coit" userId="0f3ca42f-74d2-4585-a65c-4c326252020b" providerId="ADAL" clId="{227DA70D-5690-46E0-977C-6673E5BF6976}" dt="2024-04-24T14:37:34.059" v="444" actId="20577"/>
          <ac:spMkLst>
            <pc:docMk/>
            <pc:sldMk cId="3098621378" sldId="257"/>
            <ac:spMk id="4" creationId="{D1ABC4FD-1ECB-9B39-470F-1E526C6E69D5}"/>
          </ac:spMkLst>
        </pc:spChg>
      </pc:sldChg>
      <pc:sldChg chg="modSp">
        <pc:chgData name="Elizabeth Coit" userId="0f3ca42f-74d2-4585-a65c-4c326252020b" providerId="ADAL" clId="{227DA70D-5690-46E0-977C-6673E5BF6976}" dt="2024-04-24T14:24:33.680" v="30" actId="20577"/>
        <pc:sldMkLst>
          <pc:docMk/>
          <pc:sldMk cId="3360832997" sldId="259"/>
        </pc:sldMkLst>
        <pc:spChg chg="mod">
          <ac:chgData name="Elizabeth Coit" userId="0f3ca42f-74d2-4585-a65c-4c326252020b" providerId="ADAL" clId="{227DA70D-5690-46E0-977C-6673E5BF6976}" dt="2024-04-24T14:24:33.680" v="30" actId="20577"/>
          <ac:spMkLst>
            <pc:docMk/>
            <pc:sldMk cId="3360832997" sldId="259"/>
            <ac:spMk id="6" creationId="{EB771E6F-2E64-708A-F260-54AED65B338C}"/>
          </ac:spMkLst>
        </pc:spChg>
      </pc:sldChg>
      <pc:sldChg chg="modSp modAnim">
        <pc:chgData name="Elizabeth Coit" userId="0f3ca42f-74d2-4585-a65c-4c326252020b" providerId="ADAL" clId="{227DA70D-5690-46E0-977C-6673E5BF6976}" dt="2024-04-24T14:34:02.929" v="297" actId="6549"/>
        <pc:sldMkLst>
          <pc:docMk/>
          <pc:sldMk cId="3510434146" sldId="260"/>
        </pc:sldMkLst>
        <pc:spChg chg="mod">
          <ac:chgData name="Elizabeth Coit" userId="0f3ca42f-74d2-4585-a65c-4c326252020b" providerId="ADAL" clId="{227DA70D-5690-46E0-977C-6673E5BF6976}" dt="2024-04-24T14:34:02.929" v="297" actId="6549"/>
          <ac:spMkLst>
            <pc:docMk/>
            <pc:sldMk cId="3510434146" sldId="260"/>
            <ac:spMk id="6" creationId="{BAD5C02B-1EBF-C65E-7602-AF9EA7A20F25}"/>
          </ac:spMkLst>
        </pc:spChg>
      </pc:sldChg>
      <pc:sldChg chg="modSp mod">
        <pc:chgData name="Elizabeth Coit" userId="0f3ca42f-74d2-4585-a65c-4c326252020b" providerId="ADAL" clId="{227DA70D-5690-46E0-977C-6673E5BF6976}" dt="2024-04-24T14:44:22.336" v="608" actId="20577"/>
        <pc:sldMkLst>
          <pc:docMk/>
          <pc:sldMk cId="1983831358" sldId="261"/>
        </pc:sldMkLst>
        <pc:graphicFrameChg chg="modGraphic">
          <ac:chgData name="Elizabeth Coit" userId="0f3ca42f-74d2-4585-a65c-4c326252020b" providerId="ADAL" clId="{227DA70D-5690-46E0-977C-6673E5BF6976}" dt="2024-04-24T14:44:22.336" v="608" actId="20577"/>
          <ac:graphicFrameMkLst>
            <pc:docMk/>
            <pc:sldMk cId="1983831358" sldId="261"/>
            <ac:graphicFrameMk id="8" creationId="{E5C5A7E8-C224-6957-8DCB-B0BFC0F26678}"/>
          </ac:graphicFrameMkLst>
        </pc:graphicFrameChg>
      </pc:sldChg>
      <pc:sldChg chg="modSp">
        <pc:chgData name="Elizabeth Coit" userId="0f3ca42f-74d2-4585-a65c-4c326252020b" providerId="ADAL" clId="{227DA70D-5690-46E0-977C-6673E5BF6976}" dt="2024-04-24T14:35:29.605" v="388" actId="20577"/>
        <pc:sldMkLst>
          <pc:docMk/>
          <pc:sldMk cId="4066298049" sldId="266"/>
        </pc:sldMkLst>
        <pc:spChg chg="mod">
          <ac:chgData name="Elizabeth Coit" userId="0f3ca42f-74d2-4585-a65c-4c326252020b" providerId="ADAL" clId="{227DA70D-5690-46E0-977C-6673E5BF6976}" dt="2024-04-24T14:35:29.605" v="388" actId="20577"/>
          <ac:spMkLst>
            <pc:docMk/>
            <pc:sldMk cId="4066298049" sldId="266"/>
            <ac:spMk id="3" creationId="{3816D5BD-3B0F-6B8D-F82C-2C2EDF871F13}"/>
          </ac:spMkLst>
        </pc:spChg>
      </pc:sldChg>
      <pc:sldChg chg="modSp mod">
        <pc:chgData name="Elizabeth Coit" userId="0f3ca42f-74d2-4585-a65c-4c326252020b" providerId="ADAL" clId="{227DA70D-5690-46E0-977C-6673E5BF6976}" dt="2024-04-24T14:39:13.824" v="491" actId="6549"/>
        <pc:sldMkLst>
          <pc:docMk/>
          <pc:sldMk cId="3188981812" sldId="273"/>
        </pc:sldMkLst>
        <pc:spChg chg="mod">
          <ac:chgData name="Elizabeth Coit" userId="0f3ca42f-74d2-4585-a65c-4c326252020b" providerId="ADAL" clId="{227DA70D-5690-46E0-977C-6673E5BF6976}" dt="2024-04-24T14:39:13.824" v="491" actId="6549"/>
          <ac:spMkLst>
            <pc:docMk/>
            <pc:sldMk cId="3188981812" sldId="273"/>
            <ac:spMk id="3" creationId="{803EBD94-BDA4-8084-4C0B-382F4106BEE9}"/>
          </ac:spMkLst>
        </pc:spChg>
      </pc:sldChg>
      <pc:sldChg chg="modSp mod">
        <pc:chgData name="Elizabeth Coit" userId="0f3ca42f-74d2-4585-a65c-4c326252020b" providerId="ADAL" clId="{227DA70D-5690-46E0-977C-6673E5BF6976}" dt="2024-04-24T14:47:24.248" v="639" actId="114"/>
        <pc:sldMkLst>
          <pc:docMk/>
          <pc:sldMk cId="2754232843" sldId="274"/>
        </pc:sldMkLst>
        <pc:spChg chg="mod">
          <ac:chgData name="Elizabeth Coit" userId="0f3ca42f-74d2-4585-a65c-4c326252020b" providerId="ADAL" clId="{227DA70D-5690-46E0-977C-6673E5BF6976}" dt="2024-04-24T14:47:24.248" v="639" actId="114"/>
          <ac:spMkLst>
            <pc:docMk/>
            <pc:sldMk cId="2754232843" sldId="274"/>
            <ac:spMk id="2" creationId="{FC620AFF-EBB9-D251-E31F-D2B1D39A032C}"/>
          </ac:spMkLst>
        </pc:spChg>
      </pc:sldChg>
      <pc:sldChg chg="modSp mod">
        <pc:chgData name="Elizabeth Coit" userId="0f3ca42f-74d2-4585-a65c-4c326252020b" providerId="ADAL" clId="{227DA70D-5690-46E0-977C-6673E5BF6976}" dt="2024-04-24T14:43:15.051" v="598" actId="20577"/>
        <pc:sldMkLst>
          <pc:docMk/>
          <pc:sldMk cId="2699515901" sldId="275"/>
        </pc:sldMkLst>
        <pc:spChg chg="mod">
          <ac:chgData name="Elizabeth Coit" userId="0f3ca42f-74d2-4585-a65c-4c326252020b" providerId="ADAL" clId="{227DA70D-5690-46E0-977C-6673E5BF6976}" dt="2024-04-24T14:43:15.051" v="598" actId="20577"/>
          <ac:spMkLst>
            <pc:docMk/>
            <pc:sldMk cId="2699515901" sldId="275"/>
            <ac:spMk id="3" creationId="{803EBD94-BDA4-8084-4C0B-382F4106BEE9}"/>
          </ac:spMkLst>
        </pc:spChg>
      </pc:sldChg>
      <pc:sldChg chg="modSp mod">
        <pc:chgData name="Elizabeth Coit" userId="0f3ca42f-74d2-4585-a65c-4c326252020b" providerId="ADAL" clId="{227DA70D-5690-46E0-977C-6673E5BF6976}" dt="2024-04-24T14:22:53.024" v="7" actId="20577"/>
        <pc:sldMkLst>
          <pc:docMk/>
          <pc:sldMk cId="2127034619" sldId="276"/>
        </pc:sldMkLst>
        <pc:spChg chg="mod">
          <ac:chgData name="Elizabeth Coit" userId="0f3ca42f-74d2-4585-a65c-4c326252020b" providerId="ADAL" clId="{227DA70D-5690-46E0-977C-6673E5BF6976}" dt="2024-04-24T14:21:48.648" v="2" actId="114"/>
          <ac:spMkLst>
            <pc:docMk/>
            <pc:sldMk cId="2127034619" sldId="276"/>
            <ac:spMk id="6" creationId="{9B031F08-5167-81CD-53D7-DD023D909220}"/>
          </ac:spMkLst>
        </pc:spChg>
        <pc:spChg chg="mod">
          <ac:chgData name="Elizabeth Coit" userId="0f3ca42f-74d2-4585-a65c-4c326252020b" providerId="ADAL" clId="{227DA70D-5690-46E0-977C-6673E5BF6976}" dt="2024-04-24T14:21:53.002" v="3" actId="114"/>
          <ac:spMkLst>
            <pc:docMk/>
            <pc:sldMk cId="2127034619" sldId="276"/>
            <ac:spMk id="7" creationId="{8A1E8133-AE62-CB37-4A71-779DEAB7038C}"/>
          </ac:spMkLst>
        </pc:spChg>
        <pc:spChg chg="mod">
          <ac:chgData name="Elizabeth Coit" userId="0f3ca42f-74d2-4585-a65c-4c326252020b" providerId="ADAL" clId="{227DA70D-5690-46E0-977C-6673E5BF6976}" dt="2024-04-24T14:22:53.024" v="7" actId="20577"/>
          <ac:spMkLst>
            <pc:docMk/>
            <pc:sldMk cId="2127034619" sldId="276"/>
            <ac:spMk id="8" creationId="{6F78CCEE-24BB-2A94-D0DB-B52ECAFDB1C3}"/>
          </ac:spMkLst>
        </pc:spChg>
      </pc:sldChg>
      <pc:sldChg chg="modSp mod">
        <pc:chgData name="Elizabeth Coit" userId="0f3ca42f-74d2-4585-a65c-4c326252020b" providerId="ADAL" clId="{227DA70D-5690-46E0-977C-6673E5BF6976}" dt="2024-04-24T16:27:31.391" v="1093" actId="20577"/>
        <pc:sldMkLst>
          <pc:docMk/>
          <pc:sldMk cId="1621727044" sldId="278"/>
        </pc:sldMkLst>
        <pc:spChg chg="mod">
          <ac:chgData name="Elizabeth Coit" userId="0f3ca42f-74d2-4585-a65c-4c326252020b" providerId="ADAL" clId="{227DA70D-5690-46E0-977C-6673E5BF6976}" dt="2024-04-24T14:56:40.240" v="1078" actId="6549"/>
          <ac:spMkLst>
            <pc:docMk/>
            <pc:sldMk cId="1621727044" sldId="278"/>
            <ac:spMk id="3" creationId="{476170C0-9105-D32E-7BBA-37DB1E9E474A}"/>
          </ac:spMkLst>
        </pc:spChg>
        <pc:spChg chg="mod">
          <ac:chgData name="Elizabeth Coit" userId="0f3ca42f-74d2-4585-a65c-4c326252020b" providerId="ADAL" clId="{227DA70D-5690-46E0-977C-6673E5BF6976}" dt="2024-04-24T16:27:31.391" v="1093" actId="20577"/>
          <ac:spMkLst>
            <pc:docMk/>
            <pc:sldMk cId="1621727044" sldId="278"/>
            <ac:spMk id="4" creationId="{9D287D62-6B73-67C6-5229-D68F0CDF38F7}"/>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928D4F-26BC-428C-BC1B-B4B95BE52051}"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3D3A273B-FE17-409A-8441-16F7E679D50F}">
      <dgm:prSet custT="1"/>
      <dgm:spPr/>
      <dgm:t>
        <a:bodyPr/>
        <a:lstStyle/>
        <a:p>
          <a:pPr>
            <a:lnSpc>
              <a:spcPct val="100000"/>
            </a:lnSpc>
          </a:pPr>
          <a:r>
            <a:rPr lang="en-US" sz="1600" b="1"/>
            <a:t>90 Day Review</a:t>
          </a:r>
        </a:p>
      </dgm:t>
    </dgm:pt>
    <dgm:pt modelId="{72995381-F947-4D7F-BB09-D3B95FE3A2DE}" type="parTrans" cxnId="{C1EC0576-BF00-4CE1-AF94-1627E7EE6005}">
      <dgm:prSet/>
      <dgm:spPr/>
      <dgm:t>
        <a:bodyPr/>
        <a:lstStyle/>
        <a:p>
          <a:endParaRPr lang="en-US" sz="2000" b="1"/>
        </a:p>
      </dgm:t>
    </dgm:pt>
    <dgm:pt modelId="{CBD02730-1F49-40FC-B8BF-78ED99E8B90B}" type="sibTrans" cxnId="{C1EC0576-BF00-4CE1-AF94-1627E7EE6005}">
      <dgm:prSet/>
      <dgm:spPr/>
      <dgm:t>
        <a:bodyPr/>
        <a:lstStyle/>
        <a:p>
          <a:endParaRPr lang="en-US" sz="2000" b="1"/>
        </a:p>
      </dgm:t>
    </dgm:pt>
    <dgm:pt modelId="{7E4CA5CC-A4EB-473F-8D6A-EF5AA4DACBF0}">
      <dgm:prSet custT="1"/>
      <dgm:spPr/>
      <dgm:t>
        <a:bodyPr/>
        <a:lstStyle/>
        <a:p>
          <a:pPr>
            <a:lnSpc>
              <a:spcPct val="100000"/>
            </a:lnSpc>
          </a:pPr>
          <a:r>
            <a:rPr lang="en-US" sz="1600" b="1" dirty="0"/>
            <a:t>Benefits adjustment and PEO transition proposal</a:t>
          </a:r>
        </a:p>
      </dgm:t>
    </dgm:pt>
    <dgm:pt modelId="{9B17C82C-6749-4283-A122-CF32A7F4D3F5}" type="parTrans" cxnId="{988145C7-9248-40CE-8E50-9B1885AC9436}">
      <dgm:prSet/>
      <dgm:spPr/>
      <dgm:t>
        <a:bodyPr/>
        <a:lstStyle/>
        <a:p>
          <a:endParaRPr lang="en-US" sz="2000" b="1"/>
        </a:p>
      </dgm:t>
    </dgm:pt>
    <dgm:pt modelId="{9281F1D5-2214-4D7C-9C11-38AD11BC60DF}" type="sibTrans" cxnId="{988145C7-9248-40CE-8E50-9B1885AC9436}">
      <dgm:prSet/>
      <dgm:spPr/>
      <dgm:t>
        <a:bodyPr/>
        <a:lstStyle/>
        <a:p>
          <a:endParaRPr lang="en-US" sz="2000" b="1"/>
        </a:p>
      </dgm:t>
    </dgm:pt>
    <dgm:pt modelId="{CCD0E579-4640-4B70-BC1E-DFF3A066C04B}">
      <dgm:prSet custT="1"/>
      <dgm:spPr/>
      <dgm:t>
        <a:bodyPr/>
        <a:lstStyle/>
        <a:p>
          <a:pPr>
            <a:lnSpc>
              <a:spcPct val="100000"/>
            </a:lnSpc>
          </a:pPr>
          <a:r>
            <a:rPr lang="en-US" sz="1600" b="1" dirty="0"/>
            <a:t>Paid time off (PTO) proposal</a:t>
          </a:r>
        </a:p>
      </dgm:t>
    </dgm:pt>
    <dgm:pt modelId="{588DF837-EE78-48B9-B8AB-99DE436AD6F4}" type="parTrans" cxnId="{7518F19A-1A87-4095-BBA5-A0B614771FA2}">
      <dgm:prSet/>
      <dgm:spPr/>
      <dgm:t>
        <a:bodyPr/>
        <a:lstStyle/>
        <a:p>
          <a:endParaRPr lang="en-US" sz="2000" b="1"/>
        </a:p>
      </dgm:t>
    </dgm:pt>
    <dgm:pt modelId="{0732663B-D1B0-4913-B031-2D2F7264F714}" type="sibTrans" cxnId="{7518F19A-1A87-4095-BBA5-A0B614771FA2}">
      <dgm:prSet/>
      <dgm:spPr/>
      <dgm:t>
        <a:bodyPr/>
        <a:lstStyle/>
        <a:p>
          <a:endParaRPr lang="en-US" sz="2000" b="1"/>
        </a:p>
      </dgm:t>
    </dgm:pt>
    <dgm:pt modelId="{30702211-66D5-4828-B090-E170CDAB6748}" type="pres">
      <dgm:prSet presAssocID="{D3928D4F-26BC-428C-BC1B-B4B95BE52051}" presName="root" presStyleCnt="0">
        <dgm:presLayoutVars>
          <dgm:dir/>
          <dgm:resizeHandles val="exact"/>
        </dgm:presLayoutVars>
      </dgm:prSet>
      <dgm:spPr/>
    </dgm:pt>
    <dgm:pt modelId="{B9EB56E7-9075-4BF4-A27B-56481911C24A}" type="pres">
      <dgm:prSet presAssocID="{3D3A273B-FE17-409A-8441-16F7E679D50F}" presName="compNode" presStyleCnt="0"/>
      <dgm:spPr/>
    </dgm:pt>
    <dgm:pt modelId="{B8ACC051-E3B7-48BF-BDC8-FB1D2615B092}" type="pres">
      <dgm:prSet presAssocID="{3D3A273B-FE17-409A-8441-16F7E679D50F}"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ourglass 60% with solid fill"/>
        </a:ext>
      </dgm:extLst>
    </dgm:pt>
    <dgm:pt modelId="{4389EC5B-E75C-428B-9A12-129AF54AC989}" type="pres">
      <dgm:prSet presAssocID="{3D3A273B-FE17-409A-8441-16F7E679D50F}" presName="spaceRect" presStyleCnt="0"/>
      <dgm:spPr/>
    </dgm:pt>
    <dgm:pt modelId="{265BF7A8-CBBB-47D6-8F7D-CA7501AE7B50}" type="pres">
      <dgm:prSet presAssocID="{3D3A273B-FE17-409A-8441-16F7E679D50F}" presName="textRect" presStyleLbl="revTx" presStyleIdx="0" presStyleCnt="3">
        <dgm:presLayoutVars>
          <dgm:chMax val="1"/>
          <dgm:chPref val="1"/>
        </dgm:presLayoutVars>
      </dgm:prSet>
      <dgm:spPr/>
    </dgm:pt>
    <dgm:pt modelId="{7AEAEFA7-977C-4880-B287-684FF69F0825}" type="pres">
      <dgm:prSet presAssocID="{CBD02730-1F49-40FC-B8BF-78ED99E8B90B}" presName="sibTrans" presStyleCnt="0"/>
      <dgm:spPr/>
    </dgm:pt>
    <dgm:pt modelId="{87B2B6A1-AF67-46DE-A8F5-562C0E55AC3F}" type="pres">
      <dgm:prSet presAssocID="{7E4CA5CC-A4EB-473F-8D6A-EF5AA4DACBF0}" presName="compNode" presStyleCnt="0"/>
      <dgm:spPr/>
    </dgm:pt>
    <dgm:pt modelId="{D63DAE46-1FAB-4DB1-A5DC-3F040F685CC3}" type="pres">
      <dgm:prSet presAssocID="{7E4CA5CC-A4EB-473F-8D6A-EF5AA4DACBF0}"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Payroll outline"/>
        </a:ext>
      </dgm:extLst>
    </dgm:pt>
    <dgm:pt modelId="{C221B945-5FCC-4DB6-AB30-EE6C458443E8}" type="pres">
      <dgm:prSet presAssocID="{7E4CA5CC-A4EB-473F-8D6A-EF5AA4DACBF0}" presName="spaceRect" presStyleCnt="0"/>
      <dgm:spPr/>
    </dgm:pt>
    <dgm:pt modelId="{F4DC1005-4852-4E40-83E8-ED29AB76AEEF}" type="pres">
      <dgm:prSet presAssocID="{7E4CA5CC-A4EB-473F-8D6A-EF5AA4DACBF0}" presName="textRect" presStyleLbl="revTx" presStyleIdx="1" presStyleCnt="3">
        <dgm:presLayoutVars>
          <dgm:chMax val="1"/>
          <dgm:chPref val="1"/>
        </dgm:presLayoutVars>
      </dgm:prSet>
      <dgm:spPr/>
    </dgm:pt>
    <dgm:pt modelId="{9A4A2A6A-AF5F-4186-AA78-219B0244F7EC}" type="pres">
      <dgm:prSet presAssocID="{9281F1D5-2214-4D7C-9C11-38AD11BC60DF}" presName="sibTrans" presStyleCnt="0"/>
      <dgm:spPr/>
    </dgm:pt>
    <dgm:pt modelId="{C22BB1A6-4FAC-4AE5-BD36-35FE0B9855FF}" type="pres">
      <dgm:prSet presAssocID="{CCD0E579-4640-4B70-BC1E-DFF3A066C04B}" presName="compNode" presStyleCnt="0"/>
      <dgm:spPr/>
    </dgm:pt>
    <dgm:pt modelId="{0C2A9083-B012-49FE-BD4B-C9FC3FB0EEB6}" type="pres">
      <dgm:prSet presAssocID="{CCD0E579-4640-4B70-BC1E-DFF3A066C04B}"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Vacation outline"/>
        </a:ext>
      </dgm:extLst>
    </dgm:pt>
    <dgm:pt modelId="{316F5713-E005-4C29-A54D-F8D04F7C8E4D}" type="pres">
      <dgm:prSet presAssocID="{CCD0E579-4640-4B70-BC1E-DFF3A066C04B}" presName="spaceRect" presStyleCnt="0"/>
      <dgm:spPr/>
    </dgm:pt>
    <dgm:pt modelId="{44A1C424-A261-4373-BCEB-F1328AA3A58A}" type="pres">
      <dgm:prSet presAssocID="{CCD0E579-4640-4B70-BC1E-DFF3A066C04B}" presName="textRect" presStyleLbl="revTx" presStyleIdx="2" presStyleCnt="3">
        <dgm:presLayoutVars>
          <dgm:chMax val="1"/>
          <dgm:chPref val="1"/>
        </dgm:presLayoutVars>
      </dgm:prSet>
      <dgm:spPr/>
    </dgm:pt>
  </dgm:ptLst>
  <dgm:cxnLst>
    <dgm:cxn modelId="{A277E366-8E0E-4CB4-B092-56F12D6E1BD6}" type="presOf" srcId="{3D3A273B-FE17-409A-8441-16F7E679D50F}" destId="{265BF7A8-CBBB-47D6-8F7D-CA7501AE7B50}" srcOrd="0" destOrd="0" presId="urn:microsoft.com/office/officeart/2018/2/layout/IconLabelList"/>
    <dgm:cxn modelId="{5B1B0D67-5CF5-4EE0-A698-26C844F42FAE}" type="presOf" srcId="{D3928D4F-26BC-428C-BC1B-B4B95BE52051}" destId="{30702211-66D5-4828-B090-E170CDAB6748}" srcOrd="0" destOrd="0" presId="urn:microsoft.com/office/officeart/2018/2/layout/IconLabelList"/>
    <dgm:cxn modelId="{C1EC0576-BF00-4CE1-AF94-1627E7EE6005}" srcId="{D3928D4F-26BC-428C-BC1B-B4B95BE52051}" destId="{3D3A273B-FE17-409A-8441-16F7E679D50F}" srcOrd="0" destOrd="0" parTransId="{72995381-F947-4D7F-BB09-D3B95FE3A2DE}" sibTransId="{CBD02730-1F49-40FC-B8BF-78ED99E8B90B}"/>
    <dgm:cxn modelId="{0EDA0E90-757A-4D5D-8CF6-87BC92A7D15E}" type="presOf" srcId="{CCD0E579-4640-4B70-BC1E-DFF3A066C04B}" destId="{44A1C424-A261-4373-BCEB-F1328AA3A58A}" srcOrd="0" destOrd="0" presId="urn:microsoft.com/office/officeart/2018/2/layout/IconLabelList"/>
    <dgm:cxn modelId="{7518F19A-1A87-4095-BBA5-A0B614771FA2}" srcId="{D3928D4F-26BC-428C-BC1B-B4B95BE52051}" destId="{CCD0E579-4640-4B70-BC1E-DFF3A066C04B}" srcOrd="2" destOrd="0" parTransId="{588DF837-EE78-48B9-B8AB-99DE436AD6F4}" sibTransId="{0732663B-D1B0-4913-B031-2D2F7264F714}"/>
    <dgm:cxn modelId="{EBBD87B5-C795-4242-BEC2-16048E8A217D}" type="presOf" srcId="{7E4CA5CC-A4EB-473F-8D6A-EF5AA4DACBF0}" destId="{F4DC1005-4852-4E40-83E8-ED29AB76AEEF}" srcOrd="0" destOrd="0" presId="urn:microsoft.com/office/officeart/2018/2/layout/IconLabelList"/>
    <dgm:cxn modelId="{988145C7-9248-40CE-8E50-9B1885AC9436}" srcId="{D3928D4F-26BC-428C-BC1B-B4B95BE52051}" destId="{7E4CA5CC-A4EB-473F-8D6A-EF5AA4DACBF0}" srcOrd="1" destOrd="0" parTransId="{9B17C82C-6749-4283-A122-CF32A7F4D3F5}" sibTransId="{9281F1D5-2214-4D7C-9C11-38AD11BC60DF}"/>
    <dgm:cxn modelId="{8BD5CE85-21B0-472A-91D9-6392A742C160}" type="presParOf" srcId="{30702211-66D5-4828-B090-E170CDAB6748}" destId="{B9EB56E7-9075-4BF4-A27B-56481911C24A}" srcOrd="0" destOrd="0" presId="urn:microsoft.com/office/officeart/2018/2/layout/IconLabelList"/>
    <dgm:cxn modelId="{372ADFA5-7422-434F-9B98-B870C73D3C9C}" type="presParOf" srcId="{B9EB56E7-9075-4BF4-A27B-56481911C24A}" destId="{B8ACC051-E3B7-48BF-BDC8-FB1D2615B092}" srcOrd="0" destOrd="0" presId="urn:microsoft.com/office/officeart/2018/2/layout/IconLabelList"/>
    <dgm:cxn modelId="{5AA87D5E-C13E-41FB-A856-A7FA5DD51A5E}" type="presParOf" srcId="{B9EB56E7-9075-4BF4-A27B-56481911C24A}" destId="{4389EC5B-E75C-428B-9A12-129AF54AC989}" srcOrd="1" destOrd="0" presId="urn:microsoft.com/office/officeart/2018/2/layout/IconLabelList"/>
    <dgm:cxn modelId="{33D0DFA9-24EC-412E-92E3-CFFD7ED25CF2}" type="presParOf" srcId="{B9EB56E7-9075-4BF4-A27B-56481911C24A}" destId="{265BF7A8-CBBB-47D6-8F7D-CA7501AE7B50}" srcOrd="2" destOrd="0" presId="urn:microsoft.com/office/officeart/2018/2/layout/IconLabelList"/>
    <dgm:cxn modelId="{EF852A95-5586-4FF4-A448-4BD0E28E2835}" type="presParOf" srcId="{30702211-66D5-4828-B090-E170CDAB6748}" destId="{7AEAEFA7-977C-4880-B287-684FF69F0825}" srcOrd="1" destOrd="0" presId="urn:microsoft.com/office/officeart/2018/2/layout/IconLabelList"/>
    <dgm:cxn modelId="{CB0027D0-CA7A-4E93-B898-C5920589E3FC}" type="presParOf" srcId="{30702211-66D5-4828-B090-E170CDAB6748}" destId="{87B2B6A1-AF67-46DE-A8F5-562C0E55AC3F}" srcOrd="2" destOrd="0" presId="urn:microsoft.com/office/officeart/2018/2/layout/IconLabelList"/>
    <dgm:cxn modelId="{A9FB89D0-0E1A-4FB7-81B5-15DD7C20A64F}" type="presParOf" srcId="{87B2B6A1-AF67-46DE-A8F5-562C0E55AC3F}" destId="{D63DAE46-1FAB-4DB1-A5DC-3F040F685CC3}" srcOrd="0" destOrd="0" presId="urn:microsoft.com/office/officeart/2018/2/layout/IconLabelList"/>
    <dgm:cxn modelId="{79D37718-B040-4FCF-871F-C7DFCD8EE19A}" type="presParOf" srcId="{87B2B6A1-AF67-46DE-A8F5-562C0E55AC3F}" destId="{C221B945-5FCC-4DB6-AB30-EE6C458443E8}" srcOrd="1" destOrd="0" presId="urn:microsoft.com/office/officeart/2018/2/layout/IconLabelList"/>
    <dgm:cxn modelId="{7D8C272A-8595-47FE-B0B5-891953D9411B}" type="presParOf" srcId="{87B2B6A1-AF67-46DE-A8F5-562C0E55AC3F}" destId="{F4DC1005-4852-4E40-83E8-ED29AB76AEEF}" srcOrd="2" destOrd="0" presId="urn:microsoft.com/office/officeart/2018/2/layout/IconLabelList"/>
    <dgm:cxn modelId="{D84116C1-F124-48FA-AA32-8AB1D5A9FA7D}" type="presParOf" srcId="{30702211-66D5-4828-B090-E170CDAB6748}" destId="{9A4A2A6A-AF5F-4186-AA78-219B0244F7EC}" srcOrd="3" destOrd="0" presId="urn:microsoft.com/office/officeart/2018/2/layout/IconLabelList"/>
    <dgm:cxn modelId="{F556C5C2-20D9-4451-91DF-888A179A9E07}" type="presParOf" srcId="{30702211-66D5-4828-B090-E170CDAB6748}" destId="{C22BB1A6-4FAC-4AE5-BD36-35FE0B9855FF}" srcOrd="4" destOrd="0" presId="urn:microsoft.com/office/officeart/2018/2/layout/IconLabelList"/>
    <dgm:cxn modelId="{97170538-F673-4935-BF6D-F974B5588468}" type="presParOf" srcId="{C22BB1A6-4FAC-4AE5-BD36-35FE0B9855FF}" destId="{0C2A9083-B012-49FE-BD4B-C9FC3FB0EEB6}" srcOrd="0" destOrd="0" presId="urn:microsoft.com/office/officeart/2018/2/layout/IconLabelList"/>
    <dgm:cxn modelId="{1B47CB83-1D9D-4B58-9AC9-ABDC2A491EE1}" type="presParOf" srcId="{C22BB1A6-4FAC-4AE5-BD36-35FE0B9855FF}" destId="{316F5713-E005-4C29-A54D-F8D04F7C8E4D}" srcOrd="1" destOrd="0" presId="urn:microsoft.com/office/officeart/2018/2/layout/IconLabelList"/>
    <dgm:cxn modelId="{82BFADA6-9E29-4F89-8135-A4B11978D275}" type="presParOf" srcId="{C22BB1A6-4FAC-4AE5-BD36-35FE0B9855FF}" destId="{44A1C424-A261-4373-BCEB-F1328AA3A58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DE6823-3220-4336-902E-2CBF1E26837C}"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8109F736-1388-43D7-B241-86860E4659D5}">
      <dgm:prSet/>
      <dgm:spPr/>
      <dgm:t>
        <a:bodyPr/>
        <a:lstStyle/>
        <a:p>
          <a:pPr>
            <a:lnSpc>
              <a:spcPct val="100000"/>
            </a:lnSpc>
            <a:defRPr b="1"/>
          </a:pPr>
          <a:r>
            <a:rPr lang="en-US" dirty="0"/>
            <a:t>The Federal Family and Medical Leave Act </a:t>
          </a:r>
          <a:r>
            <a:rPr lang="en-US" b="0" dirty="0"/>
            <a:t>applies (in general) to organizations with at least 50 employees within a 75 mile radius. Therefore, the Federal FMLA does not apply to MCCOY. </a:t>
          </a:r>
        </a:p>
        <a:p>
          <a:pPr>
            <a:lnSpc>
              <a:spcPct val="100000"/>
            </a:lnSpc>
            <a:defRPr b="1"/>
          </a:pPr>
          <a:r>
            <a:rPr lang="en-US" b="0" dirty="0"/>
            <a:t>Why?</a:t>
          </a:r>
        </a:p>
      </dgm:t>
    </dgm:pt>
    <dgm:pt modelId="{67D60994-C3EC-4D6A-BD13-9A95E4DC0335}" type="parTrans" cxnId="{4035AA23-63B3-4288-A4DD-C9B3A906453A}">
      <dgm:prSet/>
      <dgm:spPr/>
      <dgm:t>
        <a:bodyPr/>
        <a:lstStyle/>
        <a:p>
          <a:endParaRPr lang="en-US"/>
        </a:p>
      </dgm:t>
    </dgm:pt>
    <dgm:pt modelId="{E026689E-88C2-412E-B1DB-547AD1166959}" type="sibTrans" cxnId="{4035AA23-63B3-4288-A4DD-C9B3A906453A}">
      <dgm:prSet/>
      <dgm:spPr/>
      <dgm:t>
        <a:bodyPr/>
        <a:lstStyle/>
        <a:p>
          <a:endParaRPr lang="en-US"/>
        </a:p>
      </dgm:t>
    </dgm:pt>
    <dgm:pt modelId="{3823DCFD-CDAB-401C-AF6A-8C20FB88779F}">
      <dgm:prSet custT="1"/>
      <dgm:spPr/>
      <dgm:t>
        <a:bodyPr/>
        <a:lstStyle/>
        <a:p>
          <a:pPr>
            <a:lnSpc>
              <a:spcPct val="100000"/>
            </a:lnSpc>
          </a:pPr>
          <a:r>
            <a:rPr lang="en-US" sz="1400" dirty="0"/>
            <a:t>The burden and disruption for an organization of less than 50 employees is deemed too significant.</a:t>
          </a:r>
        </a:p>
      </dgm:t>
    </dgm:pt>
    <dgm:pt modelId="{AB186537-81B9-4B20-8F70-788046AF980C}" type="parTrans" cxnId="{C29E2837-E012-4FAC-9379-31F06776AA37}">
      <dgm:prSet/>
      <dgm:spPr/>
      <dgm:t>
        <a:bodyPr/>
        <a:lstStyle/>
        <a:p>
          <a:endParaRPr lang="en-US"/>
        </a:p>
      </dgm:t>
    </dgm:pt>
    <dgm:pt modelId="{C9782707-1439-495E-939C-7657EA57F7A6}" type="sibTrans" cxnId="{C29E2837-E012-4FAC-9379-31F06776AA37}">
      <dgm:prSet/>
      <dgm:spPr/>
      <dgm:t>
        <a:bodyPr/>
        <a:lstStyle/>
        <a:p>
          <a:endParaRPr lang="en-US"/>
        </a:p>
      </dgm:t>
    </dgm:pt>
    <dgm:pt modelId="{B3195CE3-D63E-4F3C-B3A7-DFF02AC53C84}">
      <dgm:prSet/>
      <dgm:spPr/>
      <dgm:t>
        <a:bodyPr/>
        <a:lstStyle/>
        <a:p>
          <a:pPr>
            <a:lnSpc>
              <a:spcPct val="100000"/>
            </a:lnSpc>
            <a:defRPr b="1"/>
          </a:pPr>
          <a:r>
            <a:rPr lang="en-US" dirty="0"/>
            <a:t>But we want to support our team while balancing wants/needs of the group and the needs and limitations of MCCOY.</a:t>
          </a:r>
        </a:p>
      </dgm:t>
    </dgm:pt>
    <dgm:pt modelId="{DD413C83-23F2-47B8-8CD3-205CCCC0C57C}" type="parTrans" cxnId="{45209BFE-71E7-435F-8A69-5912B62F4893}">
      <dgm:prSet/>
      <dgm:spPr/>
      <dgm:t>
        <a:bodyPr/>
        <a:lstStyle/>
        <a:p>
          <a:endParaRPr lang="en-US"/>
        </a:p>
      </dgm:t>
    </dgm:pt>
    <dgm:pt modelId="{502E3DB4-5999-4EC3-8993-4CD9CE1C95F6}" type="sibTrans" cxnId="{45209BFE-71E7-435F-8A69-5912B62F4893}">
      <dgm:prSet/>
      <dgm:spPr/>
      <dgm:t>
        <a:bodyPr/>
        <a:lstStyle/>
        <a:p>
          <a:endParaRPr lang="en-US"/>
        </a:p>
      </dgm:t>
    </dgm:pt>
    <dgm:pt modelId="{F2D592D2-E592-4FDF-A231-C94A62312AB1}">
      <dgm:prSet/>
      <dgm:spPr/>
      <dgm:t>
        <a:bodyPr/>
        <a:lstStyle/>
        <a:p>
          <a:pPr>
            <a:lnSpc>
              <a:spcPct val="100000"/>
            </a:lnSpc>
            <a:defRPr b="1"/>
          </a:pPr>
          <a:r>
            <a:rPr lang="en-US" dirty="0"/>
            <a:t>What we can do</a:t>
          </a:r>
        </a:p>
      </dgm:t>
    </dgm:pt>
    <dgm:pt modelId="{B3908A19-8A8F-4A3D-8821-134E3BE36CAF}" type="parTrans" cxnId="{FF17CD06-1F33-41E4-BB3C-1307236E37E0}">
      <dgm:prSet/>
      <dgm:spPr/>
      <dgm:t>
        <a:bodyPr/>
        <a:lstStyle/>
        <a:p>
          <a:endParaRPr lang="en-US"/>
        </a:p>
      </dgm:t>
    </dgm:pt>
    <dgm:pt modelId="{5EFC71F6-DA2C-461C-8B0A-D16C1C65EBAD}" type="sibTrans" cxnId="{FF17CD06-1F33-41E4-BB3C-1307236E37E0}">
      <dgm:prSet/>
      <dgm:spPr/>
      <dgm:t>
        <a:bodyPr/>
        <a:lstStyle/>
        <a:p>
          <a:endParaRPr lang="en-US"/>
        </a:p>
      </dgm:t>
    </dgm:pt>
    <dgm:pt modelId="{CCED9BDD-5A2B-49A1-9F29-6D2FC0E55F79}">
      <dgm:prSet custT="1"/>
      <dgm:spPr/>
      <dgm:t>
        <a:bodyPr/>
        <a:lstStyle/>
        <a:p>
          <a:pPr>
            <a:lnSpc>
              <a:spcPct val="100000"/>
            </a:lnSpc>
          </a:pPr>
          <a:r>
            <a:rPr lang="en-US" sz="1400" dirty="0"/>
            <a:t>Create an official extended leave policy that applies to eligible employees on an equivalent basis</a:t>
          </a:r>
        </a:p>
      </dgm:t>
    </dgm:pt>
    <dgm:pt modelId="{2714B9B9-D1A5-4747-BBF2-5F7AC300404C}" type="parTrans" cxnId="{EF27B5A2-6848-4A6B-971D-121990FCB01A}">
      <dgm:prSet/>
      <dgm:spPr/>
      <dgm:t>
        <a:bodyPr/>
        <a:lstStyle/>
        <a:p>
          <a:endParaRPr lang="en-US"/>
        </a:p>
      </dgm:t>
    </dgm:pt>
    <dgm:pt modelId="{C0F68E44-0295-4EBC-917E-7B2E6BF9F11D}" type="sibTrans" cxnId="{EF27B5A2-6848-4A6B-971D-121990FCB01A}">
      <dgm:prSet/>
      <dgm:spPr/>
      <dgm:t>
        <a:bodyPr/>
        <a:lstStyle/>
        <a:p>
          <a:endParaRPr lang="en-US"/>
        </a:p>
      </dgm:t>
    </dgm:pt>
    <dgm:pt modelId="{832343F6-FD72-4A06-A6AA-BF7F9A44113F}">
      <dgm:prSet custT="1"/>
      <dgm:spPr/>
      <dgm:t>
        <a:bodyPr/>
        <a:lstStyle/>
        <a:p>
          <a:pPr>
            <a:lnSpc>
              <a:spcPct val="100000"/>
            </a:lnSpc>
          </a:pPr>
          <a:r>
            <a:rPr lang="en-US" sz="1400" dirty="0"/>
            <a:t>Support continuation of job following leave</a:t>
          </a:r>
        </a:p>
      </dgm:t>
    </dgm:pt>
    <dgm:pt modelId="{5D1A69C0-D4EE-4D84-B1E0-FC2F71EE916D}" type="parTrans" cxnId="{C25AE578-D856-427B-B4A4-E0A4EFE151D6}">
      <dgm:prSet/>
      <dgm:spPr/>
      <dgm:t>
        <a:bodyPr/>
        <a:lstStyle/>
        <a:p>
          <a:endParaRPr lang="en-US"/>
        </a:p>
      </dgm:t>
    </dgm:pt>
    <dgm:pt modelId="{55B39B52-A545-4047-B5BB-3D528F84EAAC}" type="sibTrans" cxnId="{C25AE578-D856-427B-B4A4-E0A4EFE151D6}">
      <dgm:prSet/>
      <dgm:spPr/>
      <dgm:t>
        <a:bodyPr/>
        <a:lstStyle/>
        <a:p>
          <a:endParaRPr lang="en-US"/>
        </a:p>
      </dgm:t>
    </dgm:pt>
    <dgm:pt modelId="{086386E2-F24D-46D6-970D-ED8D173E48E2}">
      <dgm:prSet custT="1"/>
      <dgm:spPr/>
      <dgm:t>
        <a:bodyPr/>
        <a:lstStyle/>
        <a:p>
          <a:pPr>
            <a:lnSpc>
              <a:spcPct val="100000"/>
            </a:lnSpc>
          </a:pPr>
          <a:r>
            <a:rPr lang="en-US" sz="1400" dirty="0"/>
            <a:t>For medically related leave, support continuation of compensation with the addition of a short-term disability policy</a:t>
          </a:r>
        </a:p>
      </dgm:t>
    </dgm:pt>
    <dgm:pt modelId="{29B16592-AE7F-4BE0-8376-25CD35C9B6B7}" type="parTrans" cxnId="{8CEEBA6D-B4B8-4A6E-9D32-1B110B04F2CE}">
      <dgm:prSet/>
      <dgm:spPr/>
      <dgm:t>
        <a:bodyPr/>
        <a:lstStyle/>
        <a:p>
          <a:endParaRPr lang="en-US"/>
        </a:p>
      </dgm:t>
    </dgm:pt>
    <dgm:pt modelId="{F089C65D-0654-474F-AD5D-410597BB8E61}" type="sibTrans" cxnId="{8CEEBA6D-B4B8-4A6E-9D32-1B110B04F2CE}">
      <dgm:prSet/>
      <dgm:spPr/>
      <dgm:t>
        <a:bodyPr/>
        <a:lstStyle/>
        <a:p>
          <a:endParaRPr lang="en-US"/>
        </a:p>
      </dgm:t>
    </dgm:pt>
    <dgm:pt modelId="{4C95B0EE-BCE4-4F3F-84E6-C68C2DE4B108}">
      <dgm:prSet/>
      <dgm:spPr/>
      <dgm:t>
        <a:bodyPr/>
        <a:lstStyle/>
        <a:p>
          <a:pPr>
            <a:lnSpc>
              <a:spcPct val="100000"/>
            </a:lnSpc>
            <a:defRPr b="1"/>
          </a:pPr>
          <a:r>
            <a:rPr lang="en-US" dirty="0"/>
            <a:t>What we can’t do</a:t>
          </a:r>
        </a:p>
      </dgm:t>
    </dgm:pt>
    <dgm:pt modelId="{CDC0693F-27C0-4264-96C0-63307D1DE290}" type="parTrans" cxnId="{FEAC7DB1-65AD-47F2-B775-7B2A5EE83A8E}">
      <dgm:prSet/>
      <dgm:spPr/>
      <dgm:t>
        <a:bodyPr/>
        <a:lstStyle/>
        <a:p>
          <a:endParaRPr lang="en-US"/>
        </a:p>
      </dgm:t>
    </dgm:pt>
    <dgm:pt modelId="{68F56C2C-4D7A-44B8-817B-074F361DAC0A}" type="sibTrans" cxnId="{FEAC7DB1-65AD-47F2-B775-7B2A5EE83A8E}">
      <dgm:prSet/>
      <dgm:spPr/>
      <dgm:t>
        <a:bodyPr/>
        <a:lstStyle/>
        <a:p>
          <a:endParaRPr lang="en-US"/>
        </a:p>
      </dgm:t>
    </dgm:pt>
    <dgm:pt modelId="{CDC9FC5C-3F41-46A8-B853-27A39029ED02}">
      <dgm:prSet custT="1"/>
      <dgm:spPr/>
      <dgm:t>
        <a:bodyPr/>
        <a:lstStyle/>
        <a:p>
          <a:pPr>
            <a:lnSpc>
              <a:spcPct val="100000"/>
            </a:lnSpc>
          </a:pPr>
          <a:r>
            <a:rPr lang="en-US" sz="1400" dirty="0"/>
            <a:t>Put programs on hold during an employee’s leave – especially those funded by grants</a:t>
          </a:r>
        </a:p>
      </dgm:t>
    </dgm:pt>
    <dgm:pt modelId="{BEDFC171-8FCE-4BD1-B379-D6EC02C2D9F0}" type="parTrans" cxnId="{44C04073-9CD2-4B93-B22F-6A92C5D57107}">
      <dgm:prSet/>
      <dgm:spPr/>
      <dgm:t>
        <a:bodyPr/>
        <a:lstStyle/>
        <a:p>
          <a:endParaRPr lang="en-US"/>
        </a:p>
      </dgm:t>
    </dgm:pt>
    <dgm:pt modelId="{8DEAB753-31EC-4484-B00C-B8956DA222A8}" type="sibTrans" cxnId="{44C04073-9CD2-4B93-B22F-6A92C5D57107}">
      <dgm:prSet/>
      <dgm:spPr/>
      <dgm:t>
        <a:bodyPr/>
        <a:lstStyle/>
        <a:p>
          <a:endParaRPr lang="en-US"/>
        </a:p>
      </dgm:t>
    </dgm:pt>
    <dgm:pt modelId="{77EA8613-B8FB-4901-99A5-DCC00049140A}">
      <dgm:prSet custT="1"/>
      <dgm:spPr/>
      <dgm:t>
        <a:bodyPr/>
        <a:lstStyle/>
        <a:p>
          <a:pPr>
            <a:lnSpc>
              <a:spcPct val="100000"/>
            </a:lnSpc>
          </a:pPr>
          <a:r>
            <a:rPr lang="en-US" sz="1400" dirty="0"/>
            <a:t>Use restricted grants to cover the cost of the leave</a:t>
          </a:r>
        </a:p>
      </dgm:t>
    </dgm:pt>
    <dgm:pt modelId="{7EDD6E03-755E-43EF-A6C3-15E12E36BDE5}" type="parTrans" cxnId="{70098C57-7D04-4EFA-8DD0-2A883662A254}">
      <dgm:prSet/>
      <dgm:spPr/>
      <dgm:t>
        <a:bodyPr/>
        <a:lstStyle/>
        <a:p>
          <a:endParaRPr lang="en-US"/>
        </a:p>
      </dgm:t>
    </dgm:pt>
    <dgm:pt modelId="{4386EDA4-D03C-4186-980B-7C9F426E43A9}" type="sibTrans" cxnId="{70098C57-7D04-4EFA-8DD0-2A883662A254}">
      <dgm:prSet/>
      <dgm:spPr/>
      <dgm:t>
        <a:bodyPr/>
        <a:lstStyle/>
        <a:p>
          <a:endParaRPr lang="en-US"/>
        </a:p>
      </dgm:t>
    </dgm:pt>
    <dgm:pt modelId="{198644CE-BEEE-4B91-802B-358ABBCE31C4}">
      <dgm:prSet custT="1"/>
      <dgm:spPr/>
      <dgm:t>
        <a:bodyPr/>
        <a:lstStyle/>
        <a:p>
          <a:pPr>
            <a:lnSpc>
              <a:spcPct val="100000"/>
            </a:lnSpc>
          </a:pPr>
          <a:r>
            <a:rPr lang="en-US" sz="1400" dirty="0"/>
            <a:t>Ask employees to absorb another’s work beyond reason</a:t>
          </a:r>
        </a:p>
      </dgm:t>
    </dgm:pt>
    <dgm:pt modelId="{8F13D570-54FE-43C2-A3D4-48144C9E0383}" type="parTrans" cxnId="{F1451282-8316-4201-BF82-03113FBDCE19}">
      <dgm:prSet/>
      <dgm:spPr/>
      <dgm:t>
        <a:bodyPr/>
        <a:lstStyle/>
        <a:p>
          <a:endParaRPr lang="en-US"/>
        </a:p>
      </dgm:t>
    </dgm:pt>
    <dgm:pt modelId="{66629D6F-4357-4F8B-BABB-16A902A8A1F3}" type="sibTrans" cxnId="{F1451282-8316-4201-BF82-03113FBDCE19}">
      <dgm:prSet/>
      <dgm:spPr/>
      <dgm:t>
        <a:bodyPr/>
        <a:lstStyle/>
        <a:p>
          <a:endParaRPr lang="en-US"/>
        </a:p>
      </dgm:t>
    </dgm:pt>
    <dgm:pt modelId="{060C218F-91AF-48B0-A4A7-2FD5833BF0A0}">
      <dgm:prSet custT="1"/>
      <dgm:spPr/>
      <dgm:t>
        <a:bodyPr/>
        <a:lstStyle/>
        <a:p>
          <a:pPr>
            <a:lnSpc>
              <a:spcPct val="100000"/>
            </a:lnSpc>
          </a:pPr>
          <a:r>
            <a:rPr lang="en-US" sz="1400" dirty="0"/>
            <a:t>Put MCCOY at risk financially by any policy we implement – our stakeholders, including our staff should not be at risk</a:t>
          </a:r>
        </a:p>
      </dgm:t>
    </dgm:pt>
    <dgm:pt modelId="{957EF236-8FD5-4425-B268-DC57ACF81E67}" type="parTrans" cxnId="{F3181ED1-90D9-4523-8C85-1B90A7767C2E}">
      <dgm:prSet/>
      <dgm:spPr/>
      <dgm:t>
        <a:bodyPr/>
        <a:lstStyle/>
        <a:p>
          <a:endParaRPr lang="en-US"/>
        </a:p>
      </dgm:t>
    </dgm:pt>
    <dgm:pt modelId="{921CD3CA-3E18-4594-9CBD-02256C3399F5}" type="sibTrans" cxnId="{F3181ED1-90D9-4523-8C85-1B90A7767C2E}">
      <dgm:prSet/>
      <dgm:spPr/>
      <dgm:t>
        <a:bodyPr/>
        <a:lstStyle/>
        <a:p>
          <a:endParaRPr lang="en-US"/>
        </a:p>
      </dgm:t>
    </dgm:pt>
    <dgm:pt modelId="{5C63CE1B-5498-4FA5-A815-5F3717A1DF8F}" type="pres">
      <dgm:prSet presAssocID="{69DE6823-3220-4336-902E-2CBF1E26837C}" presName="root" presStyleCnt="0">
        <dgm:presLayoutVars>
          <dgm:dir/>
          <dgm:resizeHandles val="exact"/>
        </dgm:presLayoutVars>
      </dgm:prSet>
      <dgm:spPr/>
    </dgm:pt>
    <dgm:pt modelId="{92F37926-BC27-422F-9AAB-CE17B81E1458}" type="pres">
      <dgm:prSet presAssocID="{8109F736-1388-43D7-B241-86860E4659D5}" presName="compNode" presStyleCnt="0"/>
      <dgm:spPr/>
    </dgm:pt>
    <dgm:pt modelId="{22AF5C3B-CE23-4D2B-8ED5-621A5D3D5649}" type="pres">
      <dgm:prSet presAssocID="{8109F736-1388-43D7-B241-86860E4659D5}" presName="iconRect" presStyleLbl="node1" presStyleIdx="0" presStyleCnt="4" custLinFactNeighborX="35965" custLinFactNeighborY="-4942"/>
      <dgm:spPr>
        <a:blipFill>
          <a:blip xmlns:r="http://schemas.openxmlformats.org/officeDocument/2006/relationships" r:embed="rId1">
            <a:extLst>
              <a:ext uri="{96DAC541-7B7A-43D3-8B79-37D633B846F1}">
                <asvg:svgBlip xmlns:asvg="http://schemas.microsoft.com/office/drawing/2016/SVG/main" r:embed="rId2"/>
              </a:ext>
            </a:extLst>
          </a:blip>
          <a:srcRect/>
          <a:stretch>
            <a:fillRect t="-13000" b="-13000"/>
          </a:stretch>
        </a:blipFill>
        <a:ln>
          <a:noFill/>
        </a:ln>
      </dgm:spPr>
      <dgm:extLst>
        <a:ext uri="{E40237B7-FDA0-4F09-8148-C483321AD2D9}">
          <dgm14:cNvPr xmlns:dgm14="http://schemas.microsoft.com/office/drawing/2010/diagram" id="0" name="" descr="Family with boy with solid fill"/>
        </a:ext>
      </dgm:extLst>
    </dgm:pt>
    <dgm:pt modelId="{50D0D838-3E8C-448F-AFD0-186D073F2D53}" type="pres">
      <dgm:prSet presAssocID="{8109F736-1388-43D7-B241-86860E4659D5}" presName="iconSpace" presStyleCnt="0"/>
      <dgm:spPr/>
    </dgm:pt>
    <dgm:pt modelId="{1F86314E-D923-486A-BAE7-AA825F4476F9}" type="pres">
      <dgm:prSet presAssocID="{8109F736-1388-43D7-B241-86860E4659D5}" presName="parTx" presStyleLbl="revTx" presStyleIdx="0" presStyleCnt="8" custScaleY="194539" custLinFactNeighborX="5177" custLinFactNeighborY="57177">
        <dgm:presLayoutVars>
          <dgm:chMax val="0"/>
          <dgm:chPref val="0"/>
        </dgm:presLayoutVars>
      </dgm:prSet>
      <dgm:spPr/>
    </dgm:pt>
    <dgm:pt modelId="{6D1433E5-1262-4664-95C9-6AF2625FCFD5}" type="pres">
      <dgm:prSet presAssocID="{8109F736-1388-43D7-B241-86860E4659D5}" presName="txSpace" presStyleCnt="0"/>
      <dgm:spPr/>
    </dgm:pt>
    <dgm:pt modelId="{39F44610-6DEE-4DD1-9242-53A698117AE9}" type="pres">
      <dgm:prSet presAssocID="{8109F736-1388-43D7-B241-86860E4659D5}" presName="desTx" presStyleLbl="revTx" presStyleIdx="1" presStyleCnt="8" custLinFactNeighborX="9664" custLinFactNeighborY="33702">
        <dgm:presLayoutVars/>
      </dgm:prSet>
      <dgm:spPr/>
    </dgm:pt>
    <dgm:pt modelId="{753F7A6A-AA50-44B5-A097-75F56D3E8EDC}" type="pres">
      <dgm:prSet presAssocID="{E026689E-88C2-412E-B1DB-547AD1166959}" presName="sibTrans" presStyleCnt="0"/>
      <dgm:spPr/>
    </dgm:pt>
    <dgm:pt modelId="{F71E0D8F-FB5C-4A97-BF53-F0DB34965E99}" type="pres">
      <dgm:prSet presAssocID="{B3195CE3-D63E-4F3C-B3A7-DFF02AC53C84}" presName="compNode" presStyleCnt="0"/>
      <dgm:spPr/>
    </dgm:pt>
    <dgm:pt modelId="{C00E48E3-78FA-429C-A376-855310C7325B}" type="pres">
      <dgm:prSet presAssocID="{B3195CE3-D63E-4F3C-B3A7-DFF02AC53C84}" presName="iconRect" presStyleLbl="node1" presStyleIdx="1" presStyleCnt="4" custLinFactNeighborX="32543" custLinFactNeighborY="4942"/>
      <dgm:spPr>
        <a:blipFill>
          <a:blip xmlns:r="http://schemas.openxmlformats.org/officeDocument/2006/relationships" r:embed="rId3">
            <a:extLst>
              <a:ext uri="{96DAC541-7B7A-43D3-8B79-37D633B846F1}">
                <asvg:svgBlip xmlns:asvg="http://schemas.microsoft.com/office/drawing/2016/SVG/main" r:embed="rId4"/>
              </a:ext>
            </a:extLst>
          </a:blip>
          <a:srcRect/>
          <a:stretch>
            <a:fillRect t="-13000" b="-13000"/>
          </a:stretch>
        </a:blipFill>
        <a:ln>
          <a:noFill/>
        </a:ln>
      </dgm:spPr>
      <dgm:extLst>
        <a:ext uri="{E40237B7-FDA0-4F09-8148-C483321AD2D9}">
          <dgm14:cNvPr xmlns:dgm14="http://schemas.microsoft.com/office/drawing/2010/diagram" id="0" name="" descr="Spinning Plates with solid fill"/>
        </a:ext>
      </dgm:extLst>
    </dgm:pt>
    <dgm:pt modelId="{CB4667AB-0AF5-436F-9B2B-CFCE36FD8A57}" type="pres">
      <dgm:prSet presAssocID="{B3195CE3-D63E-4F3C-B3A7-DFF02AC53C84}" presName="iconSpace" presStyleCnt="0"/>
      <dgm:spPr/>
    </dgm:pt>
    <dgm:pt modelId="{78AA7346-3BFB-4534-87BA-43BF60EDAF64}" type="pres">
      <dgm:prSet presAssocID="{B3195CE3-D63E-4F3C-B3A7-DFF02AC53C84}" presName="parTx" presStyleLbl="revTx" presStyleIdx="2" presStyleCnt="8" custLinFactNeighborX="-690" custLinFactNeighborY="9893">
        <dgm:presLayoutVars>
          <dgm:chMax val="0"/>
          <dgm:chPref val="0"/>
        </dgm:presLayoutVars>
      </dgm:prSet>
      <dgm:spPr/>
    </dgm:pt>
    <dgm:pt modelId="{4244CEA6-9BCA-4783-98B5-2668523A0BEA}" type="pres">
      <dgm:prSet presAssocID="{B3195CE3-D63E-4F3C-B3A7-DFF02AC53C84}" presName="txSpace" presStyleCnt="0"/>
      <dgm:spPr/>
    </dgm:pt>
    <dgm:pt modelId="{7ECACE97-3428-4BF9-BEBF-A99D35C4A1AA}" type="pres">
      <dgm:prSet presAssocID="{B3195CE3-D63E-4F3C-B3A7-DFF02AC53C84}" presName="desTx" presStyleLbl="revTx" presStyleIdx="3" presStyleCnt="8">
        <dgm:presLayoutVars/>
      </dgm:prSet>
      <dgm:spPr/>
    </dgm:pt>
    <dgm:pt modelId="{1C6E713E-EE3B-4102-B0DB-4D14BC80C012}" type="pres">
      <dgm:prSet presAssocID="{502E3DB4-5999-4EC3-8993-4CD9CE1C95F6}" presName="sibTrans" presStyleCnt="0"/>
      <dgm:spPr/>
    </dgm:pt>
    <dgm:pt modelId="{766D6ED7-83D9-4F1C-B1A1-6774ACFA2C1C}" type="pres">
      <dgm:prSet presAssocID="{F2D592D2-E592-4FDF-A231-C94A62312AB1}" presName="compNode" presStyleCnt="0"/>
      <dgm:spPr/>
    </dgm:pt>
    <dgm:pt modelId="{948AF1CF-4DBB-420E-9CF5-EE54E8AFB967}" type="pres">
      <dgm:prSet presAssocID="{F2D592D2-E592-4FDF-A231-C94A62312AB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4D7984FF-DBFF-4F43-ADE1-7318D3936CC1}" type="pres">
      <dgm:prSet presAssocID="{F2D592D2-E592-4FDF-A231-C94A62312AB1}" presName="iconSpace" presStyleCnt="0"/>
      <dgm:spPr/>
    </dgm:pt>
    <dgm:pt modelId="{A413CDE8-5847-4D40-8767-53588059C08A}" type="pres">
      <dgm:prSet presAssocID="{F2D592D2-E592-4FDF-A231-C94A62312AB1}" presName="parTx" presStyleLbl="revTx" presStyleIdx="4" presStyleCnt="8" custLinFactNeighborX="-1035" custLinFactNeighborY="14266">
        <dgm:presLayoutVars>
          <dgm:chMax val="0"/>
          <dgm:chPref val="0"/>
        </dgm:presLayoutVars>
      </dgm:prSet>
      <dgm:spPr/>
    </dgm:pt>
    <dgm:pt modelId="{A590A8AC-07F7-4BA6-9422-5FA6FEA0E954}" type="pres">
      <dgm:prSet presAssocID="{F2D592D2-E592-4FDF-A231-C94A62312AB1}" presName="txSpace" presStyleCnt="0"/>
      <dgm:spPr/>
    </dgm:pt>
    <dgm:pt modelId="{7FC4B312-3FAD-4D28-8A62-D718EBF36068}" type="pres">
      <dgm:prSet presAssocID="{F2D592D2-E592-4FDF-A231-C94A62312AB1}" presName="desTx" presStyleLbl="revTx" presStyleIdx="5" presStyleCnt="8" custScaleY="122886" custLinFactNeighborX="-1032" custLinFactNeighborY="-41427">
        <dgm:presLayoutVars/>
      </dgm:prSet>
      <dgm:spPr/>
    </dgm:pt>
    <dgm:pt modelId="{798612AE-B73E-40AE-982B-E678837DAA82}" type="pres">
      <dgm:prSet presAssocID="{5EFC71F6-DA2C-461C-8B0A-D16C1C65EBAD}" presName="sibTrans" presStyleCnt="0"/>
      <dgm:spPr/>
    </dgm:pt>
    <dgm:pt modelId="{38784165-E83E-443A-84C4-F742AA612D3C}" type="pres">
      <dgm:prSet presAssocID="{4C95B0EE-BCE4-4F3F-84E6-C68C2DE4B108}" presName="compNode" presStyleCnt="0"/>
      <dgm:spPr/>
    </dgm:pt>
    <dgm:pt modelId="{E32C40A4-68BB-43F9-B7A6-CCFE7628A09D}" type="pres">
      <dgm:prSet presAssocID="{4C95B0EE-BCE4-4F3F-84E6-C68C2DE4B108}" presName="iconRect" presStyleLbl="node1" presStyleIdx="3" presStyleCnt="4" custLinFactNeighborX="33529" custLinFactNeighborY="1235"/>
      <dgm:spPr>
        <a:blipFill>
          <a:blip xmlns:r="http://schemas.openxmlformats.org/officeDocument/2006/relationships" r:embed="rId7">
            <a:extLst>
              <a:ext uri="{96DAC541-7B7A-43D3-8B79-37D633B846F1}">
                <asvg:svgBlip xmlns:asvg="http://schemas.microsoft.com/office/drawing/2016/SVG/main" r:embed="rId8"/>
              </a:ext>
            </a:extLst>
          </a:blip>
          <a:srcRect/>
          <a:stretch>
            <a:fillRect t="-13000" b="-13000"/>
          </a:stretch>
        </a:blipFill>
        <a:ln>
          <a:noFill/>
        </a:ln>
      </dgm:spPr>
      <dgm:extLst>
        <a:ext uri="{E40237B7-FDA0-4F09-8148-C483321AD2D9}">
          <dgm14:cNvPr xmlns:dgm14="http://schemas.microsoft.com/office/drawing/2010/diagram" id="0" name="" descr="Eject outline"/>
        </a:ext>
      </dgm:extLst>
    </dgm:pt>
    <dgm:pt modelId="{A2EDA590-BC49-4916-9E16-0A4F0A114E13}" type="pres">
      <dgm:prSet presAssocID="{4C95B0EE-BCE4-4F3F-84E6-C68C2DE4B108}" presName="iconSpace" presStyleCnt="0"/>
      <dgm:spPr/>
    </dgm:pt>
    <dgm:pt modelId="{E7F1B150-F9EB-441A-8D4B-57C02B4FDC23}" type="pres">
      <dgm:prSet presAssocID="{4C95B0EE-BCE4-4F3F-84E6-C68C2DE4B108}" presName="parTx" presStyleLbl="revTx" presStyleIdx="6" presStyleCnt="8" custLinFactNeighborY="7444">
        <dgm:presLayoutVars>
          <dgm:chMax val="0"/>
          <dgm:chPref val="0"/>
        </dgm:presLayoutVars>
      </dgm:prSet>
      <dgm:spPr/>
    </dgm:pt>
    <dgm:pt modelId="{7722626A-86A7-4392-9D9D-DA1AFC26443E}" type="pres">
      <dgm:prSet presAssocID="{4C95B0EE-BCE4-4F3F-84E6-C68C2DE4B108}" presName="txSpace" presStyleCnt="0"/>
      <dgm:spPr/>
    </dgm:pt>
    <dgm:pt modelId="{2AF5B676-2002-4937-873F-18BDAAE607B9}" type="pres">
      <dgm:prSet presAssocID="{4C95B0EE-BCE4-4F3F-84E6-C68C2DE4B108}" presName="desTx" presStyleLbl="revTx" presStyleIdx="7" presStyleCnt="8" custLinFactNeighborX="0" custLinFactNeighborY="-59849">
        <dgm:presLayoutVars/>
      </dgm:prSet>
      <dgm:spPr/>
    </dgm:pt>
  </dgm:ptLst>
  <dgm:cxnLst>
    <dgm:cxn modelId="{46183C06-F3FC-4F31-8FB9-F27A0342AEAB}" type="presOf" srcId="{198644CE-BEEE-4B91-802B-358ABBCE31C4}" destId="{2AF5B676-2002-4937-873F-18BDAAE607B9}" srcOrd="0" destOrd="2" presId="urn:microsoft.com/office/officeart/2018/2/layout/IconLabelDescriptionList"/>
    <dgm:cxn modelId="{FF17CD06-1F33-41E4-BB3C-1307236E37E0}" srcId="{69DE6823-3220-4336-902E-2CBF1E26837C}" destId="{F2D592D2-E592-4FDF-A231-C94A62312AB1}" srcOrd="2" destOrd="0" parTransId="{B3908A19-8A8F-4A3D-8821-134E3BE36CAF}" sibTransId="{5EFC71F6-DA2C-461C-8B0A-D16C1C65EBAD}"/>
    <dgm:cxn modelId="{B3746108-D951-41EB-9965-A5DDCE7F9FC3}" type="presOf" srcId="{4C95B0EE-BCE4-4F3F-84E6-C68C2DE4B108}" destId="{E7F1B150-F9EB-441A-8D4B-57C02B4FDC23}" srcOrd="0" destOrd="0" presId="urn:microsoft.com/office/officeart/2018/2/layout/IconLabelDescriptionList"/>
    <dgm:cxn modelId="{96F02610-1626-44E3-8F8C-59115562DAEB}" type="presOf" srcId="{B3195CE3-D63E-4F3C-B3A7-DFF02AC53C84}" destId="{78AA7346-3BFB-4534-87BA-43BF60EDAF64}" srcOrd="0" destOrd="0" presId="urn:microsoft.com/office/officeart/2018/2/layout/IconLabelDescriptionList"/>
    <dgm:cxn modelId="{4035AA23-63B3-4288-A4DD-C9B3A906453A}" srcId="{69DE6823-3220-4336-902E-2CBF1E26837C}" destId="{8109F736-1388-43D7-B241-86860E4659D5}" srcOrd="0" destOrd="0" parTransId="{67D60994-C3EC-4D6A-BD13-9A95E4DC0335}" sibTransId="{E026689E-88C2-412E-B1DB-547AD1166959}"/>
    <dgm:cxn modelId="{C29E2837-E012-4FAC-9379-31F06776AA37}" srcId="{8109F736-1388-43D7-B241-86860E4659D5}" destId="{3823DCFD-CDAB-401C-AF6A-8C20FB88779F}" srcOrd="0" destOrd="0" parTransId="{AB186537-81B9-4B20-8F70-788046AF980C}" sibTransId="{C9782707-1439-495E-939C-7657EA57F7A6}"/>
    <dgm:cxn modelId="{6216C968-F10F-4213-AF52-33D533E97E7B}" type="presOf" srcId="{69DE6823-3220-4336-902E-2CBF1E26837C}" destId="{5C63CE1B-5498-4FA5-A815-5F3717A1DF8F}" srcOrd="0" destOrd="0" presId="urn:microsoft.com/office/officeart/2018/2/layout/IconLabelDescriptionList"/>
    <dgm:cxn modelId="{8CEEBA6D-B4B8-4A6E-9D32-1B110B04F2CE}" srcId="{F2D592D2-E592-4FDF-A231-C94A62312AB1}" destId="{086386E2-F24D-46D6-970D-ED8D173E48E2}" srcOrd="2" destOrd="0" parTransId="{29B16592-AE7F-4BE0-8376-25CD35C9B6B7}" sibTransId="{F089C65D-0654-474F-AD5D-410597BB8E61}"/>
    <dgm:cxn modelId="{BF9EA84F-F6B9-4580-9522-FD038429FDF9}" type="presOf" srcId="{8109F736-1388-43D7-B241-86860E4659D5}" destId="{1F86314E-D923-486A-BAE7-AA825F4476F9}" srcOrd="0" destOrd="0" presId="urn:microsoft.com/office/officeart/2018/2/layout/IconLabelDescriptionList"/>
    <dgm:cxn modelId="{44C04073-9CD2-4B93-B22F-6A92C5D57107}" srcId="{4C95B0EE-BCE4-4F3F-84E6-C68C2DE4B108}" destId="{CDC9FC5C-3F41-46A8-B853-27A39029ED02}" srcOrd="0" destOrd="0" parTransId="{BEDFC171-8FCE-4BD1-B379-D6EC02C2D9F0}" sibTransId="{8DEAB753-31EC-4484-B00C-B8956DA222A8}"/>
    <dgm:cxn modelId="{70098C57-7D04-4EFA-8DD0-2A883662A254}" srcId="{4C95B0EE-BCE4-4F3F-84E6-C68C2DE4B108}" destId="{77EA8613-B8FB-4901-99A5-DCC00049140A}" srcOrd="1" destOrd="0" parTransId="{7EDD6E03-755E-43EF-A6C3-15E12E36BDE5}" sibTransId="{4386EDA4-D03C-4186-980B-7C9F426E43A9}"/>
    <dgm:cxn modelId="{C25AE578-D856-427B-B4A4-E0A4EFE151D6}" srcId="{F2D592D2-E592-4FDF-A231-C94A62312AB1}" destId="{832343F6-FD72-4A06-A6AA-BF7F9A44113F}" srcOrd="1" destOrd="0" parTransId="{5D1A69C0-D4EE-4D84-B1E0-FC2F71EE916D}" sibTransId="{55B39B52-A545-4047-B5BB-3D528F84EAAC}"/>
    <dgm:cxn modelId="{F1451282-8316-4201-BF82-03113FBDCE19}" srcId="{4C95B0EE-BCE4-4F3F-84E6-C68C2DE4B108}" destId="{198644CE-BEEE-4B91-802B-358ABBCE31C4}" srcOrd="2" destOrd="0" parTransId="{8F13D570-54FE-43C2-A3D4-48144C9E0383}" sibTransId="{66629D6F-4357-4F8B-BABB-16A902A8A1F3}"/>
    <dgm:cxn modelId="{CC52EB91-5F27-423F-9671-C0241E641EBC}" type="presOf" srcId="{77EA8613-B8FB-4901-99A5-DCC00049140A}" destId="{2AF5B676-2002-4937-873F-18BDAAE607B9}" srcOrd="0" destOrd="1" presId="urn:microsoft.com/office/officeart/2018/2/layout/IconLabelDescriptionList"/>
    <dgm:cxn modelId="{BA90E9A1-E35F-431B-98C1-5DCD43A63934}" type="presOf" srcId="{F2D592D2-E592-4FDF-A231-C94A62312AB1}" destId="{A413CDE8-5847-4D40-8767-53588059C08A}" srcOrd="0" destOrd="0" presId="urn:microsoft.com/office/officeart/2018/2/layout/IconLabelDescriptionList"/>
    <dgm:cxn modelId="{EF27B5A2-6848-4A6B-971D-121990FCB01A}" srcId="{F2D592D2-E592-4FDF-A231-C94A62312AB1}" destId="{CCED9BDD-5A2B-49A1-9F29-6D2FC0E55F79}" srcOrd="0" destOrd="0" parTransId="{2714B9B9-D1A5-4747-BBF2-5F7AC300404C}" sibTransId="{C0F68E44-0295-4EBC-917E-7B2E6BF9F11D}"/>
    <dgm:cxn modelId="{FEAC7DB1-65AD-47F2-B775-7B2A5EE83A8E}" srcId="{69DE6823-3220-4336-902E-2CBF1E26837C}" destId="{4C95B0EE-BCE4-4F3F-84E6-C68C2DE4B108}" srcOrd="3" destOrd="0" parTransId="{CDC0693F-27C0-4264-96C0-63307D1DE290}" sibTransId="{68F56C2C-4D7A-44B8-817B-074F361DAC0A}"/>
    <dgm:cxn modelId="{A2595EB9-0EFF-4721-97C6-911C166CE9FC}" type="presOf" srcId="{832343F6-FD72-4A06-A6AA-BF7F9A44113F}" destId="{7FC4B312-3FAD-4D28-8A62-D718EBF36068}" srcOrd="0" destOrd="1" presId="urn:microsoft.com/office/officeart/2018/2/layout/IconLabelDescriptionList"/>
    <dgm:cxn modelId="{E60049BE-AE9D-4FF6-BB1A-4E277712A8CF}" type="presOf" srcId="{060C218F-91AF-48B0-A4A7-2FD5833BF0A0}" destId="{2AF5B676-2002-4937-873F-18BDAAE607B9}" srcOrd="0" destOrd="3" presId="urn:microsoft.com/office/officeart/2018/2/layout/IconLabelDescriptionList"/>
    <dgm:cxn modelId="{6E7EC7CE-0BC3-448E-B122-93FD8E4C39AD}" type="presOf" srcId="{3823DCFD-CDAB-401C-AF6A-8C20FB88779F}" destId="{39F44610-6DEE-4DD1-9242-53A698117AE9}" srcOrd="0" destOrd="0" presId="urn:microsoft.com/office/officeart/2018/2/layout/IconLabelDescriptionList"/>
    <dgm:cxn modelId="{F3181ED1-90D9-4523-8C85-1B90A7767C2E}" srcId="{4C95B0EE-BCE4-4F3F-84E6-C68C2DE4B108}" destId="{060C218F-91AF-48B0-A4A7-2FD5833BF0A0}" srcOrd="3" destOrd="0" parTransId="{957EF236-8FD5-4425-B268-DC57ACF81E67}" sibTransId="{921CD3CA-3E18-4594-9CBD-02256C3399F5}"/>
    <dgm:cxn modelId="{71AEC6D2-6A3E-46EC-8EC6-3A8FA76222A7}" type="presOf" srcId="{CCED9BDD-5A2B-49A1-9F29-6D2FC0E55F79}" destId="{7FC4B312-3FAD-4D28-8A62-D718EBF36068}" srcOrd="0" destOrd="0" presId="urn:microsoft.com/office/officeart/2018/2/layout/IconLabelDescriptionList"/>
    <dgm:cxn modelId="{66133ADA-07CC-41D5-AD6E-EC92D39B9725}" type="presOf" srcId="{CDC9FC5C-3F41-46A8-B853-27A39029ED02}" destId="{2AF5B676-2002-4937-873F-18BDAAE607B9}" srcOrd="0" destOrd="0" presId="urn:microsoft.com/office/officeart/2018/2/layout/IconLabelDescriptionList"/>
    <dgm:cxn modelId="{6EFE12DE-1966-4449-98D1-E9EE0249E05F}" type="presOf" srcId="{086386E2-F24D-46D6-970D-ED8D173E48E2}" destId="{7FC4B312-3FAD-4D28-8A62-D718EBF36068}" srcOrd="0" destOrd="2" presId="urn:microsoft.com/office/officeart/2018/2/layout/IconLabelDescriptionList"/>
    <dgm:cxn modelId="{45209BFE-71E7-435F-8A69-5912B62F4893}" srcId="{69DE6823-3220-4336-902E-2CBF1E26837C}" destId="{B3195CE3-D63E-4F3C-B3A7-DFF02AC53C84}" srcOrd="1" destOrd="0" parTransId="{DD413C83-23F2-47B8-8CD3-205CCCC0C57C}" sibTransId="{502E3DB4-5999-4EC3-8993-4CD9CE1C95F6}"/>
    <dgm:cxn modelId="{557CE084-B88D-42AA-B32A-52C63CBAD962}" type="presParOf" srcId="{5C63CE1B-5498-4FA5-A815-5F3717A1DF8F}" destId="{92F37926-BC27-422F-9AAB-CE17B81E1458}" srcOrd="0" destOrd="0" presId="urn:microsoft.com/office/officeart/2018/2/layout/IconLabelDescriptionList"/>
    <dgm:cxn modelId="{38FE9558-A2BC-479A-843B-0A9A07E99BF5}" type="presParOf" srcId="{92F37926-BC27-422F-9AAB-CE17B81E1458}" destId="{22AF5C3B-CE23-4D2B-8ED5-621A5D3D5649}" srcOrd="0" destOrd="0" presId="urn:microsoft.com/office/officeart/2018/2/layout/IconLabelDescriptionList"/>
    <dgm:cxn modelId="{F8737ABE-84E7-41B2-B54A-19EC8ACAAADB}" type="presParOf" srcId="{92F37926-BC27-422F-9AAB-CE17B81E1458}" destId="{50D0D838-3E8C-448F-AFD0-186D073F2D53}" srcOrd="1" destOrd="0" presId="urn:microsoft.com/office/officeart/2018/2/layout/IconLabelDescriptionList"/>
    <dgm:cxn modelId="{2F7BE3A1-C9D2-4C69-95F0-6B50A029564E}" type="presParOf" srcId="{92F37926-BC27-422F-9AAB-CE17B81E1458}" destId="{1F86314E-D923-486A-BAE7-AA825F4476F9}" srcOrd="2" destOrd="0" presId="urn:microsoft.com/office/officeart/2018/2/layout/IconLabelDescriptionList"/>
    <dgm:cxn modelId="{D012A508-237C-4146-A801-D3243DEA7AF3}" type="presParOf" srcId="{92F37926-BC27-422F-9AAB-CE17B81E1458}" destId="{6D1433E5-1262-4664-95C9-6AF2625FCFD5}" srcOrd="3" destOrd="0" presId="urn:microsoft.com/office/officeart/2018/2/layout/IconLabelDescriptionList"/>
    <dgm:cxn modelId="{EFE356D0-440E-41E0-B8AB-7E17FC0ADD0A}" type="presParOf" srcId="{92F37926-BC27-422F-9AAB-CE17B81E1458}" destId="{39F44610-6DEE-4DD1-9242-53A698117AE9}" srcOrd="4" destOrd="0" presId="urn:microsoft.com/office/officeart/2018/2/layout/IconLabelDescriptionList"/>
    <dgm:cxn modelId="{6DAA7ABC-EF35-4094-9B3B-370C63BBFA97}" type="presParOf" srcId="{5C63CE1B-5498-4FA5-A815-5F3717A1DF8F}" destId="{753F7A6A-AA50-44B5-A097-75F56D3E8EDC}" srcOrd="1" destOrd="0" presId="urn:microsoft.com/office/officeart/2018/2/layout/IconLabelDescriptionList"/>
    <dgm:cxn modelId="{6DF0A3C6-F30D-48BA-B144-63484497E793}" type="presParOf" srcId="{5C63CE1B-5498-4FA5-A815-5F3717A1DF8F}" destId="{F71E0D8F-FB5C-4A97-BF53-F0DB34965E99}" srcOrd="2" destOrd="0" presId="urn:microsoft.com/office/officeart/2018/2/layout/IconLabelDescriptionList"/>
    <dgm:cxn modelId="{AD35AF9A-0A50-4849-93E7-648C7A3EDDBA}" type="presParOf" srcId="{F71E0D8F-FB5C-4A97-BF53-F0DB34965E99}" destId="{C00E48E3-78FA-429C-A376-855310C7325B}" srcOrd="0" destOrd="0" presId="urn:microsoft.com/office/officeart/2018/2/layout/IconLabelDescriptionList"/>
    <dgm:cxn modelId="{A67B04D9-9477-4627-87CA-6255FB323F0C}" type="presParOf" srcId="{F71E0D8F-FB5C-4A97-BF53-F0DB34965E99}" destId="{CB4667AB-0AF5-436F-9B2B-CFCE36FD8A57}" srcOrd="1" destOrd="0" presId="urn:microsoft.com/office/officeart/2018/2/layout/IconLabelDescriptionList"/>
    <dgm:cxn modelId="{E9763A18-9B82-4C3F-AF3E-5F97AC3F0DDD}" type="presParOf" srcId="{F71E0D8F-FB5C-4A97-BF53-F0DB34965E99}" destId="{78AA7346-3BFB-4534-87BA-43BF60EDAF64}" srcOrd="2" destOrd="0" presId="urn:microsoft.com/office/officeart/2018/2/layout/IconLabelDescriptionList"/>
    <dgm:cxn modelId="{EB426517-8F0B-4612-8522-6AC5D6E87F3F}" type="presParOf" srcId="{F71E0D8F-FB5C-4A97-BF53-F0DB34965E99}" destId="{4244CEA6-9BCA-4783-98B5-2668523A0BEA}" srcOrd="3" destOrd="0" presId="urn:microsoft.com/office/officeart/2018/2/layout/IconLabelDescriptionList"/>
    <dgm:cxn modelId="{F676D90B-6A48-4A5E-9BB2-C4678EBF6524}" type="presParOf" srcId="{F71E0D8F-FB5C-4A97-BF53-F0DB34965E99}" destId="{7ECACE97-3428-4BF9-BEBF-A99D35C4A1AA}" srcOrd="4" destOrd="0" presId="urn:microsoft.com/office/officeart/2018/2/layout/IconLabelDescriptionList"/>
    <dgm:cxn modelId="{D0DF8314-1B13-4874-82CE-0527D06BC841}" type="presParOf" srcId="{5C63CE1B-5498-4FA5-A815-5F3717A1DF8F}" destId="{1C6E713E-EE3B-4102-B0DB-4D14BC80C012}" srcOrd="3" destOrd="0" presId="urn:microsoft.com/office/officeart/2018/2/layout/IconLabelDescriptionList"/>
    <dgm:cxn modelId="{9C44E421-B914-482C-A243-5B077DC13695}" type="presParOf" srcId="{5C63CE1B-5498-4FA5-A815-5F3717A1DF8F}" destId="{766D6ED7-83D9-4F1C-B1A1-6774ACFA2C1C}" srcOrd="4" destOrd="0" presId="urn:microsoft.com/office/officeart/2018/2/layout/IconLabelDescriptionList"/>
    <dgm:cxn modelId="{FB7E30B4-8E07-44A9-B143-EBE6C5452419}" type="presParOf" srcId="{766D6ED7-83D9-4F1C-B1A1-6774ACFA2C1C}" destId="{948AF1CF-4DBB-420E-9CF5-EE54E8AFB967}" srcOrd="0" destOrd="0" presId="urn:microsoft.com/office/officeart/2018/2/layout/IconLabelDescriptionList"/>
    <dgm:cxn modelId="{C43EE36B-E2F7-4CAA-94DF-834D901FC480}" type="presParOf" srcId="{766D6ED7-83D9-4F1C-B1A1-6774ACFA2C1C}" destId="{4D7984FF-DBFF-4F43-ADE1-7318D3936CC1}" srcOrd="1" destOrd="0" presId="urn:microsoft.com/office/officeart/2018/2/layout/IconLabelDescriptionList"/>
    <dgm:cxn modelId="{5C3C34B7-AB83-43F3-8951-0D59FC2E504D}" type="presParOf" srcId="{766D6ED7-83D9-4F1C-B1A1-6774ACFA2C1C}" destId="{A413CDE8-5847-4D40-8767-53588059C08A}" srcOrd="2" destOrd="0" presId="urn:microsoft.com/office/officeart/2018/2/layout/IconLabelDescriptionList"/>
    <dgm:cxn modelId="{DD90C4AE-5690-40CF-BD14-F0319C55767F}" type="presParOf" srcId="{766D6ED7-83D9-4F1C-B1A1-6774ACFA2C1C}" destId="{A590A8AC-07F7-4BA6-9422-5FA6FEA0E954}" srcOrd="3" destOrd="0" presId="urn:microsoft.com/office/officeart/2018/2/layout/IconLabelDescriptionList"/>
    <dgm:cxn modelId="{CE74E2FC-423D-49ED-BD34-5EBF7723E82C}" type="presParOf" srcId="{766D6ED7-83D9-4F1C-B1A1-6774ACFA2C1C}" destId="{7FC4B312-3FAD-4D28-8A62-D718EBF36068}" srcOrd="4" destOrd="0" presId="urn:microsoft.com/office/officeart/2018/2/layout/IconLabelDescriptionList"/>
    <dgm:cxn modelId="{F91AB195-0CDF-4EA5-BFC4-9953B978430C}" type="presParOf" srcId="{5C63CE1B-5498-4FA5-A815-5F3717A1DF8F}" destId="{798612AE-B73E-40AE-982B-E678837DAA82}" srcOrd="5" destOrd="0" presId="urn:microsoft.com/office/officeart/2018/2/layout/IconLabelDescriptionList"/>
    <dgm:cxn modelId="{15C76AF7-3C9F-449D-8C39-1B1F8B85F59C}" type="presParOf" srcId="{5C63CE1B-5498-4FA5-A815-5F3717A1DF8F}" destId="{38784165-E83E-443A-84C4-F742AA612D3C}" srcOrd="6" destOrd="0" presId="urn:microsoft.com/office/officeart/2018/2/layout/IconLabelDescriptionList"/>
    <dgm:cxn modelId="{83A22296-51F8-4EF4-AE83-7C974D596108}" type="presParOf" srcId="{38784165-E83E-443A-84C4-F742AA612D3C}" destId="{E32C40A4-68BB-43F9-B7A6-CCFE7628A09D}" srcOrd="0" destOrd="0" presId="urn:microsoft.com/office/officeart/2018/2/layout/IconLabelDescriptionList"/>
    <dgm:cxn modelId="{6450473F-8B4B-4EC9-B08C-A4D1F1F6188A}" type="presParOf" srcId="{38784165-E83E-443A-84C4-F742AA612D3C}" destId="{A2EDA590-BC49-4916-9E16-0A4F0A114E13}" srcOrd="1" destOrd="0" presId="urn:microsoft.com/office/officeart/2018/2/layout/IconLabelDescriptionList"/>
    <dgm:cxn modelId="{AA8C34BB-4B8B-4671-85D7-4C660AAB0E9C}" type="presParOf" srcId="{38784165-E83E-443A-84C4-F742AA612D3C}" destId="{E7F1B150-F9EB-441A-8D4B-57C02B4FDC23}" srcOrd="2" destOrd="0" presId="urn:microsoft.com/office/officeart/2018/2/layout/IconLabelDescriptionList"/>
    <dgm:cxn modelId="{8E8F7E2E-D79E-4BC2-A4D7-9E4DCA29133F}" type="presParOf" srcId="{38784165-E83E-443A-84C4-F742AA612D3C}" destId="{7722626A-86A7-4392-9D9D-DA1AFC26443E}" srcOrd="3" destOrd="0" presId="urn:microsoft.com/office/officeart/2018/2/layout/IconLabelDescriptionList"/>
    <dgm:cxn modelId="{BC92C8C8-FFEA-483F-BAB2-C3245A7D1870}" type="presParOf" srcId="{38784165-E83E-443A-84C4-F742AA612D3C}" destId="{2AF5B676-2002-4937-873F-18BDAAE607B9}"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CC051-E3B7-48BF-BDC8-FB1D2615B092}">
      <dsp:nvSpPr>
        <dsp:cNvPr id="0" name=""/>
        <dsp:cNvSpPr/>
      </dsp:nvSpPr>
      <dsp:spPr>
        <a:xfrm>
          <a:off x="665763" y="1207741"/>
          <a:ext cx="880451" cy="88045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5BF7A8-CBBB-47D6-8F7D-CA7501AE7B50}">
      <dsp:nvSpPr>
        <dsp:cNvPr id="0" name=""/>
        <dsp:cNvSpPr/>
      </dsp:nvSpPr>
      <dsp:spPr>
        <a:xfrm>
          <a:off x="127709" y="2378596"/>
          <a:ext cx="1956559" cy="7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a:t>90 Day Review</a:t>
          </a:r>
        </a:p>
      </dsp:txBody>
      <dsp:txXfrm>
        <a:off x="127709" y="2378596"/>
        <a:ext cx="1956559" cy="765000"/>
      </dsp:txXfrm>
    </dsp:sp>
    <dsp:sp modelId="{D63DAE46-1FAB-4DB1-A5DC-3F040F685CC3}">
      <dsp:nvSpPr>
        <dsp:cNvPr id="0" name=""/>
        <dsp:cNvSpPr/>
      </dsp:nvSpPr>
      <dsp:spPr>
        <a:xfrm>
          <a:off x="2964720" y="1207741"/>
          <a:ext cx="880451" cy="88045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DC1005-4852-4E40-83E8-ED29AB76AEEF}">
      <dsp:nvSpPr>
        <dsp:cNvPr id="0" name=""/>
        <dsp:cNvSpPr/>
      </dsp:nvSpPr>
      <dsp:spPr>
        <a:xfrm>
          <a:off x="2426666" y="2378596"/>
          <a:ext cx="1956559" cy="7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dirty="0"/>
            <a:t>Benefits adjustment and PEO transition proposal</a:t>
          </a:r>
        </a:p>
      </dsp:txBody>
      <dsp:txXfrm>
        <a:off x="2426666" y="2378596"/>
        <a:ext cx="1956559" cy="765000"/>
      </dsp:txXfrm>
    </dsp:sp>
    <dsp:sp modelId="{0C2A9083-B012-49FE-BD4B-C9FC3FB0EEB6}">
      <dsp:nvSpPr>
        <dsp:cNvPr id="0" name=""/>
        <dsp:cNvSpPr/>
      </dsp:nvSpPr>
      <dsp:spPr>
        <a:xfrm>
          <a:off x="5263677" y="1207741"/>
          <a:ext cx="880451" cy="88045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A1C424-A261-4373-BCEB-F1328AA3A58A}">
      <dsp:nvSpPr>
        <dsp:cNvPr id="0" name=""/>
        <dsp:cNvSpPr/>
      </dsp:nvSpPr>
      <dsp:spPr>
        <a:xfrm>
          <a:off x="4725623" y="2378596"/>
          <a:ext cx="1956559" cy="76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dirty="0"/>
            <a:t>Paid time off (PTO) proposal</a:t>
          </a:r>
        </a:p>
      </dsp:txBody>
      <dsp:txXfrm>
        <a:off x="4725623" y="2378596"/>
        <a:ext cx="1956559" cy="765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F5C3B-CE23-4D2B-8ED5-621A5D3D5649}">
      <dsp:nvSpPr>
        <dsp:cNvPr id="0" name=""/>
        <dsp:cNvSpPr/>
      </dsp:nvSpPr>
      <dsp:spPr>
        <a:xfrm>
          <a:off x="318042" y="292862"/>
          <a:ext cx="842944" cy="72396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13000" b="-13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86314E-D923-486A-BAE7-AA825F4476F9}">
      <dsp:nvSpPr>
        <dsp:cNvPr id="0" name=""/>
        <dsp:cNvSpPr/>
      </dsp:nvSpPr>
      <dsp:spPr>
        <a:xfrm>
          <a:off x="139561" y="1360077"/>
          <a:ext cx="2408414" cy="2683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dirty="0"/>
            <a:t>The Federal Family and Medical Leave Act </a:t>
          </a:r>
          <a:r>
            <a:rPr lang="en-US" sz="1400" b="0" kern="1200" dirty="0"/>
            <a:t>applies (in general) to organizations with at least 50 employees within a 75 mile radius. Therefore, the Federal FMLA does not apply to MCCOY. </a:t>
          </a:r>
        </a:p>
        <a:p>
          <a:pPr marL="0" lvl="0" indent="0" algn="l" defTabSz="622300">
            <a:lnSpc>
              <a:spcPct val="100000"/>
            </a:lnSpc>
            <a:spcBef>
              <a:spcPct val="0"/>
            </a:spcBef>
            <a:spcAft>
              <a:spcPct val="35000"/>
            </a:spcAft>
            <a:buNone/>
            <a:defRPr b="1"/>
          </a:pPr>
          <a:r>
            <a:rPr lang="en-US" sz="1400" b="0" kern="1200" dirty="0"/>
            <a:t>Why?</a:t>
          </a:r>
        </a:p>
      </dsp:txBody>
      <dsp:txXfrm>
        <a:off x="139561" y="1360077"/>
        <a:ext cx="2408414" cy="2683974"/>
      </dsp:txXfrm>
    </dsp:sp>
    <dsp:sp modelId="{39F44610-6DEE-4DD1-9242-53A698117AE9}">
      <dsp:nvSpPr>
        <dsp:cNvPr id="0" name=""/>
        <dsp:cNvSpPr/>
      </dsp:nvSpPr>
      <dsp:spPr>
        <a:xfrm>
          <a:off x="247626" y="3011122"/>
          <a:ext cx="2408414" cy="1617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en-US" sz="1400" kern="1200" dirty="0"/>
            <a:t>The burden and disruption for an organization of less than 50 employees is deemed too significant.</a:t>
          </a:r>
        </a:p>
      </dsp:txBody>
      <dsp:txXfrm>
        <a:off x="247626" y="3011122"/>
        <a:ext cx="2408414" cy="1617921"/>
      </dsp:txXfrm>
    </dsp:sp>
    <dsp:sp modelId="{C00E48E3-78FA-429C-A376-855310C7325B}">
      <dsp:nvSpPr>
        <dsp:cNvPr id="0" name=""/>
        <dsp:cNvSpPr/>
      </dsp:nvSpPr>
      <dsp:spPr>
        <a:xfrm>
          <a:off x="3119083" y="364418"/>
          <a:ext cx="842944" cy="72396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13000" b="-13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AA7346-3BFB-4534-87BA-43BF60EDAF64}">
      <dsp:nvSpPr>
        <dsp:cNvPr id="0" name=""/>
        <dsp:cNvSpPr/>
      </dsp:nvSpPr>
      <dsp:spPr>
        <a:xfrm>
          <a:off x="2828146" y="1359877"/>
          <a:ext cx="2408414" cy="1379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dirty="0"/>
            <a:t>But we want to support our team while balancing wants/needs of the group and the needs and limitations of MCCOY.</a:t>
          </a:r>
        </a:p>
      </dsp:txBody>
      <dsp:txXfrm>
        <a:off x="2828146" y="1359877"/>
        <a:ext cx="2408414" cy="1379659"/>
      </dsp:txXfrm>
    </dsp:sp>
    <dsp:sp modelId="{7ECACE97-3428-4BF9-BEBF-A99D35C4A1AA}">
      <dsp:nvSpPr>
        <dsp:cNvPr id="0" name=""/>
        <dsp:cNvSpPr/>
      </dsp:nvSpPr>
      <dsp:spPr>
        <a:xfrm>
          <a:off x="2844764" y="2682482"/>
          <a:ext cx="2408414" cy="1617921"/>
        </a:xfrm>
        <a:prstGeom prst="rect">
          <a:avLst/>
        </a:prstGeom>
        <a:noFill/>
        <a:ln>
          <a:noFill/>
        </a:ln>
        <a:effectLst/>
      </dsp:spPr>
      <dsp:style>
        <a:lnRef idx="0">
          <a:scrgbClr r="0" g="0" b="0"/>
        </a:lnRef>
        <a:fillRef idx="0">
          <a:scrgbClr r="0" g="0" b="0"/>
        </a:fillRef>
        <a:effectRef idx="0">
          <a:scrgbClr r="0" g="0" b="0"/>
        </a:effectRef>
        <a:fontRef idx="minor"/>
      </dsp:style>
    </dsp:sp>
    <dsp:sp modelId="{948AF1CF-4DBB-420E-9CF5-EE54E8AFB967}">
      <dsp:nvSpPr>
        <dsp:cNvPr id="0" name=""/>
        <dsp:cNvSpPr/>
      </dsp:nvSpPr>
      <dsp:spPr>
        <a:xfrm>
          <a:off x="5674650" y="236070"/>
          <a:ext cx="842944" cy="7239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13CDE8-5847-4D40-8767-53588059C08A}">
      <dsp:nvSpPr>
        <dsp:cNvPr id="0" name=""/>
        <dsp:cNvSpPr/>
      </dsp:nvSpPr>
      <dsp:spPr>
        <a:xfrm>
          <a:off x="5649723" y="1327640"/>
          <a:ext cx="2408414" cy="1379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dirty="0"/>
            <a:t>What we can do</a:t>
          </a:r>
        </a:p>
      </dsp:txBody>
      <dsp:txXfrm>
        <a:off x="5649723" y="1327640"/>
        <a:ext cx="2408414" cy="1379659"/>
      </dsp:txXfrm>
    </dsp:sp>
    <dsp:sp modelId="{7FC4B312-3FAD-4D28-8A62-D718EBF36068}">
      <dsp:nvSpPr>
        <dsp:cNvPr id="0" name=""/>
        <dsp:cNvSpPr/>
      </dsp:nvSpPr>
      <dsp:spPr>
        <a:xfrm>
          <a:off x="5649795" y="1734517"/>
          <a:ext cx="2408414" cy="1988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en-US" sz="1400" kern="1200" dirty="0"/>
            <a:t>Create an official extended leave policy that applies to eligible employees on an equivalent basis</a:t>
          </a:r>
        </a:p>
        <a:p>
          <a:pPr marL="0" lvl="0" indent="0" algn="l" defTabSz="622300">
            <a:lnSpc>
              <a:spcPct val="100000"/>
            </a:lnSpc>
            <a:spcBef>
              <a:spcPct val="0"/>
            </a:spcBef>
            <a:spcAft>
              <a:spcPct val="35000"/>
            </a:spcAft>
            <a:buNone/>
          </a:pPr>
          <a:r>
            <a:rPr lang="en-US" sz="1400" kern="1200" dirty="0"/>
            <a:t>Support continuation of job following leave</a:t>
          </a:r>
        </a:p>
        <a:p>
          <a:pPr marL="0" lvl="0" indent="0" algn="l" defTabSz="622300">
            <a:lnSpc>
              <a:spcPct val="100000"/>
            </a:lnSpc>
            <a:spcBef>
              <a:spcPct val="0"/>
            </a:spcBef>
            <a:spcAft>
              <a:spcPct val="35000"/>
            </a:spcAft>
            <a:buNone/>
          </a:pPr>
          <a:r>
            <a:rPr lang="en-US" sz="1400" kern="1200" dirty="0"/>
            <a:t>For medically related leave, support continuation of compensation with the addition of a short-term disability policy</a:t>
          </a:r>
        </a:p>
      </dsp:txBody>
      <dsp:txXfrm>
        <a:off x="5649795" y="1734517"/>
        <a:ext cx="2408414" cy="1988199"/>
      </dsp:txXfrm>
    </dsp:sp>
    <dsp:sp modelId="{E32C40A4-68BB-43F9-B7A6-CCFE7628A09D}">
      <dsp:nvSpPr>
        <dsp:cNvPr id="0" name=""/>
        <dsp:cNvSpPr/>
      </dsp:nvSpPr>
      <dsp:spPr>
        <a:xfrm>
          <a:off x="8787168" y="337581"/>
          <a:ext cx="842944" cy="72396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t="-13000" b="-13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F1B150-F9EB-441A-8D4B-57C02B4FDC23}">
      <dsp:nvSpPr>
        <dsp:cNvPr id="0" name=""/>
        <dsp:cNvSpPr/>
      </dsp:nvSpPr>
      <dsp:spPr>
        <a:xfrm>
          <a:off x="8504537" y="1326089"/>
          <a:ext cx="2408414" cy="1379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dirty="0"/>
            <a:t>What we can’t do</a:t>
          </a:r>
        </a:p>
      </dsp:txBody>
      <dsp:txXfrm>
        <a:off x="8504537" y="1326089"/>
        <a:ext cx="2408414" cy="1379659"/>
      </dsp:txXfrm>
    </dsp:sp>
    <dsp:sp modelId="{2AF5B676-2002-4937-873F-18BDAAE607B9}">
      <dsp:nvSpPr>
        <dsp:cNvPr id="0" name=""/>
        <dsp:cNvSpPr/>
      </dsp:nvSpPr>
      <dsp:spPr>
        <a:xfrm>
          <a:off x="8504537" y="1714172"/>
          <a:ext cx="2408414" cy="1617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en-US" sz="1400" kern="1200" dirty="0"/>
            <a:t>Put programs on hold during an employee’s leave – especially those funded by grants</a:t>
          </a:r>
        </a:p>
        <a:p>
          <a:pPr marL="0" lvl="0" indent="0" algn="l" defTabSz="622300">
            <a:lnSpc>
              <a:spcPct val="100000"/>
            </a:lnSpc>
            <a:spcBef>
              <a:spcPct val="0"/>
            </a:spcBef>
            <a:spcAft>
              <a:spcPct val="35000"/>
            </a:spcAft>
            <a:buNone/>
          </a:pPr>
          <a:r>
            <a:rPr lang="en-US" sz="1400" kern="1200" dirty="0"/>
            <a:t>Use restricted grants to cover the cost of the leave</a:t>
          </a:r>
        </a:p>
        <a:p>
          <a:pPr marL="0" lvl="0" indent="0" algn="l" defTabSz="622300">
            <a:lnSpc>
              <a:spcPct val="100000"/>
            </a:lnSpc>
            <a:spcBef>
              <a:spcPct val="0"/>
            </a:spcBef>
            <a:spcAft>
              <a:spcPct val="35000"/>
            </a:spcAft>
            <a:buNone/>
          </a:pPr>
          <a:r>
            <a:rPr lang="en-US" sz="1400" kern="1200" dirty="0"/>
            <a:t>Ask employees to absorb another’s work beyond reason</a:t>
          </a:r>
        </a:p>
        <a:p>
          <a:pPr marL="0" lvl="0" indent="0" algn="l" defTabSz="622300">
            <a:lnSpc>
              <a:spcPct val="100000"/>
            </a:lnSpc>
            <a:spcBef>
              <a:spcPct val="0"/>
            </a:spcBef>
            <a:spcAft>
              <a:spcPct val="35000"/>
            </a:spcAft>
            <a:buNone/>
          </a:pPr>
          <a:r>
            <a:rPr lang="en-US" sz="1400" kern="1200" dirty="0"/>
            <a:t>Put MCCOY at risk financially by any policy we implement – our stakeholders, including our staff should not be at risk</a:t>
          </a:r>
        </a:p>
      </dsp:txBody>
      <dsp:txXfrm>
        <a:off x="8504537" y="1714172"/>
        <a:ext cx="2408414" cy="1617921"/>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97E06-562D-B75E-363C-B505DCD09D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B2C5B1-42FF-91E1-EA4E-31109A16B2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F240FAC-F7CA-4B07-2C99-18009775353D}"/>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5" name="Footer Placeholder 4">
            <a:extLst>
              <a:ext uri="{FF2B5EF4-FFF2-40B4-BE49-F238E27FC236}">
                <a16:creationId xmlns:a16="http://schemas.microsoft.com/office/drawing/2014/main" id="{024A56ED-AA9E-2077-D357-A9DF1C1DA9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E5551BB-DE7B-2255-4338-DCDBBBDAE02E}"/>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4181066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36B93-A3E8-4340-AB3D-2B9995C3E9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178C06-C347-1650-4393-DB878566E1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6EAA59-EF61-0469-0F57-09C079EE4238}"/>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5" name="Footer Placeholder 4">
            <a:extLst>
              <a:ext uri="{FF2B5EF4-FFF2-40B4-BE49-F238E27FC236}">
                <a16:creationId xmlns:a16="http://schemas.microsoft.com/office/drawing/2014/main" id="{BFF2301D-A0B0-14B4-F16D-81782B4BC01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992904A-9472-9DA1-E0F1-1D22E0ABA70A}"/>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2612354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A793A5-293F-08AF-9745-61C19B05EA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74D102-3F44-C18F-950C-4BDE94823C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89B140-0C7C-810C-8A98-CAF94650612C}"/>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5" name="Footer Placeholder 4">
            <a:extLst>
              <a:ext uri="{FF2B5EF4-FFF2-40B4-BE49-F238E27FC236}">
                <a16:creationId xmlns:a16="http://schemas.microsoft.com/office/drawing/2014/main" id="{09B163AC-F6FB-4A78-6FD7-D332E1B8318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FBF868B-B345-F43D-9F6C-ABE575F5A41C}"/>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2255131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04794-C189-8585-2F27-C1F0D9F6DE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D9D24A-BCCF-481B-3E8C-B41572FE71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23D248-BCBE-D3E7-B088-6FA2C325DAFA}"/>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5" name="Footer Placeholder 4">
            <a:extLst>
              <a:ext uri="{FF2B5EF4-FFF2-40B4-BE49-F238E27FC236}">
                <a16:creationId xmlns:a16="http://schemas.microsoft.com/office/drawing/2014/main" id="{6C1660CF-19A6-F956-CAEF-82313BCCBF7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718B61A-D40C-55DE-76BC-67E0E2AA3A92}"/>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87011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0CECE-77A7-A7B5-F2BC-655FFD19C2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F8D8EC-A82C-8BE6-5D76-B424669C25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4E10EF-1972-9885-5452-BE13DF709AD6}"/>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5" name="Footer Placeholder 4">
            <a:extLst>
              <a:ext uri="{FF2B5EF4-FFF2-40B4-BE49-F238E27FC236}">
                <a16:creationId xmlns:a16="http://schemas.microsoft.com/office/drawing/2014/main" id="{13D31195-04C8-D0F7-9AB4-EFE2F4B4F0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820E714-F5E2-D44F-9085-9CD0BD6743C6}"/>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990437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236E1-B31A-6FE2-3E8C-05587FF91B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79D086-9690-D689-B8E2-FB9599E174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510C86-6F32-1150-2DED-39554949C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0CCFE5-E94F-E49F-1109-9053FDD9B6F0}"/>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6" name="Footer Placeholder 5">
            <a:extLst>
              <a:ext uri="{FF2B5EF4-FFF2-40B4-BE49-F238E27FC236}">
                <a16:creationId xmlns:a16="http://schemas.microsoft.com/office/drawing/2014/main" id="{E21AF1E5-15EA-3A9A-F6CE-AF608CE2B89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70D2F3A-A03A-9927-01D0-51877DAC39AE}"/>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779017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0B699-700A-CC4F-5818-4A87D55EB1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104A82-1236-9186-5CC6-1A5ED3D900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73704A-0B01-0A00-E046-C53EF03254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C12EFB-58C0-E400-B287-48237128B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D5DFB2-14A5-ADBE-2456-6C612EE46D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3D376F-7C5A-7C8B-2294-99A27EA68C55}"/>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8" name="Footer Placeholder 7">
            <a:extLst>
              <a:ext uri="{FF2B5EF4-FFF2-40B4-BE49-F238E27FC236}">
                <a16:creationId xmlns:a16="http://schemas.microsoft.com/office/drawing/2014/main" id="{9FF7B561-9819-B30D-BB23-0AC8422B258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6CB1348-50D2-FCC5-4FAC-8165377637A9}"/>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3378996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ABD4C-88B2-4C0C-3C33-0CACA209C0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9FC3D9-2B27-B2B6-C206-4E77F0C84A7F}"/>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4" name="Footer Placeholder 3">
            <a:extLst>
              <a:ext uri="{FF2B5EF4-FFF2-40B4-BE49-F238E27FC236}">
                <a16:creationId xmlns:a16="http://schemas.microsoft.com/office/drawing/2014/main" id="{381D9444-D2BB-63BA-67B1-1DD0802D3C0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440074E-1216-4C61-9052-EDCB6399172A}"/>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3415406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722871-35B6-5677-B07C-D55E1C79071A}"/>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3" name="Footer Placeholder 2">
            <a:extLst>
              <a:ext uri="{FF2B5EF4-FFF2-40B4-BE49-F238E27FC236}">
                <a16:creationId xmlns:a16="http://schemas.microsoft.com/office/drawing/2014/main" id="{43E72591-0AA1-2010-5458-9A4C787BE2E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8A137DC-79E0-FA63-40AE-B6D4FD7AF685}"/>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3089136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B3C67-E634-2326-0D70-6F4D5AACE5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D77602-03B6-0E1C-BC2F-4878865323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049092-BFE6-A367-7B24-02D661CBF5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999D5-43D6-515E-A84F-9F37466DA8FD}"/>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6" name="Footer Placeholder 5">
            <a:extLst>
              <a:ext uri="{FF2B5EF4-FFF2-40B4-BE49-F238E27FC236}">
                <a16:creationId xmlns:a16="http://schemas.microsoft.com/office/drawing/2014/main" id="{AF6C25CD-B056-3BC0-92B9-DFAB9743613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C56782E-FFC8-EFEF-7F6E-BAB1F54769C1}"/>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4095714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3C0D5-61B1-4AC5-46ED-B564B47C78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A13687-86BA-AF1A-8D6C-8E84B6982B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EF2C1ED-A727-E3F4-5D01-559EC49E04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2389A-526A-6C0B-4501-22C100A1ACC4}"/>
              </a:ext>
            </a:extLst>
          </p:cNvPr>
          <p:cNvSpPr>
            <a:spLocks noGrp="1"/>
          </p:cNvSpPr>
          <p:nvPr>
            <p:ph type="dt" sz="half" idx="10"/>
          </p:nvPr>
        </p:nvSpPr>
        <p:spPr/>
        <p:txBody>
          <a:bodyPr/>
          <a:lstStyle/>
          <a:p>
            <a:fld id="{769DF29C-103C-4D3D-AAD2-F79B7233A171}" type="datetimeFigureOut">
              <a:rPr lang="en-US" smtClean="0"/>
              <a:t>4/24/2024</a:t>
            </a:fld>
            <a:endParaRPr lang="en-US" dirty="0"/>
          </a:p>
        </p:txBody>
      </p:sp>
      <p:sp>
        <p:nvSpPr>
          <p:cNvPr id="6" name="Footer Placeholder 5">
            <a:extLst>
              <a:ext uri="{FF2B5EF4-FFF2-40B4-BE49-F238E27FC236}">
                <a16:creationId xmlns:a16="http://schemas.microsoft.com/office/drawing/2014/main" id="{435B6448-BFE2-E3A5-3D3B-6A6EA267BB5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BA54E30-E380-3815-DB6B-8EA669F8397C}"/>
              </a:ext>
            </a:extLst>
          </p:cNvPr>
          <p:cNvSpPr>
            <a:spLocks noGrp="1"/>
          </p:cNvSpPr>
          <p:nvPr>
            <p:ph type="sldNum" sz="quarter" idx="12"/>
          </p:nvPr>
        </p:nvSpPr>
        <p:spPr/>
        <p:txBody>
          <a:bodyPr/>
          <a:lstStyle/>
          <a:p>
            <a:fld id="{DDE2737B-676F-43CA-8539-E2CCF03FAD7E}" type="slidenum">
              <a:rPr lang="en-US" smtClean="0"/>
              <a:t>‹#›</a:t>
            </a:fld>
            <a:endParaRPr lang="en-US" dirty="0"/>
          </a:p>
        </p:txBody>
      </p:sp>
    </p:spTree>
    <p:extLst>
      <p:ext uri="{BB962C8B-B14F-4D97-AF65-F5344CB8AC3E}">
        <p14:creationId xmlns:p14="http://schemas.microsoft.com/office/powerpoint/2010/main" val="2834447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35C8F9-0ECC-4664-FADE-33255CC097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2412C9-D777-61F3-12B8-598D301718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7C647-46D6-45E9-0524-9C3AE46367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9DF29C-103C-4D3D-AAD2-F79B7233A171}" type="datetimeFigureOut">
              <a:rPr lang="en-US" smtClean="0"/>
              <a:t>4/24/2024</a:t>
            </a:fld>
            <a:endParaRPr lang="en-US" dirty="0"/>
          </a:p>
        </p:txBody>
      </p:sp>
      <p:sp>
        <p:nvSpPr>
          <p:cNvPr id="5" name="Footer Placeholder 4">
            <a:extLst>
              <a:ext uri="{FF2B5EF4-FFF2-40B4-BE49-F238E27FC236}">
                <a16:creationId xmlns:a16="http://schemas.microsoft.com/office/drawing/2014/main" id="{E87BF00A-EEA4-0F35-6AC1-008036F4B8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652BE05-260F-7F18-EC2C-B1F9EE86EB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2737B-676F-43CA-8539-E2CCF03FAD7E}" type="slidenum">
              <a:rPr lang="en-US" smtClean="0"/>
              <a:t>‹#›</a:t>
            </a:fld>
            <a:endParaRPr lang="en-US" dirty="0"/>
          </a:p>
        </p:txBody>
      </p:sp>
    </p:spTree>
    <p:extLst>
      <p:ext uri="{BB962C8B-B14F-4D97-AF65-F5344CB8AC3E}">
        <p14:creationId xmlns:p14="http://schemas.microsoft.com/office/powerpoint/2010/main" val="4226218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public-domain-image.com/free-images/people/children-kids/two-caucasian-and-two-african-american-children-playing-together" TargetMode="Externa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491256D-1707-BF5F-E21A-265B6D579A3D}"/>
              </a:ext>
            </a:extLst>
          </p:cNvPr>
          <p:cNvSpPr txBox="1"/>
          <p:nvPr/>
        </p:nvSpPr>
        <p:spPr>
          <a:xfrm>
            <a:off x="321548" y="974690"/>
            <a:ext cx="11635990" cy="5697415"/>
          </a:xfrm>
          <a:prstGeom prst="rect">
            <a:avLst/>
          </a:prstGeom>
          <a:noFill/>
        </p:spPr>
        <p:txBody>
          <a:bodyPr wrap="none" rtlCol="0">
            <a:prstTxWarp prst="textDeflate">
              <a:avLst/>
            </a:prstTxWarp>
            <a:spAutoFit/>
          </a:bodyPr>
          <a:lstStyle/>
          <a:p>
            <a:r>
              <a:rPr lang="en-US" dirty="0">
                <a:blipFill dpi="0"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a:blipFill>
              </a:rPr>
              <a:t>-----------</a:t>
            </a:r>
          </a:p>
        </p:txBody>
      </p:sp>
      <p:sp>
        <p:nvSpPr>
          <p:cNvPr id="3" name="Title 1">
            <a:extLst>
              <a:ext uri="{FF2B5EF4-FFF2-40B4-BE49-F238E27FC236}">
                <a16:creationId xmlns:a16="http://schemas.microsoft.com/office/drawing/2014/main" id="{350E71E1-AAA6-8080-27B7-7B458FFE4226}"/>
              </a:ext>
            </a:extLst>
          </p:cNvPr>
          <p:cNvSpPr txBox="1">
            <a:spLocks/>
          </p:cNvSpPr>
          <p:nvPr/>
        </p:nvSpPr>
        <p:spPr>
          <a:xfrm>
            <a:off x="2688653" y="5962754"/>
            <a:ext cx="6901779" cy="895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i="1" dirty="0"/>
              <a:t>Updates from Liz</a:t>
            </a:r>
          </a:p>
        </p:txBody>
      </p:sp>
      <p:sp>
        <p:nvSpPr>
          <p:cNvPr id="4" name="Subtitle 2">
            <a:extLst>
              <a:ext uri="{FF2B5EF4-FFF2-40B4-BE49-F238E27FC236}">
                <a16:creationId xmlns:a16="http://schemas.microsoft.com/office/drawing/2014/main" id="{AD519A08-FD92-6E4E-5AB9-5A3F1350375B}"/>
              </a:ext>
            </a:extLst>
          </p:cNvPr>
          <p:cNvSpPr txBox="1">
            <a:spLocks/>
          </p:cNvSpPr>
          <p:nvPr/>
        </p:nvSpPr>
        <p:spPr>
          <a:xfrm>
            <a:off x="5995332" y="622115"/>
            <a:ext cx="4273899" cy="96097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Board of Directors Meeting</a:t>
            </a:r>
          </a:p>
          <a:p>
            <a:pPr marL="0" indent="0">
              <a:buNone/>
            </a:pPr>
            <a:r>
              <a:rPr lang="en-US" b="1" dirty="0"/>
              <a:t>April 24, 2024</a:t>
            </a:r>
          </a:p>
        </p:txBody>
      </p:sp>
      <p:pic>
        <p:nvPicPr>
          <p:cNvPr id="1026" name="Picture 2">
            <a:extLst>
              <a:ext uri="{FF2B5EF4-FFF2-40B4-BE49-F238E27FC236}">
                <a16:creationId xmlns:a16="http://schemas.microsoft.com/office/drawing/2014/main" id="{707A34F7-5E29-D2AE-E068-AE5E034ECBD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952452" y="359392"/>
            <a:ext cx="2366168" cy="1183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476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18E636-0FA8-BB5B-53A6-74155552EB62}"/>
              </a:ext>
            </a:extLst>
          </p:cNvPr>
          <p:cNvSpPr>
            <a:spLocks noGrp="1"/>
          </p:cNvSpPr>
          <p:nvPr>
            <p:ph type="title"/>
          </p:nvPr>
        </p:nvSpPr>
        <p:spPr>
          <a:xfrm>
            <a:off x="1371599" y="294538"/>
            <a:ext cx="9895951" cy="1033669"/>
          </a:xfrm>
        </p:spPr>
        <p:txBody>
          <a:bodyPr vert="horz" lIns="91440" tIns="45720" rIns="91440" bIns="45720" rtlCol="0" anchor="ctr">
            <a:normAutofit/>
          </a:bodyPr>
          <a:lstStyle/>
          <a:p>
            <a:r>
              <a:rPr lang="en-US" sz="4000" kern="1200">
                <a:solidFill>
                  <a:srgbClr val="FFFFFF"/>
                </a:solidFill>
                <a:latin typeface="+mj-lt"/>
                <a:ea typeface="+mj-ea"/>
                <a:cs typeface="+mj-cs"/>
              </a:rPr>
              <a:t>Proposal</a:t>
            </a:r>
          </a:p>
        </p:txBody>
      </p:sp>
      <p:sp>
        <p:nvSpPr>
          <p:cNvPr id="3" name="Content Placeholder 2">
            <a:extLst>
              <a:ext uri="{FF2B5EF4-FFF2-40B4-BE49-F238E27FC236}">
                <a16:creationId xmlns:a16="http://schemas.microsoft.com/office/drawing/2014/main" id="{803EBD94-BDA4-8084-4C0B-382F4106BEE9}"/>
              </a:ext>
            </a:extLst>
          </p:cNvPr>
          <p:cNvSpPr>
            <a:spLocks/>
          </p:cNvSpPr>
          <p:nvPr/>
        </p:nvSpPr>
        <p:spPr>
          <a:xfrm>
            <a:off x="854111" y="1728316"/>
            <a:ext cx="10832122" cy="4953838"/>
          </a:xfrm>
          <a:prstGeom prst="rect">
            <a:avLst/>
          </a:prstGeom>
        </p:spPr>
        <p:txBody>
          <a:bodyPr vert="horz" lIns="91440" tIns="45720" rIns="91440" bIns="45720" rtlCol="0" anchor="ctr">
            <a:normAutofit/>
          </a:bodyPr>
          <a:lstStyle/>
          <a:p>
            <a:pPr>
              <a:lnSpc>
                <a:spcPct val="90000"/>
              </a:lnSpc>
              <a:spcAft>
                <a:spcPts val="552"/>
              </a:spcAft>
            </a:pPr>
            <a:r>
              <a:rPr lang="en-US" sz="1600" b="1" dirty="0"/>
              <a:t>Payroll – implement July 1, 2024</a:t>
            </a:r>
          </a:p>
          <a:p>
            <a:pPr marL="378562" lvl="1" indent="-228600">
              <a:lnSpc>
                <a:spcPct val="90000"/>
              </a:lnSpc>
              <a:spcAft>
                <a:spcPts val="552"/>
              </a:spcAft>
              <a:buFont typeface="Arial" panose="020B0604020202020204" pitchFamily="34" charset="0"/>
              <a:buChar char="•"/>
            </a:pPr>
            <a:r>
              <a:rPr lang="en-US" sz="1600" dirty="0"/>
              <a:t>Paid 1</a:t>
            </a:r>
            <a:r>
              <a:rPr lang="en-US" sz="1600" baseline="30000" dirty="0"/>
              <a:t>st</a:t>
            </a:r>
            <a:r>
              <a:rPr lang="en-US" sz="1600" dirty="0"/>
              <a:t> and 15</a:t>
            </a:r>
            <a:r>
              <a:rPr lang="en-US" sz="1600" baseline="30000" dirty="0"/>
              <a:t>th</a:t>
            </a:r>
            <a:r>
              <a:rPr lang="en-US" sz="1600" dirty="0"/>
              <a:t> of the month (simplifies for payroll admin) (vs. 1</a:t>
            </a:r>
            <a:r>
              <a:rPr lang="en-US" sz="1600" baseline="30000" dirty="0"/>
              <a:t>st</a:t>
            </a:r>
            <a:r>
              <a:rPr lang="en-US" sz="1600" dirty="0"/>
              <a:t> and last)</a:t>
            </a:r>
          </a:p>
          <a:p>
            <a:pPr marL="378562" lvl="1" indent="-228600">
              <a:lnSpc>
                <a:spcPct val="90000"/>
              </a:lnSpc>
              <a:spcAft>
                <a:spcPts val="552"/>
              </a:spcAft>
              <a:buFont typeface="Arial" panose="020B0604020202020204" pitchFamily="34" charset="0"/>
              <a:buChar char="•"/>
            </a:pPr>
            <a:r>
              <a:rPr lang="en-US" sz="1600" dirty="0"/>
              <a:t>Time reporting</a:t>
            </a:r>
          </a:p>
          <a:p>
            <a:pPr marL="536296" lvl="1" indent="-228600">
              <a:lnSpc>
                <a:spcPct val="90000"/>
              </a:lnSpc>
              <a:spcAft>
                <a:spcPts val="552"/>
              </a:spcAft>
              <a:buFont typeface="Arial" panose="020B0604020202020204" pitchFamily="34" charset="0"/>
              <a:buChar char="•"/>
            </a:pPr>
            <a:r>
              <a:rPr lang="en-US" sz="1600" dirty="0"/>
              <a:t>Salaried – decouple from payroll except PTO</a:t>
            </a:r>
          </a:p>
          <a:p>
            <a:pPr marL="536296" lvl="1" indent="-228600">
              <a:lnSpc>
                <a:spcPct val="90000"/>
              </a:lnSpc>
              <a:spcAft>
                <a:spcPts val="552"/>
              </a:spcAft>
              <a:buFont typeface="Arial" panose="020B0604020202020204" pitchFamily="34" charset="0"/>
              <a:buChar char="•"/>
            </a:pPr>
            <a:r>
              <a:rPr lang="en-US" sz="1600" dirty="0"/>
              <a:t>Hourly/interns – lag by 3 days so not “guessing”</a:t>
            </a:r>
          </a:p>
          <a:p>
            <a:pPr marL="536296" lvl="1" indent="-228600">
              <a:lnSpc>
                <a:spcPct val="90000"/>
              </a:lnSpc>
              <a:spcAft>
                <a:spcPts val="552"/>
              </a:spcAft>
              <a:buFont typeface="Arial" panose="020B0604020202020204" pitchFamily="34" charset="0"/>
              <a:buChar char="•"/>
            </a:pPr>
            <a:r>
              <a:rPr lang="en-US" sz="1600" dirty="0"/>
              <a:t>Can pre-set time allocations by grant for those devoted to specific grant work</a:t>
            </a:r>
          </a:p>
          <a:p>
            <a:pPr>
              <a:lnSpc>
                <a:spcPct val="90000"/>
              </a:lnSpc>
              <a:spcAft>
                <a:spcPts val="552"/>
              </a:spcAft>
            </a:pPr>
            <a:r>
              <a:rPr lang="en-US" sz="1600" b="1" dirty="0"/>
              <a:t>Benefits – implement July 1, 2024</a:t>
            </a:r>
          </a:p>
          <a:p>
            <a:pPr marL="378562" lvl="1" indent="-228600">
              <a:lnSpc>
                <a:spcPct val="90000"/>
              </a:lnSpc>
              <a:spcAft>
                <a:spcPts val="552"/>
              </a:spcAft>
              <a:buFont typeface="Arial" panose="020B0604020202020204" pitchFamily="34" charset="0"/>
              <a:buChar char="•"/>
            </a:pPr>
            <a:r>
              <a:rPr lang="en-US" sz="1600" dirty="0"/>
              <a:t>Health – for the lower cost we can stay with Anthem for all benefits</a:t>
            </a:r>
          </a:p>
          <a:p>
            <a:pPr marL="757123" lvl="2" indent="-228600">
              <a:lnSpc>
                <a:spcPct val="90000"/>
              </a:lnSpc>
              <a:spcAft>
                <a:spcPts val="552"/>
              </a:spcAft>
              <a:buFont typeface="Arial" panose="020B0604020202020204" pitchFamily="34" charset="0"/>
              <a:buChar char="•"/>
            </a:pPr>
            <a:r>
              <a:rPr lang="en-US" sz="1600" dirty="0"/>
              <a:t>Offer HDHP with $3700 deductible (vs $4750) and continue the e’er HSA contribution (cost $887 vs current $960/</a:t>
            </a:r>
            <a:r>
              <a:rPr lang="en-US" sz="1600" dirty="0" err="1"/>
              <a:t>mnth</a:t>
            </a:r>
            <a:r>
              <a:rPr lang="en-US" sz="1600" dirty="0"/>
              <a:t>)</a:t>
            </a:r>
          </a:p>
          <a:p>
            <a:pPr marL="1214323" lvl="3" indent="-228600">
              <a:lnSpc>
                <a:spcPct val="90000"/>
              </a:lnSpc>
              <a:spcAft>
                <a:spcPts val="552"/>
              </a:spcAft>
              <a:buFont typeface="Arial" panose="020B0604020202020204" pitchFamily="34" charset="0"/>
              <a:buChar char="•"/>
            </a:pPr>
            <a:r>
              <a:rPr lang="en-US" sz="1600" dirty="0"/>
              <a:t>Also offer 2 traditional plan options (removes HSA contribution, but adds FSA)</a:t>
            </a:r>
          </a:p>
          <a:p>
            <a:pPr marL="757123" lvl="2" indent="-228600">
              <a:lnSpc>
                <a:spcPct val="90000"/>
              </a:lnSpc>
              <a:spcAft>
                <a:spcPts val="552"/>
              </a:spcAft>
              <a:buFont typeface="Arial" panose="020B0604020202020204" pitchFamily="34" charset="0"/>
              <a:buChar char="•"/>
            </a:pPr>
            <a:r>
              <a:rPr lang="en-US" sz="1600" dirty="0"/>
              <a:t>E’er paid vision and dental (“silver” plan) with option for employee to buy up (not currently offered)</a:t>
            </a:r>
          </a:p>
          <a:p>
            <a:pPr marL="757123" lvl="2" indent="-228600">
              <a:lnSpc>
                <a:spcPct val="90000"/>
              </a:lnSpc>
              <a:spcAft>
                <a:spcPts val="552"/>
              </a:spcAft>
              <a:buFont typeface="Arial" panose="020B0604020202020204" pitchFamily="34" charset="0"/>
              <a:buChar char="•"/>
            </a:pPr>
            <a:r>
              <a:rPr lang="en-US" sz="1600" dirty="0"/>
              <a:t>COBRA added</a:t>
            </a:r>
          </a:p>
          <a:p>
            <a:pPr marL="757123" lvl="2" indent="-228600">
              <a:lnSpc>
                <a:spcPct val="90000"/>
              </a:lnSpc>
              <a:spcAft>
                <a:spcPts val="552"/>
              </a:spcAft>
              <a:buFont typeface="Arial" panose="020B0604020202020204" pitchFamily="34" charset="0"/>
              <a:buChar char="•"/>
            </a:pPr>
            <a:r>
              <a:rPr lang="en-US" sz="1600" dirty="0"/>
              <a:t>Can offer Dependent Care Account (not currently offered)</a:t>
            </a:r>
          </a:p>
          <a:p>
            <a:pPr marL="378562" lvl="1" indent="-228600">
              <a:lnSpc>
                <a:spcPct val="90000"/>
              </a:lnSpc>
              <a:spcAft>
                <a:spcPts val="552"/>
              </a:spcAft>
              <a:buFont typeface="Arial" panose="020B0604020202020204" pitchFamily="34" charset="0"/>
              <a:buChar char="•"/>
            </a:pPr>
            <a:r>
              <a:rPr lang="en-US" sz="1600" dirty="0"/>
              <a:t>Basic Life and ADD – same but consolidated for admin purposes</a:t>
            </a:r>
          </a:p>
          <a:p>
            <a:pPr marL="378562" lvl="1" indent="-228600">
              <a:lnSpc>
                <a:spcPct val="90000"/>
              </a:lnSpc>
              <a:spcAft>
                <a:spcPts val="552"/>
              </a:spcAft>
              <a:buFont typeface="Arial" panose="020B0604020202020204" pitchFamily="34" charset="0"/>
              <a:buChar char="•"/>
            </a:pPr>
            <a:r>
              <a:rPr lang="en-US" sz="1600" dirty="0"/>
              <a:t>Change to 401(k) (John Hancock) – same 2% contribution; allows higher contribution from employee</a:t>
            </a:r>
          </a:p>
          <a:p>
            <a:pPr marL="746125" lvl="2" indent="-228600">
              <a:lnSpc>
                <a:spcPct val="90000"/>
              </a:lnSpc>
              <a:spcAft>
                <a:spcPts val="552"/>
              </a:spcAft>
              <a:buFont typeface="Arial" panose="020B0604020202020204" pitchFamily="34" charset="0"/>
              <a:buChar char="•"/>
            </a:pPr>
            <a:r>
              <a:rPr lang="en-US" sz="1600" dirty="0"/>
              <a:t>One time set up fees: $125/</a:t>
            </a:r>
            <a:r>
              <a:rPr lang="en-US" sz="1600" dirty="0" err="1"/>
              <a:t>e’ee</a:t>
            </a:r>
            <a:r>
              <a:rPr lang="en-US" sz="1600" dirty="0"/>
              <a:t>; $1800 for 401k with plan merger ($1300 without)</a:t>
            </a:r>
          </a:p>
        </p:txBody>
      </p:sp>
      <p:sp>
        <p:nvSpPr>
          <p:cNvPr id="4" name="Content Placeholder 3">
            <a:extLst>
              <a:ext uri="{FF2B5EF4-FFF2-40B4-BE49-F238E27FC236}">
                <a16:creationId xmlns:a16="http://schemas.microsoft.com/office/drawing/2014/main" id="{D1ABC4FD-1ECB-9B39-470F-1E526C6E69D5}"/>
              </a:ext>
            </a:extLst>
          </p:cNvPr>
          <p:cNvSpPr>
            <a:spLocks/>
          </p:cNvSpPr>
          <p:nvPr/>
        </p:nvSpPr>
        <p:spPr>
          <a:xfrm>
            <a:off x="6123700" y="2159016"/>
            <a:ext cx="4615408" cy="3742814"/>
          </a:xfrm>
          <a:prstGeom prst="rect">
            <a:avLst/>
          </a:prstGeom>
        </p:spPr>
        <p:txBody>
          <a:bodyPr>
            <a:noAutofit/>
          </a:bodyPr>
          <a:lstStyle/>
          <a:p>
            <a:pPr defTabSz="757123">
              <a:spcAft>
                <a:spcPts val="552"/>
              </a:spcAft>
            </a:pPr>
            <a:endParaRPr lang="en-US" sz="920" kern="1200" dirty="0">
              <a:solidFill>
                <a:schemeClr val="tx1"/>
              </a:solidFill>
              <a:latin typeface="+mn-lt"/>
              <a:ea typeface="+mn-ea"/>
              <a:cs typeface="+mn-cs"/>
            </a:endParaRPr>
          </a:p>
          <a:p>
            <a:pPr indent="-42062" defTabSz="757123">
              <a:spcAft>
                <a:spcPts val="552"/>
              </a:spcAft>
            </a:pPr>
            <a:r>
              <a:rPr lang="en-US" sz="920" kern="1200" dirty="0">
                <a:solidFill>
                  <a:schemeClr val="tx1"/>
                </a:solidFill>
                <a:latin typeface="+mn-lt"/>
                <a:ea typeface="+mn-ea"/>
                <a:cs typeface="+mn-cs"/>
              </a:rPr>
              <a:t>	</a:t>
            </a:r>
            <a:endParaRPr lang="en-US" sz="1000" kern="1200" dirty="0">
              <a:solidFill>
                <a:schemeClr val="tx1"/>
              </a:solidFill>
              <a:latin typeface="+mn-lt"/>
              <a:ea typeface="+mn-ea"/>
              <a:cs typeface="+mn-cs"/>
            </a:endParaRPr>
          </a:p>
        </p:txBody>
      </p:sp>
    </p:spTree>
    <p:extLst>
      <p:ext uri="{BB962C8B-B14F-4D97-AF65-F5344CB8AC3E}">
        <p14:creationId xmlns:p14="http://schemas.microsoft.com/office/powerpoint/2010/main" val="2699515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0C00B69-8C0F-648A-0B0B-7D674C6B2943}"/>
              </a:ext>
            </a:extLst>
          </p:cNvPr>
          <p:cNvSpPr>
            <a:spLocks noGrp="1"/>
          </p:cNvSpPr>
          <p:nvPr>
            <p:ph type="title"/>
          </p:nvPr>
        </p:nvSpPr>
        <p:spPr>
          <a:xfrm>
            <a:off x="1383564" y="348865"/>
            <a:ext cx="9718111" cy="1576446"/>
          </a:xfrm>
        </p:spPr>
        <p:txBody>
          <a:bodyPr vert="horz" lIns="91440" tIns="45720" rIns="91440" bIns="45720" rtlCol="0" anchor="ctr">
            <a:normAutofit/>
          </a:bodyPr>
          <a:lstStyle/>
          <a:p>
            <a:r>
              <a:rPr lang="en-US" sz="4000" kern="1200">
                <a:solidFill>
                  <a:srgbClr val="FFFFFF"/>
                </a:solidFill>
                <a:latin typeface="+mj-lt"/>
                <a:ea typeface="+mj-ea"/>
                <a:cs typeface="+mj-cs"/>
              </a:rPr>
              <a:t>Cost of Benefits and Administration</a:t>
            </a:r>
            <a:br>
              <a:rPr lang="en-US" sz="4000" kern="1200">
                <a:solidFill>
                  <a:srgbClr val="FFFFFF"/>
                </a:solidFill>
                <a:latin typeface="+mj-lt"/>
                <a:ea typeface="+mj-ea"/>
                <a:cs typeface="+mj-cs"/>
              </a:rPr>
            </a:br>
            <a:r>
              <a:rPr lang="en-US" sz="4000" kern="1200">
                <a:solidFill>
                  <a:srgbClr val="FFFFFF"/>
                </a:solidFill>
                <a:latin typeface="+mj-lt"/>
                <a:ea typeface="+mj-ea"/>
                <a:cs typeface="+mj-cs"/>
              </a:rPr>
              <a:t>(assumes current staff)</a:t>
            </a:r>
          </a:p>
        </p:txBody>
      </p:sp>
      <p:sp>
        <p:nvSpPr>
          <p:cNvPr id="3" name="Text Placeholder 2">
            <a:extLst>
              <a:ext uri="{FF2B5EF4-FFF2-40B4-BE49-F238E27FC236}">
                <a16:creationId xmlns:a16="http://schemas.microsoft.com/office/drawing/2014/main" id="{B0AF15D7-0FF9-52E5-A449-D84DF528086D}"/>
              </a:ext>
            </a:extLst>
          </p:cNvPr>
          <p:cNvSpPr>
            <a:spLocks/>
          </p:cNvSpPr>
          <p:nvPr/>
        </p:nvSpPr>
        <p:spPr>
          <a:xfrm>
            <a:off x="668230" y="2330096"/>
            <a:ext cx="3675829" cy="587182"/>
          </a:xfrm>
          <a:prstGeom prst="rect">
            <a:avLst/>
          </a:prstGeom>
        </p:spPr>
        <p:txBody>
          <a:bodyPr/>
          <a:lstStyle/>
          <a:p>
            <a:pPr defTabSz="649224">
              <a:spcAft>
                <a:spcPts val="600"/>
              </a:spcAft>
            </a:pPr>
            <a:r>
              <a:rPr lang="en-US" sz="2400" b="1" kern="1200" dirty="0">
                <a:solidFill>
                  <a:schemeClr val="tx1"/>
                </a:solidFill>
                <a:latin typeface="+mn-lt"/>
                <a:ea typeface="+mn-ea"/>
                <a:cs typeface="+mn-cs"/>
              </a:rPr>
              <a:t>Current</a:t>
            </a:r>
            <a:endParaRPr lang="en-US" sz="3600" b="1" dirty="0"/>
          </a:p>
        </p:txBody>
      </p:sp>
      <p:sp>
        <p:nvSpPr>
          <p:cNvPr id="5" name="Text Placeholder 4">
            <a:extLst>
              <a:ext uri="{FF2B5EF4-FFF2-40B4-BE49-F238E27FC236}">
                <a16:creationId xmlns:a16="http://schemas.microsoft.com/office/drawing/2014/main" id="{E61A4CB5-446C-D4D0-6251-0937B15230F5}"/>
              </a:ext>
            </a:extLst>
          </p:cNvPr>
          <p:cNvSpPr>
            <a:spLocks/>
          </p:cNvSpPr>
          <p:nvPr/>
        </p:nvSpPr>
        <p:spPr>
          <a:xfrm>
            <a:off x="6173855" y="2330096"/>
            <a:ext cx="3693931" cy="587182"/>
          </a:xfrm>
          <a:prstGeom prst="rect">
            <a:avLst/>
          </a:prstGeom>
        </p:spPr>
        <p:txBody>
          <a:bodyPr/>
          <a:lstStyle/>
          <a:p>
            <a:pPr defTabSz="649224">
              <a:spcAft>
                <a:spcPts val="600"/>
              </a:spcAft>
            </a:pPr>
            <a:r>
              <a:rPr lang="en-US" sz="2400" b="1" kern="1200" dirty="0">
                <a:solidFill>
                  <a:schemeClr val="tx1"/>
                </a:solidFill>
                <a:latin typeface="+mn-lt"/>
                <a:ea typeface="+mn-ea"/>
                <a:cs typeface="+mn-cs"/>
              </a:rPr>
              <a:t>Proposed</a:t>
            </a:r>
            <a:endParaRPr lang="en-US" sz="3600" b="1" dirty="0"/>
          </a:p>
        </p:txBody>
      </p:sp>
      <p:graphicFrame>
        <p:nvGraphicFramePr>
          <p:cNvPr id="7" name="Table 6">
            <a:extLst>
              <a:ext uri="{FF2B5EF4-FFF2-40B4-BE49-F238E27FC236}">
                <a16:creationId xmlns:a16="http://schemas.microsoft.com/office/drawing/2014/main" id="{51F85A43-88BA-EE16-8C09-70D84E3FAFDB}"/>
              </a:ext>
            </a:extLst>
          </p:cNvPr>
          <p:cNvGraphicFramePr>
            <a:graphicFrameLocks noGrp="1"/>
          </p:cNvGraphicFramePr>
          <p:nvPr>
            <p:extLst>
              <p:ext uri="{D42A27DB-BD31-4B8C-83A1-F6EECF244321}">
                <p14:modId xmlns:p14="http://schemas.microsoft.com/office/powerpoint/2010/main" val="2985831952"/>
              </p:ext>
            </p:extLst>
          </p:nvPr>
        </p:nvGraphicFramePr>
        <p:xfrm>
          <a:off x="668231" y="2833123"/>
          <a:ext cx="3969186" cy="2183530"/>
        </p:xfrm>
        <a:graphic>
          <a:graphicData uri="http://schemas.openxmlformats.org/drawingml/2006/table">
            <a:tbl>
              <a:tblPr firstRow="1" bandRow="1">
                <a:tableStyleId>{5C22544A-7EE6-4342-B048-85BDC9FD1C3A}</a:tableStyleId>
              </a:tblPr>
              <a:tblGrid>
                <a:gridCol w="1367303">
                  <a:extLst>
                    <a:ext uri="{9D8B030D-6E8A-4147-A177-3AD203B41FA5}">
                      <a16:colId xmlns:a16="http://schemas.microsoft.com/office/drawing/2014/main" val="651437134"/>
                    </a:ext>
                  </a:extLst>
                </a:gridCol>
                <a:gridCol w="2601883">
                  <a:extLst>
                    <a:ext uri="{9D8B030D-6E8A-4147-A177-3AD203B41FA5}">
                      <a16:colId xmlns:a16="http://schemas.microsoft.com/office/drawing/2014/main" val="1454838733"/>
                    </a:ext>
                  </a:extLst>
                </a:gridCol>
              </a:tblGrid>
              <a:tr h="436706">
                <a:tc>
                  <a:txBody>
                    <a:bodyPr/>
                    <a:lstStyle/>
                    <a:p>
                      <a:pPr algn="ctr"/>
                      <a:endParaRPr lang="en-US" dirty="0"/>
                    </a:p>
                  </a:txBody>
                  <a:tcPr/>
                </a:tc>
                <a:tc>
                  <a:txBody>
                    <a:bodyPr/>
                    <a:lstStyle/>
                    <a:p>
                      <a:pPr algn="ctr"/>
                      <a:r>
                        <a:rPr lang="en-US" dirty="0"/>
                        <a:t>Cost to MCCOY</a:t>
                      </a:r>
                    </a:p>
                  </a:txBody>
                  <a:tcPr/>
                </a:tc>
                <a:extLst>
                  <a:ext uri="{0D108BD9-81ED-4DB2-BD59-A6C34878D82A}">
                    <a16:rowId xmlns:a16="http://schemas.microsoft.com/office/drawing/2014/main" val="3925536999"/>
                  </a:ext>
                </a:extLst>
              </a:tr>
              <a:tr h="436706">
                <a:tc>
                  <a:txBody>
                    <a:bodyPr/>
                    <a:lstStyle/>
                    <a:p>
                      <a:pPr algn="ctr"/>
                      <a:r>
                        <a:rPr lang="en-US" dirty="0"/>
                        <a:t>Benefits*</a:t>
                      </a:r>
                    </a:p>
                  </a:txBody>
                  <a:tcPr/>
                </a:tc>
                <a:tc>
                  <a:txBody>
                    <a:bodyPr/>
                    <a:lstStyle/>
                    <a:p>
                      <a:pPr algn="ctr"/>
                      <a:r>
                        <a:rPr lang="en-US" dirty="0"/>
                        <a:t>$90,804</a:t>
                      </a:r>
                    </a:p>
                  </a:txBody>
                  <a:tcPr/>
                </a:tc>
                <a:extLst>
                  <a:ext uri="{0D108BD9-81ED-4DB2-BD59-A6C34878D82A}">
                    <a16:rowId xmlns:a16="http://schemas.microsoft.com/office/drawing/2014/main" val="3317064341"/>
                  </a:ext>
                </a:extLst>
              </a:tr>
              <a:tr h="436706">
                <a:tc>
                  <a:txBody>
                    <a:bodyPr/>
                    <a:lstStyle/>
                    <a:p>
                      <a:pPr algn="ctr"/>
                      <a:r>
                        <a:rPr lang="en-US" dirty="0"/>
                        <a:t>Admin**</a:t>
                      </a:r>
                    </a:p>
                  </a:txBody>
                  <a:tcPr/>
                </a:tc>
                <a:tc>
                  <a:txBody>
                    <a:bodyPr/>
                    <a:lstStyle/>
                    <a:p>
                      <a:pPr algn="ctr"/>
                      <a:r>
                        <a:rPr lang="en-US" dirty="0"/>
                        <a:t>$3,960</a:t>
                      </a:r>
                    </a:p>
                  </a:txBody>
                  <a:tcPr/>
                </a:tc>
                <a:extLst>
                  <a:ext uri="{0D108BD9-81ED-4DB2-BD59-A6C34878D82A}">
                    <a16:rowId xmlns:a16="http://schemas.microsoft.com/office/drawing/2014/main" val="401568064"/>
                  </a:ext>
                </a:extLst>
              </a:tr>
              <a:tr h="436706">
                <a:tc>
                  <a:txBody>
                    <a:bodyPr/>
                    <a:lstStyle/>
                    <a:p>
                      <a:pPr algn="ctr"/>
                      <a:r>
                        <a:rPr lang="en-US" dirty="0"/>
                        <a:t>Staff time</a:t>
                      </a:r>
                    </a:p>
                  </a:txBody>
                  <a:tcPr/>
                </a:tc>
                <a:tc>
                  <a:txBody>
                    <a:bodyPr/>
                    <a:lstStyle/>
                    <a:p>
                      <a:pPr algn="ctr"/>
                      <a:r>
                        <a:rPr lang="en-US" dirty="0"/>
                        <a:t>(</a:t>
                      </a:r>
                      <a:r>
                        <a:rPr lang="en-US" dirty="0" err="1"/>
                        <a:t>est</a:t>
                      </a:r>
                      <a:r>
                        <a:rPr lang="en-US" dirty="0"/>
                        <a:t> 8 hours/month)</a:t>
                      </a:r>
                    </a:p>
                  </a:txBody>
                  <a:tcPr/>
                </a:tc>
                <a:extLst>
                  <a:ext uri="{0D108BD9-81ED-4DB2-BD59-A6C34878D82A}">
                    <a16:rowId xmlns:a16="http://schemas.microsoft.com/office/drawing/2014/main" val="3927016426"/>
                  </a:ext>
                </a:extLst>
              </a:tr>
              <a:tr h="436706">
                <a:tc>
                  <a:txBody>
                    <a:bodyPr/>
                    <a:lstStyle/>
                    <a:p>
                      <a:pPr algn="ctr"/>
                      <a:r>
                        <a:rPr lang="en-US" dirty="0"/>
                        <a:t>Total/year</a:t>
                      </a:r>
                    </a:p>
                  </a:txBody>
                  <a:tcPr/>
                </a:tc>
                <a:tc>
                  <a:txBody>
                    <a:bodyPr/>
                    <a:lstStyle/>
                    <a:p>
                      <a:pPr algn="ctr"/>
                      <a:r>
                        <a:rPr lang="en-US" dirty="0"/>
                        <a:t>$94,764</a:t>
                      </a:r>
                    </a:p>
                  </a:txBody>
                  <a:tcPr/>
                </a:tc>
                <a:extLst>
                  <a:ext uri="{0D108BD9-81ED-4DB2-BD59-A6C34878D82A}">
                    <a16:rowId xmlns:a16="http://schemas.microsoft.com/office/drawing/2014/main" val="2183809270"/>
                  </a:ext>
                </a:extLst>
              </a:tr>
            </a:tbl>
          </a:graphicData>
        </a:graphic>
      </p:graphicFrame>
      <p:graphicFrame>
        <p:nvGraphicFramePr>
          <p:cNvPr id="8" name="Table 7">
            <a:extLst>
              <a:ext uri="{FF2B5EF4-FFF2-40B4-BE49-F238E27FC236}">
                <a16:creationId xmlns:a16="http://schemas.microsoft.com/office/drawing/2014/main" id="{E5C5A7E8-C224-6957-8DCB-B0BFC0F26678}"/>
              </a:ext>
            </a:extLst>
          </p:cNvPr>
          <p:cNvGraphicFramePr>
            <a:graphicFrameLocks noGrp="1"/>
          </p:cNvGraphicFramePr>
          <p:nvPr>
            <p:extLst>
              <p:ext uri="{D42A27DB-BD31-4B8C-83A1-F6EECF244321}">
                <p14:modId xmlns:p14="http://schemas.microsoft.com/office/powerpoint/2010/main" val="743467564"/>
              </p:ext>
            </p:extLst>
          </p:nvPr>
        </p:nvGraphicFramePr>
        <p:xfrm>
          <a:off x="6257040" y="2833123"/>
          <a:ext cx="4710836" cy="3097930"/>
        </p:xfrm>
        <a:graphic>
          <a:graphicData uri="http://schemas.openxmlformats.org/drawingml/2006/table">
            <a:tbl>
              <a:tblPr firstRow="1" bandRow="1">
                <a:tableStyleId>{5C22544A-7EE6-4342-B048-85BDC9FD1C3A}</a:tableStyleId>
              </a:tblPr>
              <a:tblGrid>
                <a:gridCol w="2730044">
                  <a:extLst>
                    <a:ext uri="{9D8B030D-6E8A-4147-A177-3AD203B41FA5}">
                      <a16:colId xmlns:a16="http://schemas.microsoft.com/office/drawing/2014/main" val="651437134"/>
                    </a:ext>
                  </a:extLst>
                </a:gridCol>
                <a:gridCol w="1980792">
                  <a:extLst>
                    <a:ext uri="{9D8B030D-6E8A-4147-A177-3AD203B41FA5}">
                      <a16:colId xmlns:a16="http://schemas.microsoft.com/office/drawing/2014/main" val="1454838733"/>
                    </a:ext>
                  </a:extLst>
                </a:gridCol>
              </a:tblGrid>
              <a:tr h="436706">
                <a:tc>
                  <a:txBody>
                    <a:bodyPr/>
                    <a:lstStyle/>
                    <a:p>
                      <a:endParaRPr lang="en-US" dirty="0"/>
                    </a:p>
                  </a:txBody>
                  <a:tcPr/>
                </a:tc>
                <a:tc>
                  <a:txBody>
                    <a:bodyPr/>
                    <a:lstStyle/>
                    <a:p>
                      <a:pPr algn="ctr"/>
                      <a:r>
                        <a:rPr lang="en-US" dirty="0"/>
                        <a:t>Cost to MCCOY</a:t>
                      </a:r>
                    </a:p>
                  </a:txBody>
                  <a:tcPr/>
                </a:tc>
                <a:extLst>
                  <a:ext uri="{0D108BD9-81ED-4DB2-BD59-A6C34878D82A}">
                    <a16:rowId xmlns:a16="http://schemas.microsoft.com/office/drawing/2014/main" val="3925536999"/>
                  </a:ext>
                </a:extLst>
              </a:tr>
              <a:tr h="436706">
                <a:tc>
                  <a:txBody>
                    <a:bodyPr/>
                    <a:lstStyle/>
                    <a:p>
                      <a:r>
                        <a:rPr lang="en-US" dirty="0"/>
                        <a:t>Benefits*</a:t>
                      </a:r>
                    </a:p>
                  </a:txBody>
                  <a:tcPr/>
                </a:tc>
                <a:tc>
                  <a:txBody>
                    <a:bodyPr/>
                    <a:lstStyle/>
                    <a:p>
                      <a:pPr algn="r"/>
                      <a:r>
                        <a:rPr lang="en-US" dirty="0"/>
                        <a:t>$70,140</a:t>
                      </a:r>
                    </a:p>
                  </a:txBody>
                  <a:tcPr/>
                </a:tc>
                <a:extLst>
                  <a:ext uri="{0D108BD9-81ED-4DB2-BD59-A6C34878D82A}">
                    <a16:rowId xmlns:a16="http://schemas.microsoft.com/office/drawing/2014/main" val="3317064341"/>
                  </a:ext>
                </a:extLst>
              </a:tr>
              <a:tr h="436706">
                <a:tc>
                  <a:txBody>
                    <a:bodyPr/>
                    <a:lstStyle/>
                    <a:p>
                      <a:r>
                        <a:rPr lang="en-US" dirty="0"/>
                        <a:t>Admin**</a:t>
                      </a:r>
                    </a:p>
                  </a:txBody>
                  <a:tcPr/>
                </a:tc>
                <a:tc>
                  <a:txBody>
                    <a:bodyPr/>
                    <a:lstStyle/>
                    <a:p>
                      <a:pPr algn="r"/>
                      <a:r>
                        <a:rPr lang="en-US" dirty="0"/>
                        <a:t>$7,968</a:t>
                      </a:r>
                    </a:p>
                  </a:txBody>
                  <a:tcPr/>
                </a:tc>
                <a:extLst>
                  <a:ext uri="{0D108BD9-81ED-4DB2-BD59-A6C34878D82A}">
                    <a16:rowId xmlns:a16="http://schemas.microsoft.com/office/drawing/2014/main" val="401568064"/>
                  </a:ext>
                </a:extLst>
              </a:tr>
              <a:tr h="436706">
                <a:tc>
                  <a:txBody>
                    <a:bodyPr/>
                    <a:lstStyle/>
                    <a:p>
                      <a:r>
                        <a:rPr lang="en-US" dirty="0"/>
                        <a:t>Staff time</a:t>
                      </a:r>
                    </a:p>
                  </a:txBody>
                  <a:tcPr/>
                </a:tc>
                <a:tc>
                  <a:txBody>
                    <a:bodyPr/>
                    <a:lstStyle/>
                    <a:p>
                      <a:pPr algn="r"/>
                      <a:r>
                        <a:rPr lang="en-US" dirty="0"/>
                        <a:t>Little to none</a:t>
                      </a:r>
                    </a:p>
                  </a:txBody>
                  <a:tcPr/>
                </a:tc>
                <a:extLst>
                  <a:ext uri="{0D108BD9-81ED-4DB2-BD59-A6C34878D82A}">
                    <a16:rowId xmlns:a16="http://schemas.microsoft.com/office/drawing/2014/main" val="3927016426"/>
                  </a:ext>
                </a:extLst>
              </a:tr>
              <a:tr h="436706">
                <a:tc>
                  <a:txBody>
                    <a:bodyPr/>
                    <a:lstStyle/>
                    <a:p>
                      <a:r>
                        <a:rPr lang="en-US" dirty="0"/>
                        <a:t>Total/year</a:t>
                      </a:r>
                    </a:p>
                  </a:txBody>
                  <a:tcPr/>
                </a:tc>
                <a:tc>
                  <a:txBody>
                    <a:bodyPr/>
                    <a:lstStyle/>
                    <a:p>
                      <a:pPr algn="r"/>
                      <a:r>
                        <a:rPr lang="en-US" dirty="0"/>
                        <a:t>$78,108</a:t>
                      </a:r>
                    </a:p>
                  </a:txBody>
                  <a:tcPr/>
                </a:tc>
                <a:extLst>
                  <a:ext uri="{0D108BD9-81ED-4DB2-BD59-A6C34878D82A}">
                    <a16:rowId xmlns:a16="http://schemas.microsoft.com/office/drawing/2014/main" val="2183809270"/>
                  </a:ext>
                </a:extLst>
              </a:tr>
              <a:tr h="436706">
                <a:tc>
                  <a:txBody>
                    <a:bodyPr/>
                    <a:lstStyle/>
                    <a:p>
                      <a:r>
                        <a:rPr lang="en-US" dirty="0"/>
                        <a:t>One time 401k conversion</a:t>
                      </a:r>
                    </a:p>
                  </a:txBody>
                  <a:tcPr/>
                </a:tc>
                <a:tc>
                  <a:txBody>
                    <a:bodyPr/>
                    <a:lstStyle/>
                    <a:p>
                      <a:pPr algn="r"/>
                      <a:r>
                        <a:rPr lang="en-US" dirty="0"/>
                        <a:t>$125/</a:t>
                      </a:r>
                      <a:r>
                        <a:rPr lang="en-US" dirty="0" err="1"/>
                        <a:t>e’ee</a:t>
                      </a:r>
                      <a:r>
                        <a:rPr lang="en-US" dirty="0"/>
                        <a:t> = $875</a:t>
                      </a:r>
                    </a:p>
                    <a:p>
                      <a:pPr algn="r"/>
                      <a:r>
                        <a:rPr lang="en-US" dirty="0"/>
                        <a:t>$1800 plan merger</a:t>
                      </a:r>
                    </a:p>
                    <a:p>
                      <a:pPr algn="r"/>
                      <a:r>
                        <a:rPr lang="en-US" dirty="0"/>
                        <a:t>Total: $2,675</a:t>
                      </a:r>
                    </a:p>
                  </a:txBody>
                  <a:tcPr/>
                </a:tc>
                <a:extLst>
                  <a:ext uri="{0D108BD9-81ED-4DB2-BD59-A6C34878D82A}">
                    <a16:rowId xmlns:a16="http://schemas.microsoft.com/office/drawing/2014/main" val="3964559924"/>
                  </a:ext>
                </a:extLst>
              </a:tr>
            </a:tbl>
          </a:graphicData>
        </a:graphic>
      </p:graphicFrame>
      <p:sp>
        <p:nvSpPr>
          <p:cNvPr id="9" name="Content Placeholder 5">
            <a:extLst>
              <a:ext uri="{FF2B5EF4-FFF2-40B4-BE49-F238E27FC236}">
                <a16:creationId xmlns:a16="http://schemas.microsoft.com/office/drawing/2014/main" id="{91836367-537C-7BB4-4382-57BCA7BBDE54}"/>
              </a:ext>
            </a:extLst>
          </p:cNvPr>
          <p:cNvSpPr txBox="1">
            <a:spLocks/>
          </p:cNvSpPr>
          <p:nvPr/>
        </p:nvSpPr>
        <p:spPr>
          <a:xfrm>
            <a:off x="475907" y="5107883"/>
            <a:ext cx="4378726" cy="1248318"/>
          </a:xfrm>
          <a:prstGeom prst="rect">
            <a:avLst/>
          </a:prstGeom>
        </p:spPr>
        <p:txBody>
          <a:bodyPr vert="horz" lIns="91440" tIns="45720" rIns="91440" bIns="45720" rtlCol="0">
            <a:normAutofit/>
          </a:bodyPr>
          <a:lstStyle>
            <a:lvl1pPr marL="228600" indent="-228600" algn="l" defTabSz="914400" rtl="0" eaLnBrk="1" latinLnBrk="0" hangingPunct="1">
              <a:lnSpc>
                <a:spcPct val="13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30000"/>
              </a:lnSpc>
              <a:spcBef>
                <a:spcPts val="500"/>
              </a:spcBef>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30000"/>
              </a:lnSpc>
              <a:spcBef>
                <a:spcPts val="500"/>
              </a:spcBef>
              <a:buFont typeface="Arial" panose="020B0604020202020204" pitchFamily="34" charset="0"/>
              <a:buChar char="•"/>
              <a:defRPr sz="1600" kern="1200">
                <a:solidFill>
                  <a:schemeClr val="tx1"/>
                </a:solidFill>
                <a:latin typeface="+mn-lt"/>
                <a:ea typeface="+mn-ea"/>
                <a:cs typeface="+mn-cs"/>
              </a:defRPr>
            </a:lvl3pPr>
            <a:lvl4pPr marL="1371600" indent="-228600" algn="l" defTabSz="914400" rtl="0" eaLnBrk="1" latinLnBrk="0" hangingPunct="1">
              <a:lnSpc>
                <a:spcPct val="130000"/>
              </a:lnSpc>
              <a:spcBef>
                <a:spcPts val="500"/>
              </a:spcBef>
              <a:buFont typeface="Arial" panose="020B0604020202020204" pitchFamily="34" charset="0"/>
              <a:buChar char="•"/>
              <a:defRPr sz="1400" kern="1200">
                <a:solidFill>
                  <a:schemeClr val="tx1"/>
                </a:solidFill>
                <a:latin typeface="+mn-lt"/>
                <a:ea typeface="+mn-ea"/>
                <a:cs typeface="+mn-cs"/>
              </a:defRPr>
            </a:lvl4pPr>
            <a:lvl5pPr marL="1828800" indent="-228600" algn="l" defTabSz="914400" rtl="0" eaLnBrk="1" latinLnBrk="0" hangingPunct="1">
              <a:lnSpc>
                <a:spcPct val="13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9845" lvl="1" indent="0" defTabSz="584302">
              <a:spcBef>
                <a:spcPts val="355"/>
              </a:spcBef>
              <a:spcAft>
                <a:spcPts val="426"/>
              </a:spcAft>
              <a:buNone/>
            </a:pPr>
            <a:r>
              <a:rPr lang="en-US" sz="1200" b="1" kern="1200" dirty="0">
                <a:solidFill>
                  <a:schemeClr val="tx1"/>
                </a:solidFill>
                <a:latin typeface="+mn-lt"/>
                <a:ea typeface="+mn-ea"/>
                <a:cs typeface="+mn-cs"/>
              </a:rPr>
              <a:t>* medical benefits are rated based on demographics</a:t>
            </a:r>
          </a:p>
          <a:p>
            <a:pPr marL="129845" lvl="1" indent="0" defTabSz="584302">
              <a:spcBef>
                <a:spcPts val="355"/>
              </a:spcBef>
              <a:spcAft>
                <a:spcPts val="426"/>
              </a:spcAft>
              <a:buNone/>
            </a:pPr>
            <a:r>
              <a:rPr lang="en-US" sz="1200" b="1" kern="1200" dirty="0">
                <a:solidFill>
                  <a:schemeClr val="tx1"/>
                </a:solidFill>
                <a:latin typeface="+mn-lt"/>
                <a:ea typeface="+mn-ea"/>
                <a:cs typeface="+mn-cs"/>
              </a:rPr>
              <a:t>** does not include cost to administer Simple IRA</a:t>
            </a:r>
          </a:p>
          <a:p>
            <a:endParaRPr lang="en-US" sz="3600" b="1" dirty="0"/>
          </a:p>
        </p:txBody>
      </p:sp>
      <p:sp>
        <p:nvSpPr>
          <p:cNvPr id="4" name="Content Placeholder 5">
            <a:extLst>
              <a:ext uri="{FF2B5EF4-FFF2-40B4-BE49-F238E27FC236}">
                <a16:creationId xmlns:a16="http://schemas.microsoft.com/office/drawing/2014/main" id="{2671E4BB-1D40-8436-C573-2E0F054CA950}"/>
              </a:ext>
            </a:extLst>
          </p:cNvPr>
          <p:cNvSpPr txBox="1">
            <a:spLocks/>
          </p:cNvSpPr>
          <p:nvPr/>
        </p:nvSpPr>
        <p:spPr>
          <a:xfrm>
            <a:off x="6257040" y="5955545"/>
            <a:ext cx="4710835" cy="813046"/>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3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30000"/>
              </a:lnSpc>
              <a:spcBef>
                <a:spcPts val="500"/>
              </a:spcBef>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30000"/>
              </a:lnSpc>
              <a:spcBef>
                <a:spcPts val="500"/>
              </a:spcBef>
              <a:buFont typeface="Arial" panose="020B0604020202020204" pitchFamily="34" charset="0"/>
              <a:buChar char="•"/>
              <a:defRPr sz="1600" kern="1200">
                <a:solidFill>
                  <a:schemeClr val="tx1"/>
                </a:solidFill>
                <a:latin typeface="+mn-lt"/>
                <a:ea typeface="+mn-ea"/>
                <a:cs typeface="+mn-cs"/>
              </a:defRPr>
            </a:lvl3pPr>
            <a:lvl4pPr marL="1371600" indent="-228600" algn="l" defTabSz="914400" rtl="0" eaLnBrk="1" latinLnBrk="0" hangingPunct="1">
              <a:lnSpc>
                <a:spcPct val="130000"/>
              </a:lnSpc>
              <a:spcBef>
                <a:spcPts val="500"/>
              </a:spcBef>
              <a:buFont typeface="Arial" panose="020B0604020202020204" pitchFamily="34" charset="0"/>
              <a:buChar char="•"/>
              <a:defRPr sz="1400" kern="1200">
                <a:solidFill>
                  <a:schemeClr val="tx1"/>
                </a:solidFill>
                <a:latin typeface="+mn-lt"/>
                <a:ea typeface="+mn-ea"/>
                <a:cs typeface="+mn-cs"/>
              </a:defRPr>
            </a:lvl4pPr>
            <a:lvl5pPr marL="1828800" indent="-228600" algn="l" defTabSz="914400" rtl="0" eaLnBrk="1" latinLnBrk="0" hangingPunct="1">
              <a:lnSpc>
                <a:spcPct val="13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9845" lvl="1" indent="0" defTabSz="584302">
              <a:lnSpc>
                <a:spcPct val="120000"/>
              </a:lnSpc>
              <a:spcBef>
                <a:spcPts val="355"/>
              </a:spcBef>
              <a:spcAft>
                <a:spcPts val="426"/>
              </a:spcAft>
              <a:buNone/>
            </a:pPr>
            <a:r>
              <a:rPr lang="en-US" sz="1400" b="1" kern="1200" dirty="0">
                <a:solidFill>
                  <a:schemeClr val="tx1"/>
                </a:solidFill>
                <a:latin typeface="+mn-lt"/>
                <a:ea typeface="+mn-ea"/>
                <a:cs typeface="+mn-cs"/>
              </a:rPr>
              <a:t>* Includes new benefits as well as reduced rates on current benefits</a:t>
            </a:r>
          </a:p>
          <a:p>
            <a:pPr marL="129845" lvl="1" indent="0" defTabSz="584302">
              <a:lnSpc>
                <a:spcPct val="120000"/>
              </a:lnSpc>
              <a:spcBef>
                <a:spcPts val="355"/>
              </a:spcBef>
              <a:spcAft>
                <a:spcPts val="426"/>
              </a:spcAft>
              <a:buNone/>
            </a:pPr>
            <a:r>
              <a:rPr lang="en-US" sz="1400" b="1" kern="1200" dirty="0">
                <a:solidFill>
                  <a:schemeClr val="tx1"/>
                </a:solidFill>
                <a:latin typeface="+mn-lt"/>
                <a:ea typeface="+mn-ea"/>
                <a:cs typeface="+mn-cs"/>
              </a:rPr>
              <a:t>** includes cost to administer 401(k)</a:t>
            </a:r>
          </a:p>
          <a:p>
            <a:pPr>
              <a:lnSpc>
                <a:spcPct val="120000"/>
              </a:lnSpc>
            </a:pPr>
            <a:endParaRPr lang="en-US" sz="3600" b="1" dirty="0"/>
          </a:p>
        </p:txBody>
      </p:sp>
    </p:spTree>
    <p:extLst>
      <p:ext uri="{BB962C8B-B14F-4D97-AF65-F5344CB8AC3E}">
        <p14:creationId xmlns:p14="http://schemas.microsoft.com/office/powerpoint/2010/main" val="1983831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620AFF-EBB9-D251-E31F-D2B1D39A032C}"/>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Extended Personal Leave Policy Proposal</a:t>
            </a:r>
          </a:p>
        </p:txBody>
      </p:sp>
      <p:graphicFrame>
        <p:nvGraphicFramePr>
          <p:cNvPr id="23" name="Content Placeholder 2">
            <a:extLst>
              <a:ext uri="{FF2B5EF4-FFF2-40B4-BE49-F238E27FC236}">
                <a16:creationId xmlns:a16="http://schemas.microsoft.com/office/drawing/2014/main" id="{2855E07C-30B9-F0D6-400A-20CEB07C5A30}"/>
              </a:ext>
            </a:extLst>
          </p:cNvPr>
          <p:cNvGraphicFramePr>
            <a:graphicFrameLocks noGrp="1"/>
          </p:cNvGraphicFramePr>
          <p:nvPr>
            <p:ph idx="1"/>
            <p:extLst>
              <p:ext uri="{D42A27DB-BD31-4B8C-83A1-F6EECF244321}">
                <p14:modId xmlns:p14="http://schemas.microsoft.com/office/powerpoint/2010/main" val="4277723113"/>
              </p:ext>
            </p:extLst>
          </p:nvPr>
        </p:nvGraphicFramePr>
        <p:xfrm>
          <a:off x="632085" y="1663691"/>
          <a:ext cx="10927829" cy="4629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740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620AFF-EBB9-D251-E31F-D2B1D39A032C}"/>
              </a:ext>
            </a:extLst>
          </p:cNvPr>
          <p:cNvSpPr>
            <a:spLocks noGrp="1"/>
          </p:cNvSpPr>
          <p:nvPr>
            <p:ph type="title"/>
          </p:nvPr>
        </p:nvSpPr>
        <p:spPr>
          <a:xfrm>
            <a:off x="862854" y="968517"/>
            <a:ext cx="4230100" cy="3387497"/>
          </a:xfrm>
        </p:spPr>
        <p:txBody>
          <a:bodyPr anchor="b">
            <a:normAutofit/>
          </a:bodyPr>
          <a:lstStyle/>
          <a:p>
            <a:pPr algn="r"/>
            <a:r>
              <a:rPr lang="en-US" sz="4000" dirty="0">
                <a:solidFill>
                  <a:srgbClr val="FFFFFF"/>
                </a:solidFill>
              </a:rPr>
              <a:t>Extended Personal Leave Policy Proposal</a:t>
            </a:r>
            <a:br>
              <a:rPr lang="en-US" sz="4000" dirty="0">
                <a:solidFill>
                  <a:srgbClr val="FFFFFF"/>
                </a:solidFill>
              </a:rPr>
            </a:br>
            <a:r>
              <a:rPr lang="en-US" sz="3200" i="1" dirty="0">
                <a:solidFill>
                  <a:srgbClr val="FFFFFF"/>
                </a:solidFill>
              </a:rPr>
              <a:t>(effective July 1, 2024)</a:t>
            </a:r>
            <a:endParaRPr lang="en-US" sz="4000" i="1" dirty="0">
              <a:solidFill>
                <a:srgbClr val="FFFFFF"/>
              </a:solidFill>
            </a:endParaRPr>
          </a:p>
        </p:txBody>
      </p:sp>
      <p:sp>
        <p:nvSpPr>
          <p:cNvPr id="3" name="Content Placeholder 2">
            <a:extLst>
              <a:ext uri="{FF2B5EF4-FFF2-40B4-BE49-F238E27FC236}">
                <a16:creationId xmlns:a16="http://schemas.microsoft.com/office/drawing/2014/main" id="{7B94B68B-A51C-D468-6ADE-87557EFEA611}"/>
              </a:ext>
            </a:extLst>
          </p:cNvPr>
          <p:cNvSpPr>
            <a:spLocks noGrp="1"/>
          </p:cNvSpPr>
          <p:nvPr>
            <p:ph idx="1"/>
          </p:nvPr>
        </p:nvSpPr>
        <p:spPr>
          <a:xfrm>
            <a:off x="5978808" y="298174"/>
            <a:ext cx="5948149" cy="6410739"/>
          </a:xfrm>
        </p:spPr>
        <p:txBody>
          <a:bodyPr anchor="ctr">
            <a:normAutofit lnSpcReduction="10000"/>
          </a:bodyPr>
          <a:lstStyle/>
          <a:p>
            <a:r>
              <a:rPr lang="en-US" sz="1200" dirty="0"/>
              <a:t>MCCOY’s Extended Personal Leave Policy is designed to help employees balance their work and family responsibilities by allowing them to take reasonable unpaid leave for certain family and medical reasons. This policy also seeks to promote equal employment opportunity for men and women. </a:t>
            </a:r>
          </a:p>
          <a:p>
            <a:r>
              <a:rPr lang="en-US" sz="1200" dirty="0"/>
              <a:t>MCCOY’s Family and Medical Leave Policy provides eligible employees with up to 12 weeks of unpaid, job-protected leave per 12-month period. </a:t>
            </a:r>
          </a:p>
          <a:p>
            <a:pPr lvl="1"/>
            <a:r>
              <a:rPr lang="en-US" sz="1200" dirty="0"/>
              <a:t>Group health benefits will be maintained during the leave as long as employee returns to work in a fulltime capacity</a:t>
            </a:r>
          </a:p>
          <a:p>
            <a:pPr lvl="1"/>
            <a:r>
              <a:rPr lang="en-US" sz="1200" dirty="0"/>
              <a:t>Benefits which accrue will not accrue during the leave period</a:t>
            </a:r>
          </a:p>
          <a:p>
            <a:pPr lvl="1"/>
            <a:r>
              <a:rPr lang="en-US" sz="1200" dirty="0"/>
              <a:t>Employees are eligible for leave under this policy if they have worked at MCCOY continuously for at least 12 months and at least 1,250 hours over the past 12 months. </a:t>
            </a:r>
          </a:p>
          <a:p>
            <a:pPr lvl="1"/>
            <a:r>
              <a:rPr lang="en-US" sz="1200" dirty="0"/>
              <a:t>MCCOY will provide eligible employees with up to 12 weeks of unpaid leave each 12 month period for any of the following reasons: </a:t>
            </a:r>
          </a:p>
          <a:p>
            <a:pPr lvl="2"/>
            <a:r>
              <a:rPr lang="en-US" sz="1200" dirty="0"/>
              <a:t>For the birth and care of the newborn child of an employee; </a:t>
            </a:r>
          </a:p>
          <a:p>
            <a:pPr lvl="2"/>
            <a:r>
              <a:rPr lang="en-US" sz="1200" dirty="0"/>
              <a:t>For placement with the employee of a child for adoption or foster care; </a:t>
            </a:r>
          </a:p>
          <a:p>
            <a:pPr lvl="2"/>
            <a:r>
              <a:rPr lang="en-US" sz="1200" dirty="0"/>
              <a:t>To care for an immediate family member (spouse, child, or parent) with a serious health condition; or </a:t>
            </a:r>
          </a:p>
          <a:p>
            <a:pPr lvl="2"/>
            <a:r>
              <a:rPr lang="en-US" sz="1200" dirty="0"/>
              <a:t>To take medical leave when the employee is unable to work because of a serious health condition. Time taken off work due to pregnancy complications may be counted in the 12 weeks of family and medical leave</a:t>
            </a:r>
          </a:p>
          <a:p>
            <a:pPr lvl="1"/>
            <a:r>
              <a:rPr lang="en-US" sz="1200" dirty="0"/>
              <a:t>The 12-month period will start the first day of leave and resets 12 months hence</a:t>
            </a:r>
          </a:p>
          <a:p>
            <a:pPr lvl="1"/>
            <a:r>
              <a:rPr lang="en-US" sz="1200" dirty="0"/>
              <a:t>Employees must give notice to the Executive Director as soon as it is known that leave will be needed. </a:t>
            </a:r>
          </a:p>
          <a:p>
            <a:pPr lvl="1"/>
            <a:r>
              <a:rPr lang="en-US" sz="1200" dirty="0"/>
              <a:t>MCCOY guarantees that an employee will return to work in an equivalent capacity at the same compensation if they return in a fulltime capacity at the end of the 12-week period. MCCOY cannot guarantee that the same project will be available at that time. </a:t>
            </a:r>
          </a:p>
          <a:p>
            <a:r>
              <a:rPr lang="en-US" sz="1200" dirty="0"/>
              <a:t>MCCOY will offer an employer paid ST and LT Disability policy; benefits are payable per the terms of these policies</a:t>
            </a:r>
          </a:p>
          <a:p>
            <a:pPr lvl="1"/>
            <a:r>
              <a:rPr lang="en-US" sz="1200" dirty="0"/>
              <a:t>For example, in the case of pregnancy the policy would pay up to 60% of weekly salary (capped at $1000/week) for up to 6 weeks for an employee giving birth; the employee would then be eligible to use any accrued but unused sick time, vacation, and personal time (in </a:t>
            </a:r>
            <a:r>
              <a:rPr lang="en-US" sz="1200"/>
              <a:t>that order) </a:t>
            </a:r>
            <a:r>
              <a:rPr lang="en-US" sz="1200" dirty="0"/>
              <a:t>or take unpaid time off up to a maximum leave of 12 weeks.</a:t>
            </a:r>
          </a:p>
        </p:txBody>
      </p:sp>
    </p:spTree>
    <p:extLst>
      <p:ext uri="{BB962C8B-B14F-4D97-AF65-F5344CB8AC3E}">
        <p14:creationId xmlns:p14="http://schemas.microsoft.com/office/powerpoint/2010/main" val="2754232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FBFC39-AFB9-B456-FAA4-F5FFFC6C118F}"/>
              </a:ext>
            </a:extLst>
          </p:cNvPr>
          <p:cNvSpPr>
            <a:spLocks noGrp="1"/>
          </p:cNvSpPr>
          <p:nvPr>
            <p:ph type="title"/>
          </p:nvPr>
        </p:nvSpPr>
        <p:spPr>
          <a:xfrm>
            <a:off x="0" y="0"/>
            <a:ext cx="12192000" cy="1325563"/>
          </a:xfr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10800000" scaled="1"/>
            <a:tileRect/>
          </a:gradFill>
        </p:spPr>
        <p:txBody>
          <a:bodyPr/>
          <a:lstStyle/>
          <a:p>
            <a:r>
              <a:rPr lang="en-US" dirty="0"/>
              <a:t>	</a:t>
            </a:r>
            <a:r>
              <a:rPr lang="en-US" b="1" dirty="0">
                <a:solidFill>
                  <a:schemeClr val="bg1"/>
                </a:solidFill>
              </a:rPr>
              <a:t>Comparison to peers</a:t>
            </a:r>
          </a:p>
        </p:txBody>
      </p:sp>
      <p:graphicFrame>
        <p:nvGraphicFramePr>
          <p:cNvPr id="8" name="Content Placeholder 7">
            <a:extLst>
              <a:ext uri="{FF2B5EF4-FFF2-40B4-BE49-F238E27FC236}">
                <a16:creationId xmlns:a16="http://schemas.microsoft.com/office/drawing/2014/main" id="{0CD990F0-2E12-2066-96AF-D98D51102551}"/>
              </a:ext>
            </a:extLst>
          </p:cNvPr>
          <p:cNvGraphicFramePr>
            <a:graphicFrameLocks noGrp="1"/>
          </p:cNvGraphicFramePr>
          <p:nvPr>
            <p:ph idx="1"/>
            <p:extLst>
              <p:ext uri="{D42A27DB-BD31-4B8C-83A1-F6EECF244321}">
                <p14:modId xmlns:p14="http://schemas.microsoft.com/office/powerpoint/2010/main" val="394323905"/>
              </p:ext>
            </p:extLst>
          </p:nvPr>
        </p:nvGraphicFramePr>
        <p:xfrm>
          <a:off x="838200" y="2378618"/>
          <a:ext cx="10515600" cy="295656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600954293"/>
                    </a:ext>
                  </a:extLst>
                </a:gridCol>
                <a:gridCol w="1752600">
                  <a:extLst>
                    <a:ext uri="{9D8B030D-6E8A-4147-A177-3AD203B41FA5}">
                      <a16:colId xmlns:a16="http://schemas.microsoft.com/office/drawing/2014/main" val="2108995321"/>
                    </a:ext>
                  </a:extLst>
                </a:gridCol>
                <a:gridCol w="1752600">
                  <a:extLst>
                    <a:ext uri="{9D8B030D-6E8A-4147-A177-3AD203B41FA5}">
                      <a16:colId xmlns:a16="http://schemas.microsoft.com/office/drawing/2014/main" val="2435235716"/>
                    </a:ext>
                  </a:extLst>
                </a:gridCol>
                <a:gridCol w="1752600">
                  <a:extLst>
                    <a:ext uri="{9D8B030D-6E8A-4147-A177-3AD203B41FA5}">
                      <a16:colId xmlns:a16="http://schemas.microsoft.com/office/drawing/2014/main" val="3893424934"/>
                    </a:ext>
                  </a:extLst>
                </a:gridCol>
                <a:gridCol w="1752600">
                  <a:extLst>
                    <a:ext uri="{9D8B030D-6E8A-4147-A177-3AD203B41FA5}">
                      <a16:colId xmlns:a16="http://schemas.microsoft.com/office/drawing/2014/main" val="1110103115"/>
                    </a:ext>
                  </a:extLst>
                </a:gridCol>
                <a:gridCol w="1752600">
                  <a:extLst>
                    <a:ext uri="{9D8B030D-6E8A-4147-A177-3AD203B41FA5}">
                      <a16:colId xmlns:a16="http://schemas.microsoft.com/office/drawing/2014/main" val="552494008"/>
                    </a:ext>
                  </a:extLst>
                </a:gridCol>
              </a:tblGrid>
              <a:tr h="370840">
                <a:tc>
                  <a:txBody>
                    <a:bodyPr/>
                    <a:lstStyle/>
                    <a:p>
                      <a:r>
                        <a:rPr lang="en-US" dirty="0"/>
                        <a:t>Benefit</a:t>
                      </a:r>
                    </a:p>
                  </a:txBody>
                  <a:tcPr/>
                </a:tc>
                <a:tc>
                  <a:txBody>
                    <a:bodyPr/>
                    <a:lstStyle/>
                    <a:p>
                      <a:pPr algn="ctr"/>
                      <a:r>
                        <a:rPr lang="en-US" dirty="0"/>
                        <a:t>MCCOY Current</a:t>
                      </a:r>
                    </a:p>
                  </a:txBody>
                  <a:tcPr/>
                </a:tc>
                <a:tc>
                  <a:txBody>
                    <a:bodyPr/>
                    <a:lstStyle/>
                    <a:p>
                      <a:pPr algn="ctr"/>
                      <a:r>
                        <a:rPr lang="en-US" dirty="0"/>
                        <a:t>MCCOY Proposed</a:t>
                      </a:r>
                    </a:p>
                  </a:txBody>
                  <a:tcPr/>
                </a:tc>
                <a:tc>
                  <a:txBody>
                    <a:bodyPr/>
                    <a:lstStyle/>
                    <a:p>
                      <a:pPr algn="ctr"/>
                      <a:r>
                        <a:rPr lang="en-US" dirty="0"/>
                        <a:t>IYSA</a:t>
                      </a:r>
                    </a:p>
                  </a:txBody>
                  <a:tcPr/>
                </a:tc>
                <a:tc>
                  <a:txBody>
                    <a:bodyPr/>
                    <a:lstStyle/>
                    <a:p>
                      <a:pPr algn="ctr"/>
                      <a:r>
                        <a:rPr lang="en-US" dirty="0"/>
                        <a:t>IYI</a:t>
                      </a:r>
                    </a:p>
                  </a:txBody>
                  <a:tcPr/>
                </a:tc>
                <a:tc>
                  <a:txBody>
                    <a:bodyPr/>
                    <a:lstStyle/>
                    <a:p>
                      <a:pPr algn="ctr"/>
                      <a:r>
                        <a:rPr lang="en-US" dirty="0"/>
                        <a:t>IAN</a:t>
                      </a:r>
                    </a:p>
                  </a:txBody>
                  <a:tcPr/>
                </a:tc>
                <a:extLst>
                  <a:ext uri="{0D108BD9-81ED-4DB2-BD59-A6C34878D82A}">
                    <a16:rowId xmlns:a16="http://schemas.microsoft.com/office/drawing/2014/main" val="4077069441"/>
                  </a:ext>
                </a:extLst>
              </a:tr>
              <a:tr h="370840">
                <a:tc>
                  <a:txBody>
                    <a:bodyPr/>
                    <a:lstStyle/>
                    <a:p>
                      <a:r>
                        <a:rPr lang="en-US" sz="1600" dirty="0"/>
                        <a:t>12 </a:t>
                      </a:r>
                      <a:r>
                        <a:rPr lang="en-US" sz="1600" dirty="0" err="1"/>
                        <a:t>wks</a:t>
                      </a:r>
                      <a:r>
                        <a:rPr lang="en-US" sz="1600" dirty="0"/>
                        <a:t> unpaid per terms of FMLA</a:t>
                      </a:r>
                    </a:p>
                  </a:txBody>
                  <a:tcPr/>
                </a:tc>
                <a:tc>
                  <a:txBody>
                    <a:bodyPr/>
                    <a:lstStyle/>
                    <a:p>
                      <a:r>
                        <a:rPr lang="en-US" dirty="0"/>
                        <a:t>No policy</a:t>
                      </a:r>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486947990"/>
                  </a:ext>
                </a:extLst>
              </a:tr>
              <a:tr h="370840">
                <a:tc>
                  <a:txBody>
                    <a:bodyPr/>
                    <a:lstStyle/>
                    <a:p>
                      <a:r>
                        <a:rPr lang="en-US" sz="1600" dirty="0"/>
                        <a:t>STD/LTD (e’er paid)</a:t>
                      </a:r>
                    </a:p>
                  </a:txBody>
                  <a:tcPr/>
                </a:tc>
                <a:tc>
                  <a:txBody>
                    <a:bodyPr/>
                    <a:lstStyle/>
                    <a:p>
                      <a:r>
                        <a:rPr lang="en-US" dirty="0"/>
                        <a:t>No policy</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37799278"/>
                  </a:ext>
                </a:extLst>
              </a:tr>
              <a:tr h="436418">
                <a:tc>
                  <a:txBody>
                    <a:bodyPr/>
                    <a:lstStyle/>
                    <a:p>
                      <a:r>
                        <a:rPr lang="en-US" sz="1600" dirty="0"/>
                        <a:t>Cont. health benefits</a:t>
                      </a:r>
                    </a:p>
                  </a:txBody>
                  <a:tcPr/>
                </a:tc>
                <a:tc>
                  <a:txBody>
                    <a:bodyPr/>
                    <a:lstStyle/>
                    <a:p>
                      <a:r>
                        <a:rPr lang="en-US" dirty="0"/>
                        <a:t>No policy</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97054386"/>
                  </a:ext>
                </a:extLst>
              </a:tr>
              <a:tr h="370840">
                <a:tc>
                  <a:txBody>
                    <a:bodyPr/>
                    <a:lstStyle/>
                    <a:p>
                      <a:r>
                        <a:rPr lang="en-US" sz="1600" dirty="0"/>
                        <a:t>Cont. accrued benefits</a:t>
                      </a:r>
                    </a:p>
                  </a:txBody>
                  <a:tcPr/>
                </a:tc>
                <a:tc>
                  <a:txBody>
                    <a:bodyPr/>
                    <a:lstStyle/>
                    <a:p>
                      <a:r>
                        <a:rPr lang="en-US" dirty="0"/>
                        <a:t>No policy</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778654100"/>
                  </a:ext>
                </a:extLst>
              </a:tr>
            </a:tbl>
          </a:graphicData>
        </a:graphic>
      </p:graphicFrame>
      <p:pic>
        <p:nvPicPr>
          <p:cNvPr id="10" name="Graphic 9" descr="Checkmark with solid fill">
            <a:extLst>
              <a:ext uri="{FF2B5EF4-FFF2-40B4-BE49-F238E27FC236}">
                <a16:creationId xmlns:a16="http://schemas.microsoft.com/office/drawing/2014/main" id="{957B0DD1-1190-3A6B-F2B0-201D69323D5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15344" y="3196244"/>
            <a:ext cx="375455" cy="375455"/>
          </a:xfrm>
          <a:prstGeom prst="rect">
            <a:avLst/>
          </a:prstGeom>
        </p:spPr>
      </p:pic>
      <p:pic>
        <p:nvPicPr>
          <p:cNvPr id="11" name="Graphic 10" descr="Checkmark with solid fill">
            <a:extLst>
              <a:ext uri="{FF2B5EF4-FFF2-40B4-BE49-F238E27FC236}">
                <a16:creationId xmlns:a16="http://schemas.microsoft.com/office/drawing/2014/main" id="{3B37D709-B45A-5FFE-59B8-AF8FE6C5CA7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3544" y="3178227"/>
            <a:ext cx="375455" cy="375455"/>
          </a:xfrm>
          <a:prstGeom prst="rect">
            <a:avLst/>
          </a:prstGeom>
        </p:spPr>
      </p:pic>
      <p:pic>
        <p:nvPicPr>
          <p:cNvPr id="12" name="Graphic 11" descr="Checkmark with solid fill">
            <a:extLst>
              <a:ext uri="{FF2B5EF4-FFF2-40B4-BE49-F238E27FC236}">
                <a16:creationId xmlns:a16="http://schemas.microsoft.com/office/drawing/2014/main" id="{C9B39494-C578-4CEE-12C3-D55EF8606D9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80121" y="3196244"/>
            <a:ext cx="375455" cy="375455"/>
          </a:xfrm>
          <a:prstGeom prst="rect">
            <a:avLst/>
          </a:prstGeom>
        </p:spPr>
      </p:pic>
      <p:pic>
        <p:nvPicPr>
          <p:cNvPr id="13" name="Graphic 12" descr="Checkmark with solid fill">
            <a:extLst>
              <a:ext uri="{FF2B5EF4-FFF2-40B4-BE49-F238E27FC236}">
                <a16:creationId xmlns:a16="http://schemas.microsoft.com/office/drawing/2014/main" id="{C5162625-4983-BB72-5F98-6529AA27BB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28321" y="3196244"/>
            <a:ext cx="375455" cy="375455"/>
          </a:xfrm>
          <a:prstGeom prst="rect">
            <a:avLst/>
          </a:prstGeom>
        </p:spPr>
      </p:pic>
      <p:pic>
        <p:nvPicPr>
          <p:cNvPr id="16" name="Graphic 15" descr="Checkmark with solid fill">
            <a:extLst>
              <a:ext uri="{FF2B5EF4-FFF2-40B4-BE49-F238E27FC236}">
                <a16:creationId xmlns:a16="http://schemas.microsoft.com/office/drawing/2014/main" id="{752C71E4-AC16-6190-BDEA-47C765C079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15344" y="3669171"/>
            <a:ext cx="375455" cy="375455"/>
          </a:xfrm>
          <a:prstGeom prst="rect">
            <a:avLst/>
          </a:prstGeom>
        </p:spPr>
      </p:pic>
      <p:pic>
        <p:nvPicPr>
          <p:cNvPr id="18" name="Graphic 17" descr="Checkmark with solid fill">
            <a:extLst>
              <a:ext uri="{FF2B5EF4-FFF2-40B4-BE49-F238E27FC236}">
                <a16:creationId xmlns:a16="http://schemas.microsoft.com/office/drawing/2014/main" id="{2EF3BA87-AE31-3D74-F4BB-503826952D9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80121" y="3669171"/>
            <a:ext cx="375455" cy="375455"/>
          </a:xfrm>
          <a:prstGeom prst="rect">
            <a:avLst/>
          </a:prstGeom>
        </p:spPr>
      </p:pic>
      <p:pic>
        <p:nvPicPr>
          <p:cNvPr id="19" name="Graphic 18" descr="Checkmark with solid fill">
            <a:extLst>
              <a:ext uri="{FF2B5EF4-FFF2-40B4-BE49-F238E27FC236}">
                <a16:creationId xmlns:a16="http://schemas.microsoft.com/office/drawing/2014/main" id="{4E635621-0F28-7ABF-EF91-F0A74F65C40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28321" y="3669171"/>
            <a:ext cx="375455" cy="375455"/>
          </a:xfrm>
          <a:prstGeom prst="rect">
            <a:avLst/>
          </a:prstGeom>
        </p:spPr>
      </p:pic>
      <p:pic>
        <p:nvPicPr>
          <p:cNvPr id="21" name="Graphic 20" descr="Checkmark with solid fill">
            <a:extLst>
              <a:ext uri="{FF2B5EF4-FFF2-40B4-BE49-F238E27FC236}">
                <a16:creationId xmlns:a16="http://schemas.microsoft.com/office/drawing/2014/main" id="{DEB91D60-C594-6A23-B951-D73B172161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15344" y="4230497"/>
            <a:ext cx="375455" cy="375455"/>
          </a:xfrm>
          <a:prstGeom prst="rect">
            <a:avLst/>
          </a:prstGeom>
        </p:spPr>
      </p:pic>
      <p:pic>
        <p:nvPicPr>
          <p:cNvPr id="22" name="Graphic 21" descr="Checkmark with solid fill">
            <a:extLst>
              <a:ext uri="{FF2B5EF4-FFF2-40B4-BE49-F238E27FC236}">
                <a16:creationId xmlns:a16="http://schemas.microsoft.com/office/drawing/2014/main" id="{F20E6401-CE22-01DE-5A2E-8337CE2CA9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3544" y="4212480"/>
            <a:ext cx="375455" cy="375455"/>
          </a:xfrm>
          <a:prstGeom prst="rect">
            <a:avLst/>
          </a:prstGeom>
        </p:spPr>
      </p:pic>
      <p:pic>
        <p:nvPicPr>
          <p:cNvPr id="23" name="Graphic 22" descr="Checkmark with solid fill">
            <a:extLst>
              <a:ext uri="{FF2B5EF4-FFF2-40B4-BE49-F238E27FC236}">
                <a16:creationId xmlns:a16="http://schemas.microsoft.com/office/drawing/2014/main" id="{E7365D21-B1A9-B1F1-E64B-707C5393CB7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80121" y="4230497"/>
            <a:ext cx="375455" cy="375455"/>
          </a:xfrm>
          <a:prstGeom prst="rect">
            <a:avLst/>
          </a:prstGeom>
        </p:spPr>
      </p:pic>
      <p:pic>
        <p:nvPicPr>
          <p:cNvPr id="24" name="Graphic 23" descr="Checkmark with solid fill">
            <a:extLst>
              <a:ext uri="{FF2B5EF4-FFF2-40B4-BE49-F238E27FC236}">
                <a16:creationId xmlns:a16="http://schemas.microsoft.com/office/drawing/2014/main" id="{8D48C508-8792-EB7D-D52F-537D447B32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28321" y="4230497"/>
            <a:ext cx="375455" cy="375455"/>
          </a:xfrm>
          <a:prstGeom prst="rect">
            <a:avLst/>
          </a:prstGeom>
        </p:spPr>
      </p:pic>
      <p:pic>
        <p:nvPicPr>
          <p:cNvPr id="26" name="Graphic 25" descr="Checkmark with solid fill">
            <a:extLst>
              <a:ext uri="{FF2B5EF4-FFF2-40B4-BE49-F238E27FC236}">
                <a16:creationId xmlns:a16="http://schemas.microsoft.com/office/drawing/2014/main" id="{885691B0-6107-0859-FCDE-D7FE9B865B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15344" y="4837078"/>
            <a:ext cx="375455" cy="375455"/>
          </a:xfrm>
          <a:prstGeom prst="rect">
            <a:avLst/>
          </a:prstGeom>
        </p:spPr>
      </p:pic>
      <p:pic>
        <p:nvPicPr>
          <p:cNvPr id="27" name="Graphic 26" descr="Checkmark with solid fill">
            <a:extLst>
              <a:ext uri="{FF2B5EF4-FFF2-40B4-BE49-F238E27FC236}">
                <a16:creationId xmlns:a16="http://schemas.microsoft.com/office/drawing/2014/main" id="{FF0AB162-5C1E-6DC0-500B-6EB6DEA765A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3544" y="4819061"/>
            <a:ext cx="375455" cy="375455"/>
          </a:xfrm>
          <a:prstGeom prst="rect">
            <a:avLst/>
          </a:prstGeom>
        </p:spPr>
      </p:pic>
      <p:pic>
        <p:nvPicPr>
          <p:cNvPr id="28" name="Graphic 27" descr="Checkmark with solid fill">
            <a:extLst>
              <a:ext uri="{FF2B5EF4-FFF2-40B4-BE49-F238E27FC236}">
                <a16:creationId xmlns:a16="http://schemas.microsoft.com/office/drawing/2014/main" id="{AFB3CC58-17FC-DAEC-BF26-142F5DBC67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80121" y="4837078"/>
            <a:ext cx="375455" cy="375455"/>
          </a:xfrm>
          <a:prstGeom prst="rect">
            <a:avLst/>
          </a:prstGeom>
        </p:spPr>
      </p:pic>
      <p:pic>
        <p:nvPicPr>
          <p:cNvPr id="29" name="Graphic 28" descr="Checkmark with solid fill">
            <a:extLst>
              <a:ext uri="{FF2B5EF4-FFF2-40B4-BE49-F238E27FC236}">
                <a16:creationId xmlns:a16="http://schemas.microsoft.com/office/drawing/2014/main" id="{D99C6405-59A7-72AF-24F0-B7999CFA374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28321" y="4837078"/>
            <a:ext cx="375455" cy="375455"/>
          </a:xfrm>
          <a:prstGeom prst="rect">
            <a:avLst/>
          </a:prstGeom>
        </p:spPr>
      </p:pic>
    </p:spTree>
    <p:extLst>
      <p:ext uri="{BB962C8B-B14F-4D97-AF65-F5344CB8AC3E}">
        <p14:creationId xmlns:p14="http://schemas.microsoft.com/office/powerpoint/2010/main" val="1152469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81ABA12-18AB-4010-9154-3628AC30B6BF}"/>
              </a:ext>
            </a:extLst>
          </p:cNvPr>
          <p:cNvSpPr>
            <a:spLocks noGrp="1"/>
          </p:cNvSpPr>
          <p:nvPr>
            <p:ph type="title"/>
          </p:nvPr>
        </p:nvSpPr>
        <p:spPr>
          <a:xfrm>
            <a:off x="838200" y="1412488"/>
            <a:ext cx="2899189" cy="4363844"/>
          </a:xfrm>
        </p:spPr>
        <p:txBody>
          <a:bodyPr anchor="t">
            <a:normAutofit/>
          </a:bodyPr>
          <a:lstStyle/>
          <a:p>
            <a:r>
              <a:rPr lang="en-US" sz="4000">
                <a:solidFill>
                  <a:srgbClr val="FFFFFF"/>
                </a:solidFill>
              </a:rPr>
              <a:t>Time off – current vs. proposed</a:t>
            </a:r>
          </a:p>
        </p:txBody>
      </p:sp>
      <p:sp>
        <p:nvSpPr>
          <p:cNvPr id="3" name="Content Placeholder 2">
            <a:extLst>
              <a:ext uri="{FF2B5EF4-FFF2-40B4-BE49-F238E27FC236}">
                <a16:creationId xmlns:a16="http://schemas.microsoft.com/office/drawing/2014/main" id="{476170C0-9105-D32E-7BBA-37DB1E9E474A}"/>
              </a:ext>
            </a:extLst>
          </p:cNvPr>
          <p:cNvSpPr>
            <a:spLocks noGrp="1"/>
          </p:cNvSpPr>
          <p:nvPr>
            <p:ph sz="half" idx="1"/>
          </p:nvPr>
        </p:nvSpPr>
        <p:spPr>
          <a:xfrm>
            <a:off x="4380782" y="533098"/>
            <a:ext cx="3427283" cy="5964382"/>
          </a:xfrm>
        </p:spPr>
        <p:txBody>
          <a:bodyPr>
            <a:normAutofit fontScale="92500" lnSpcReduction="10000"/>
          </a:bodyPr>
          <a:lstStyle/>
          <a:p>
            <a:pPr marL="140818" lvl="1" indent="0" defTabSz="831190">
              <a:spcAft>
                <a:spcPts val="606"/>
              </a:spcAft>
              <a:buNone/>
            </a:pPr>
            <a:r>
              <a:rPr lang="en-US" sz="1400" b="1" kern="1200" dirty="0">
                <a:latin typeface="+mn-lt"/>
                <a:ea typeface="+mn-ea"/>
                <a:cs typeface="+mn-cs"/>
              </a:rPr>
              <a:t>Current</a:t>
            </a:r>
          </a:p>
          <a:p>
            <a:pPr marL="426568" lvl="1" indent="-285750" defTabSz="831190">
              <a:lnSpc>
                <a:spcPct val="100000"/>
              </a:lnSpc>
              <a:spcAft>
                <a:spcPts val="606"/>
              </a:spcAft>
            </a:pPr>
            <a:r>
              <a:rPr lang="en-US" sz="1400" kern="1200" dirty="0">
                <a:latin typeface="+mn-lt"/>
                <a:ea typeface="+mn-ea"/>
                <a:cs typeface="+mn-cs"/>
              </a:rPr>
              <a:t>15 Vacation days/year – 5 days carry over to 1Q (unused accrued in that year are paid out at </a:t>
            </a:r>
            <a:r>
              <a:rPr lang="en-US" sz="1400" kern="1200" dirty="0" err="1">
                <a:latin typeface="+mn-lt"/>
                <a:ea typeface="+mn-ea"/>
                <a:cs typeface="+mn-cs"/>
              </a:rPr>
              <a:t>seperation</a:t>
            </a:r>
            <a:r>
              <a:rPr lang="en-US" sz="1400" kern="1200" dirty="0">
                <a:latin typeface="+mn-lt"/>
                <a:ea typeface="+mn-ea"/>
                <a:cs typeface="+mn-cs"/>
              </a:rPr>
              <a:t>); accrue 1.25/month</a:t>
            </a:r>
          </a:p>
          <a:p>
            <a:pPr marL="369418" lvl="1" defTabSz="831190">
              <a:lnSpc>
                <a:spcPct val="100000"/>
              </a:lnSpc>
              <a:spcAft>
                <a:spcPts val="606"/>
              </a:spcAft>
            </a:pPr>
            <a:r>
              <a:rPr lang="en-US" sz="1400" kern="1200" dirty="0">
                <a:latin typeface="+mn-lt"/>
                <a:ea typeface="+mn-ea"/>
                <a:cs typeface="+mn-cs"/>
              </a:rPr>
              <a:t>6 Personal days (no carry over; not paid out at separation); 0.5 days/month</a:t>
            </a:r>
          </a:p>
          <a:p>
            <a:pPr marL="369418" lvl="1" defTabSz="831190">
              <a:lnSpc>
                <a:spcPct val="100000"/>
              </a:lnSpc>
              <a:spcAft>
                <a:spcPts val="606"/>
              </a:spcAft>
            </a:pPr>
            <a:r>
              <a:rPr lang="en-US" sz="1400" kern="1200" dirty="0">
                <a:latin typeface="+mn-lt"/>
                <a:ea typeface="+mn-ea"/>
                <a:cs typeface="+mn-cs"/>
              </a:rPr>
              <a:t>6 Sick days – can accrue up to 30 days with no expiration (not paid out at separation); 0.5 days/month</a:t>
            </a:r>
          </a:p>
          <a:p>
            <a:pPr marL="369418" lvl="1" defTabSz="831190">
              <a:lnSpc>
                <a:spcPct val="100000"/>
              </a:lnSpc>
              <a:spcAft>
                <a:spcPts val="606"/>
              </a:spcAft>
            </a:pPr>
            <a:r>
              <a:rPr lang="en-US" sz="1400" dirty="0"/>
              <a:t>Office closed between December 25 and January 1</a:t>
            </a:r>
          </a:p>
          <a:p>
            <a:pPr marL="369418" lvl="1" defTabSz="831190">
              <a:lnSpc>
                <a:spcPct val="100000"/>
              </a:lnSpc>
              <a:spcAft>
                <a:spcPts val="606"/>
              </a:spcAft>
            </a:pPr>
            <a:r>
              <a:rPr lang="en-US" sz="1400" kern="1200" dirty="0">
                <a:latin typeface="+mn-lt"/>
                <a:ea typeface="+mn-ea"/>
                <a:cs typeface="+mn-cs"/>
              </a:rPr>
              <a:t>9 Holidays</a:t>
            </a:r>
          </a:p>
          <a:p>
            <a:pPr marL="369418" lvl="1" defTabSz="831190">
              <a:lnSpc>
                <a:spcPct val="100000"/>
              </a:lnSpc>
              <a:spcAft>
                <a:spcPts val="606"/>
              </a:spcAft>
            </a:pPr>
            <a:r>
              <a:rPr lang="en-US" sz="1400" dirty="0"/>
              <a:t>Vacation and Personal days must be pre-approved by Executive Director</a:t>
            </a:r>
          </a:p>
          <a:p>
            <a:pPr marL="826618" lvl="2" defTabSz="831190">
              <a:lnSpc>
                <a:spcPct val="100000"/>
              </a:lnSpc>
              <a:spcAft>
                <a:spcPts val="606"/>
              </a:spcAft>
            </a:pPr>
            <a:r>
              <a:rPr lang="en-US" sz="1400" kern="1200" dirty="0">
                <a:latin typeface="+mn-lt"/>
                <a:ea typeface="+mn-ea"/>
                <a:cs typeface="+mn-cs"/>
              </a:rPr>
              <a:t>Any scheduling conflict defers to person with most tenure</a:t>
            </a:r>
            <a:endParaRPr lang="en-US" sz="1400" dirty="0"/>
          </a:p>
          <a:p>
            <a:pPr>
              <a:lnSpc>
                <a:spcPct val="100000"/>
              </a:lnSpc>
            </a:pPr>
            <a:r>
              <a:rPr lang="en-US" sz="1400" dirty="0"/>
              <a:t>Challenge: Sick time is not valued by majority of staff - rarely used. Its value is as an accrued benefit towards STD</a:t>
            </a:r>
          </a:p>
        </p:txBody>
      </p:sp>
      <p:cxnSp>
        <p:nvCxnSpPr>
          <p:cNvPr id="14" name="Straight Connector 13">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9D287D62-6B73-67C6-5229-D68F0CDF38F7}"/>
              </a:ext>
            </a:extLst>
          </p:cNvPr>
          <p:cNvSpPr>
            <a:spLocks noGrp="1"/>
          </p:cNvSpPr>
          <p:nvPr>
            <p:ph sz="half" idx="2"/>
          </p:nvPr>
        </p:nvSpPr>
        <p:spPr>
          <a:xfrm>
            <a:off x="8451604" y="529936"/>
            <a:ext cx="3427281" cy="5964382"/>
          </a:xfrm>
        </p:spPr>
        <p:txBody>
          <a:bodyPr>
            <a:normAutofit fontScale="92500" lnSpcReduction="10000"/>
          </a:bodyPr>
          <a:lstStyle/>
          <a:p>
            <a:pPr marL="0" indent="0">
              <a:lnSpc>
                <a:spcPct val="100000"/>
              </a:lnSpc>
              <a:buNone/>
            </a:pPr>
            <a:r>
              <a:rPr lang="en-US" sz="1400" b="1" dirty="0"/>
              <a:t>Proposed – implement January 1, 2025</a:t>
            </a:r>
          </a:p>
          <a:p>
            <a:pPr marL="228600" lvl="1">
              <a:lnSpc>
                <a:spcPct val="100000"/>
              </a:lnSpc>
              <a:spcBef>
                <a:spcPts val="1200"/>
              </a:spcBef>
            </a:pPr>
            <a:r>
              <a:rPr lang="en-US" sz="1400" dirty="0"/>
              <a:t>With addition of ST and LT Disability policy need for accrual of sick time is mitigated; all employees benefit more evenly with PTO policy</a:t>
            </a:r>
          </a:p>
          <a:p>
            <a:pPr marL="228600" lvl="1">
              <a:lnSpc>
                <a:spcPct val="100000"/>
              </a:lnSpc>
              <a:spcBef>
                <a:spcPts val="1200"/>
              </a:spcBef>
            </a:pPr>
            <a:r>
              <a:rPr lang="en-US" sz="1400" dirty="0"/>
              <a:t>24 PTO days/year; accrues 2.0 days/month on first day of the month January </a:t>
            </a:r>
            <a:r>
              <a:rPr lang="en-US" sz="1400"/>
              <a:t>through December; </a:t>
            </a:r>
            <a:r>
              <a:rPr lang="en-US" sz="1400" dirty="0"/>
              <a:t>carry over 5 days into the first month of subsequent year</a:t>
            </a:r>
          </a:p>
          <a:p>
            <a:pPr marL="228600" lvl="1">
              <a:lnSpc>
                <a:spcPct val="100000"/>
              </a:lnSpc>
              <a:spcBef>
                <a:spcPts val="1200"/>
              </a:spcBef>
            </a:pPr>
            <a:r>
              <a:rPr lang="en-US" sz="1400" dirty="0"/>
              <a:t>Office closed between December 25 and January 1</a:t>
            </a:r>
          </a:p>
          <a:p>
            <a:pPr marL="228600" lvl="1">
              <a:lnSpc>
                <a:spcPct val="100000"/>
              </a:lnSpc>
              <a:spcBef>
                <a:spcPts val="1200"/>
              </a:spcBef>
            </a:pPr>
            <a:r>
              <a:rPr lang="en-US" sz="1400" dirty="0"/>
              <a:t>9 Holidays</a:t>
            </a:r>
          </a:p>
          <a:p>
            <a:pPr marL="228600" lvl="1">
              <a:lnSpc>
                <a:spcPct val="100000"/>
              </a:lnSpc>
              <a:spcBef>
                <a:spcPts val="1200"/>
              </a:spcBef>
            </a:pPr>
            <a:r>
              <a:rPr lang="en-US" sz="1400" dirty="0"/>
              <a:t>PTO must be approved by Executive Director</a:t>
            </a:r>
          </a:p>
          <a:p>
            <a:pPr marL="228600" lvl="2">
              <a:lnSpc>
                <a:spcPct val="100000"/>
              </a:lnSpc>
              <a:spcBef>
                <a:spcPts val="1200"/>
              </a:spcBef>
            </a:pPr>
            <a:r>
              <a:rPr lang="en-US" sz="1400" dirty="0"/>
              <a:t>Any scheduling conflicts will be resolved fairly based on circumstances; all else being equal, tenure will be the deciding factor</a:t>
            </a:r>
          </a:p>
          <a:p>
            <a:pPr marL="228600" lvl="1">
              <a:lnSpc>
                <a:spcPct val="100000"/>
              </a:lnSpc>
              <a:spcBef>
                <a:spcPts val="1200"/>
              </a:spcBef>
            </a:pPr>
            <a:r>
              <a:rPr lang="en-US" sz="1400" dirty="0"/>
              <a:t>Payout at termination limited to accrued PTO in that year</a:t>
            </a:r>
          </a:p>
          <a:p>
            <a:pPr marL="228600" lvl="1">
              <a:lnSpc>
                <a:spcPct val="100000"/>
              </a:lnSpc>
              <a:spcBef>
                <a:spcPts val="1200"/>
              </a:spcBef>
            </a:pPr>
            <a:r>
              <a:rPr lang="en-US" sz="1400" dirty="0"/>
              <a:t>Cost to MCCOY – one time cost to buy out accrued sick leave as of 12/31/24 in January 2025 = ~$8000 (assumes Kate and Sarah use up their accrued sick time for maternity leave)</a:t>
            </a:r>
          </a:p>
          <a:p>
            <a:pPr marL="228600" lvl="1">
              <a:lnSpc>
                <a:spcPct val="100000"/>
              </a:lnSpc>
              <a:spcBef>
                <a:spcPts val="1200"/>
              </a:spcBef>
            </a:pPr>
            <a:r>
              <a:rPr lang="en-US" sz="1400" dirty="0"/>
              <a:t>Challenge to MCCOY – we will see more time off – but s/b positive for employees</a:t>
            </a:r>
          </a:p>
          <a:p>
            <a:pPr lvl="1"/>
            <a:endParaRPr lang="en-US" sz="1400" dirty="0"/>
          </a:p>
        </p:txBody>
      </p:sp>
    </p:spTree>
    <p:extLst>
      <p:ext uri="{BB962C8B-B14F-4D97-AF65-F5344CB8AC3E}">
        <p14:creationId xmlns:p14="http://schemas.microsoft.com/office/powerpoint/2010/main" val="1621727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70AEAF-4A68-446A-239E-AB13BA3304EE}"/>
              </a:ext>
            </a:extLst>
          </p:cNvPr>
          <p:cNvSpPr>
            <a:spLocks noGrp="1"/>
          </p:cNvSpPr>
          <p:nvPr>
            <p:ph type="title"/>
          </p:nvPr>
        </p:nvSpPr>
        <p:spPr>
          <a:xfrm>
            <a:off x="606288" y="640823"/>
            <a:ext cx="3447372" cy="5583148"/>
          </a:xfrm>
        </p:spPr>
        <p:txBody>
          <a:bodyPr anchor="ctr">
            <a:normAutofit/>
          </a:bodyPr>
          <a:lstStyle/>
          <a:p>
            <a:r>
              <a:rPr lang="en-US" sz="5400" dirty="0"/>
              <a:t>Items to address..</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Content Placeholder 3">
            <a:extLst>
              <a:ext uri="{FF2B5EF4-FFF2-40B4-BE49-F238E27FC236}">
                <a16:creationId xmlns:a16="http://schemas.microsoft.com/office/drawing/2014/main" id="{8B91D0C1-A1DE-C59D-1CEC-5E46CF297110}"/>
              </a:ext>
            </a:extLst>
          </p:cNvPr>
          <p:cNvGraphicFramePr>
            <a:graphicFrameLocks noGrp="1"/>
          </p:cNvGraphicFramePr>
          <p:nvPr>
            <p:ph idx="1"/>
            <p:extLst>
              <p:ext uri="{D42A27DB-BD31-4B8C-83A1-F6EECF244321}">
                <p14:modId xmlns:p14="http://schemas.microsoft.com/office/powerpoint/2010/main" val="2522402012"/>
              </p:ext>
            </p:extLst>
          </p:nvPr>
        </p:nvGraphicFramePr>
        <p:xfrm>
          <a:off x="4868585" y="1087870"/>
          <a:ext cx="6809893"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6159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DAC39-62E6-7BF0-7DE5-233F308C5B4E}"/>
            </a:ext>
          </a:extLst>
        </p:cNvPr>
        <p:cNvGrpSpPr/>
        <p:nvPr/>
      </p:nvGrpSpPr>
      <p:grpSpPr>
        <a:xfrm>
          <a:off x="0" y="0"/>
          <a:ext cx="0" cy="0"/>
          <a:chOff x="0" y="0"/>
          <a:chExt cx="0" cy="0"/>
        </a:xfrm>
      </p:grpSpPr>
      <p:sp>
        <p:nvSpPr>
          <p:cNvPr id="2" name="Rectangle: Rounded Corners 1" descr="Hands on ears">
            <a:extLst>
              <a:ext uri="{FF2B5EF4-FFF2-40B4-BE49-F238E27FC236}">
                <a16:creationId xmlns:a16="http://schemas.microsoft.com/office/drawing/2014/main" id="{3B089117-CCDD-E246-9405-C6912ECB108D}"/>
              </a:ext>
            </a:extLst>
          </p:cNvPr>
          <p:cNvSpPr/>
          <p:nvPr/>
        </p:nvSpPr>
        <p:spPr>
          <a:xfrm>
            <a:off x="1803392" y="457200"/>
            <a:ext cx="2432171" cy="2302936"/>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p:txBody>
      </p:sp>
      <p:sp>
        <p:nvSpPr>
          <p:cNvPr id="3" name="Rectangle: Rounded Corners 2" descr="A team studying a blueprint">
            <a:extLst>
              <a:ext uri="{FF2B5EF4-FFF2-40B4-BE49-F238E27FC236}">
                <a16:creationId xmlns:a16="http://schemas.microsoft.com/office/drawing/2014/main" id="{91D41B23-386E-4899-C799-C4F160BF03C9}"/>
              </a:ext>
            </a:extLst>
          </p:cNvPr>
          <p:cNvSpPr/>
          <p:nvPr/>
        </p:nvSpPr>
        <p:spPr>
          <a:xfrm>
            <a:off x="4879916" y="539603"/>
            <a:ext cx="2432171" cy="2302936"/>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endParaRPr>
          </a:p>
        </p:txBody>
      </p:sp>
      <p:sp>
        <p:nvSpPr>
          <p:cNvPr id="4" name="Rectangle: Rounded Corners 3" descr="Children and adult play fishing">
            <a:extLst>
              <a:ext uri="{FF2B5EF4-FFF2-40B4-BE49-F238E27FC236}">
                <a16:creationId xmlns:a16="http://schemas.microsoft.com/office/drawing/2014/main" id="{71C95FCB-C967-D9DE-C2AC-44F3A591B9DB}"/>
              </a:ext>
            </a:extLst>
          </p:cNvPr>
          <p:cNvSpPr/>
          <p:nvPr/>
        </p:nvSpPr>
        <p:spPr>
          <a:xfrm>
            <a:off x="7956437" y="539603"/>
            <a:ext cx="2432170" cy="2302936"/>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endParaRPr>
          </a:p>
        </p:txBody>
      </p:sp>
      <p:sp>
        <p:nvSpPr>
          <p:cNvPr id="6" name="Rectangle: Rounded Corners 5">
            <a:extLst>
              <a:ext uri="{FF2B5EF4-FFF2-40B4-BE49-F238E27FC236}">
                <a16:creationId xmlns:a16="http://schemas.microsoft.com/office/drawing/2014/main" id="{9B031F08-5167-81CD-53D7-DD023D909220}"/>
              </a:ext>
            </a:extLst>
          </p:cNvPr>
          <p:cNvSpPr/>
          <p:nvPr/>
        </p:nvSpPr>
        <p:spPr>
          <a:xfrm>
            <a:off x="1803392" y="2261025"/>
            <a:ext cx="2432171" cy="4139775"/>
          </a:xfrm>
          <a:prstGeom prst="roundRect">
            <a:avLst/>
          </a:prstGeom>
          <a:solidFill>
            <a:schemeClr val="accent4">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41248">
              <a:spcAft>
                <a:spcPts val="600"/>
              </a:spcAft>
            </a:pPr>
            <a:r>
              <a:rPr lang="en-US" sz="2208" b="1" kern="1200" dirty="0">
                <a:solidFill>
                  <a:schemeClr val="tx1"/>
                </a:solidFill>
                <a:latin typeface="+mn-lt"/>
                <a:ea typeface="+mn-ea"/>
                <a:cs typeface="+mn-cs"/>
              </a:rPr>
              <a:t>First 90 Days</a:t>
            </a:r>
          </a:p>
          <a:p>
            <a:pPr algn="ctr" defTabSz="841248">
              <a:spcAft>
                <a:spcPts val="600"/>
              </a:spcAft>
            </a:pPr>
            <a:r>
              <a:rPr lang="en-US" sz="2208" b="1" i="1" kern="1200" dirty="0">
                <a:solidFill>
                  <a:schemeClr val="tx1"/>
                </a:solidFill>
                <a:latin typeface="+mn-lt"/>
                <a:ea typeface="+mn-ea"/>
                <a:cs typeface="+mn-cs"/>
              </a:rPr>
              <a:t>Listen &amp; Learn</a:t>
            </a:r>
            <a:endParaRPr lang="en-US" sz="966" b="1" i="1" kern="1200" dirty="0">
              <a:solidFill>
                <a:schemeClr val="tx1"/>
              </a:solidFill>
              <a:latin typeface="+mn-lt"/>
              <a:ea typeface="+mn-ea"/>
              <a:cs typeface="+mn-cs"/>
            </a:endParaRPr>
          </a:p>
          <a:p>
            <a:pPr marL="157734" indent="-157734" defTabSz="841248">
              <a:spcAft>
                <a:spcPts val="600"/>
              </a:spcAft>
              <a:buFont typeface="Arial" panose="020B0604020202020204" pitchFamily="34" charset="0"/>
              <a:buChar char="•"/>
            </a:pPr>
            <a:r>
              <a:rPr lang="en-US" sz="1600" b="1" kern="1200" dirty="0">
                <a:solidFill>
                  <a:schemeClr val="tx1"/>
                </a:solidFill>
                <a:latin typeface="+mn-lt"/>
                <a:ea typeface="+mn-ea"/>
                <a:cs typeface="+mn-cs"/>
              </a:rPr>
              <a:t>Operations &amp; financial</a:t>
            </a:r>
          </a:p>
          <a:p>
            <a:pPr marL="157734" indent="-157734" defTabSz="841248">
              <a:spcAft>
                <a:spcPts val="600"/>
              </a:spcAft>
              <a:buFont typeface="Arial" panose="020B0604020202020204" pitchFamily="34" charset="0"/>
              <a:buChar char="•"/>
            </a:pPr>
            <a:r>
              <a:rPr lang="en-US" sz="1600" b="1" kern="1200" dirty="0">
                <a:solidFill>
                  <a:schemeClr val="tx1"/>
                </a:solidFill>
                <a:latin typeface="+mn-lt"/>
                <a:ea typeface="+mn-ea"/>
                <a:cs typeface="+mn-cs"/>
              </a:rPr>
              <a:t>Understand organizational structure</a:t>
            </a:r>
          </a:p>
          <a:p>
            <a:pPr marL="157734" indent="-157734" defTabSz="841248">
              <a:spcAft>
                <a:spcPts val="600"/>
              </a:spcAft>
              <a:buFont typeface="Arial" panose="020B0604020202020204" pitchFamily="34" charset="0"/>
              <a:buChar char="•"/>
            </a:pPr>
            <a:r>
              <a:rPr lang="en-US" sz="1600" b="1" kern="1200" dirty="0">
                <a:solidFill>
                  <a:schemeClr val="tx1"/>
                </a:solidFill>
                <a:latin typeface="+mn-lt"/>
                <a:ea typeface="+mn-ea"/>
                <a:cs typeface="+mn-cs"/>
              </a:rPr>
              <a:t>Build trust in new relationship with board and staff</a:t>
            </a:r>
          </a:p>
          <a:p>
            <a:pPr marL="157734" indent="-157734" defTabSz="841248">
              <a:spcAft>
                <a:spcPts val="600"/>
              </a:spcAft>
              <a:buFont typeface="Arial" panose="020B0604020202020204" pitchFamily="34" charset="0"/>
              <a:buChar char="•"/>
            </a:pPr>
            <a:r>
              <a:rPr lang="en-US" sz="1600" b="1" kern="1200" dirty="0">
                <a:solidFill>
                  <a:schemeClr val="tx1"/>
                </a:solidFill>
                <a:latin typeface="+mn-lt"/>
                <a:ea typeface="+mn-ea"/>
                <a:cs typeface="+mn-cs"/>
              </a:rPr>
              <a:t>Connect with external stakeholders</a:t>
            </a:r>
          </a:p>
          <a:p>
            <a:pPr marL="157734" indent="-157734" defTabSz="841248">
              <a:spcAft>
                <a:spcPts val="600"/>
              </a:spcAft>
              <a:buFont typeface="Arial" panose="020B0604020202020204" pitchFamily="34" charset="0"/>
              <a:buChar char="•"/>
            </a:pPr>
            <a:r>
              <a:rPr lang="en-US" sz="1600" b="1" kern="1200" dirty="0">
                <a:solidFill>
                  <a:schemeClr val="tx1"/>
                </a:solidFill>
                <a:latin typeface="+mn-lt"/>
                <a:ea typeface="+mn-ea"/>
                <a:cs typeface="+mn-cs"/>
              </a:rPr>
              <a:t>Change management</a:t>
            </a:r>
            <a:endParaRPr lang="en-US" b="1" dirty="0">
              <a:solidFill>
                <a:schemeClr val="tx1"/>
              </a:solidFill>
            </a:endParaRPr>
          </a:p>
        </p:txBody>
      </p:sp>
      <p:sp>
        <p:nvSpPr>
          <p:cNvPr id="7" name="Rectangle: Rounded Corners 6">
            <a:extLst>
              <a:ext uri="{FF2B5EF4-FFF2-40B4-BE49-F238E27FC236}">
                <a16:creationId xmlns:a16="http://schemas.microsoft.com/office/drawing/2014/main" id="{8A1E8133-AE62-CB37-4A71-779DEAB7038C}"/>
              </a:ext>
            </a:extLst>
          </p:cNvPr>
          <p:cNvSpPr/>
          <p:nvPr/>
        </p:nvSpPr>
        <p:spPr>
          <a:xfrm>
            <a:off x="4879916" y="2261025"/>
            <a:ext cx="2432171" cy="4139775"/>
          </a:xfrm>
          <a:prstGeom prst="roundRect">
            <a:avLst/>
          </a:prstGeom>
          <a:solidFill>
            <a:schemeClr val="accent6">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41248">
              <a:spcAft>
                <a:spcPts val="600"/>
              </a:spcAft>
            </a:pPr>
            <a:r>
              <a:rPr lang="en-US" sz="2208" b="1" kern="1200" dirty="0">
                <a:solidFill>
                  <a:schemeClr val="tx1"/>
                </a:solidFill>
                <a:latin typeface="+mn-lt"/>
                <a:ea typeface="+mn-ea"/>
                <a:cs typeface="+mn-cs"/>
              </a:rPr>
              <a:t>First 6 Months</a:t>
            </a:r>
          </a:p>
          <a:p>
            <a:pPr algn="ctr" defTabSz="841248">
              <a:spcAft>
                <a:spcPts val="600"/>
              </a:spcAft>
            </a:pPr>
            <a:r>
              <a:rPr lang="en-US" sz="2208" b="1" i="1" kern="1200" dirty="0">
                <a:solidFill>
                  <a:schemeClr val="tx1"/>
                </a:solidFill>
                <a:latin typeface="+mn-lt"/>
                <a:ea typeface="+mn-ea"/>
                <a:cs typeface="+mn-cs"/>
              </a:rPr>
              <a:t>Plan</a:t>
            </a:r>
          </a:p>
          <a:p>
            <a:pPr marL="160655" indent="-160655" defTabSz="841248">
              <a:spcAft>
                <a:spcPts val="600"/>
              </a:spcAft>
              <a:buFont typeface="Arial" panose="020B0604020202020204" pitchFamily="34" charset="0"/>
              <a:buChar char="•"/>
            </a:pPr>
            <a:r>
              <a:rPr lang="en-US" sz="1600" b="1" kern="1200" dirty="0">
                <a:solidFill>
                  <a:schemeClr val="tx1"/>
                </a:solidFill>
                <a:latin typeface="+mn-lt"/>
                <a:ea typeface="+mn-ea"/>
                <a:cs typeface="+mn-cs"/>
              </a:rPr>
              <a:t>Define strategic and organizational priorities</a:t>
            </a:r>
          </a:p>
          <a:p>
            <a:pPr marL="160655" indent="-160655" defTabSz="841248">
              <a:spcAft>
                <a:spcPts val="600"/>
              </a:spcAft>
              <a:buFont typeface="Arial" panose="020B0604020202020204" pitchFamily="34" charset="0"/>
              <a:buChar char="•"/>
            </a:pPr>
            <a:r>
              <a:rPr lang="en-US" sz="1600" b="1" kern="1200" dirty="0">
                <a:solidFill>
                  <a:schemeClr val="tx1"/>
                </a:solidFill>
                <a:latin typeface="+mn-lt"/>
                <a:ea typeface="+mn-ea"/>
                <a:cs typeface="+mn-cs"/>
              </a:rPr>
              <a:t>Evaluate need for change – </a:t>
            </a:r>
            <a:r>
              <a:rPr lang="en-US" sz="1400" b="1" kern="1200" dirty="0">
                <a:solidFill>
                  <a:schemeClr val="tx1"/>
                </a:solidFill>
                <a:latin typeface="+mn-lt"/>
                <a:ea typeface="+mn-ea"/>
                <a:cs typeface="+mn-cs"/>
              </a:rPr>
              <a:t>organizational and program</a:t>
            </a:r>
            <a:endParaRPr lang="en-US" sz="1600" b="1" kern="1200" dirty="0">
              <a:solidFill>
                <a:schemeClr val="tx1"/>
              </a:solidFill>
              <a:latin typeface="+mn-lt"/>
              <a:ea typeface="+mn-ea"/>
              <a:cs typeface="+mn-cs"/>
            </a:endParaRPr>
          </a:p>
          <a:p>
            <a:pPr marL="160655" indent="-160655" defTabSz="841248">
              <a:spcAft>
                <a:spcPts val="600"/>
              </a:spcAft>
              <a:buFont typeface="Arial" panose="020B0604020202020204" pitchFamily="34" charset="0"/>
              <a:buChar char="•"/>
            </a:pPr>
            <a:r>
              <a:rPr lang="en-US" sz="1600" b="1" kern="1200" dirty="0">
                <a:solidFill>
                  <a:schemeClr val="tx1"/>
                </a:solidFill>
                <a:latin typeface="+mn-lt"/>
                <a:ea typeface="+mn-ea"/>
                <a:cs typeface="+mn-cs"/>
              </a:rPr>
              <a:t>Build trust in new relationships with external stakeholders</a:t>
            </a:r>
          </a:p>
          <a:p>
            <a:pPr marL="581279" lvl="1" indent="-160655" defTabSz="841248">
              <a:spcAft>
                <a:spcPts val="600"/>
              </a:spcAft>
              <a:buFont typeface="Arial" panose="020B0604020202020204" pitchFamily="34" charset="0"/>
              <a:buChar char="•"/>
            </a:pPr>
            <a:r>
              <a:rPr lang="en-US" sz="1400" b="1" kern="1200" dirty="0">
                <a:solidFill>
                  <a:schemeClr val="tx1"/>
                </a:solidFill>
                <a:latin typeface="+mn-lt"/>
                <a:ea typeface="+mn-ea"/>
                <a:cs typeface="+mn-cs"/>
              </a:rPr>
              <a:t>Listening tour continues</a:t>
            </a:r>
          </a:p>
          <a:p>
            <a:pPr marL="160655" indent="-160655" defTabSz="841248">
              <a:spcAft>
                <a:spcPts val="600"/>
              </a:spcAft>
              <a:buFont typeface="Arial" panose="020B0604020202020204" pitchFamily="34" charset="0"/>
              <a:buChar char="•"/>
            </a:pPr>
            <a:r>
              <a:rPr lang="en-US" sz="1600" b="1" kern="1200" dirty="0">
                <a:solidFill>
                  <a:schemeClr val="tx1"/>
                </a:solidFill>
                <a:latin typeface="+mn-lt"/>
                <a:ea typeface="+mn-ea"/>
                <a:cs typeface="+mn-cs"/>
              </a:rPr>
              <a:t>Change management</a:t>
            </a:r>
            <a:endParaRPr lang="en-US" sz="2000" b="1" dirty="0">
              <a:solidFill>
                <a:schemeClr val="tx1"/>
              </a:solidFill>
            </a:endParaRPr>
          </a:p>
        </p:txBody>
      </p:sp>
      <p:sp>
        <p:nvSpPr>
          <p:cNvPr id="8" name="Rectangle: Rounded Corners 7">
            <a:extLst>
              <a:ext uri="{FF2B5EF4-FFF2-40B4-BE49-F238E27FC236}">
                <a16:creationId xmlns:a16="http://schemas.microsoft.com/office/drawing/2014/main" id="{6F78CCEE-24BB-2A94-D0DB-B52ECAFDB1C3}"/>
              </a:ext>
            </a:extLst>
          </p:cNvPr>
          <p:cNvSpPr/>
          <p:nvPr/>
        </p:nvSpPr>
        <p:spPr>
          <a:xfrm>
            <a:off x="7956438" y="2261024"/>
            <a:ext cx="2432170" cy="4139774"/>
          </a:xfrm>
          <a:prstGeom prst="roundRect">
            <a:avLst/>
          </a:prstGeom>
          <a:solidFill>
            <a:schemeClr val="accent1">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41248">
              <a:spcAft>
                <a:spcPts val="600"/>
              </a:spcAft>
            </a:pPr>
            <a:r>
              <a:rPr lang="en-US" sz="2208" b="1" kern="1200" dirty="0">
                <a:solidFill>
                  <a:schemeClr val="tx1"/>
                </a:solidFill>
                <a:latin typeface="+mn-lt"/>
                <a:ea typeface="+mn-ea"/>
                <a:cs typeface="+mn-cs"/>
              </a:rPr>
              <a:t>First Year</a:t>
            </a:r>
          </a:p>
          <a:p>
            <a:pPr algn="ctr" defTabSz="841248">
              <a:spcAft>
                <a:spcPts val="600"/>
              </a:spcAft>
            </a:pPr>
            <a:r>
              <a:rPr lang="en-US" sz="2208" b="1" i="1" kern="1200" dirty="0">
                <a:solidFill>
                  <a:schemeClr val="tx1"/>
                </a:solidFill>
                <a:latin typeface="+mn-lt"/>
                <a:ea typeface="+mn-ea"/>
                <a:cs typeface="+mn-cs"/>
              </a:rPr>
              <a:t>Execute</a:t>
            </a:r>
          </a:p>
          <a:p>
            <a:pPr marL="160655" indent="-160655" defTabSz="841248">
              <a:spcAft>
                <a:spcPts val="600"/>
              </a:spcAft>
              <a:buFont typeface="Arial" panose="020B0604020202020204" pitchFamily="34" charset="0"/>
              <a:buChar char="•"/>
            </a:pPr>
            <a:r>
              <a:rPr lang="en-US" sz="1656" b="1" kern="1200" dirty="0">
                <a:solidFill>
                  <a:schemeClr val="tx1"/>
                </a:solidFill>
                <a:latin typeface="+mn-lt"/>
                <a:ea typeface="+mn-ea"/>
                <a:cs typeface="+mn-cs"/>
              </a:rPr>
              <a:t>Guide strategic planning and implementation</a:t>
            </a:r>
          </a:p>
          <a:p>
            <a:pPr marL="160655" indent="-160655" defTabSz="841248">
              <a:spcAft>
                <a:spcPts val="600"/>
              </a:spcAft>
              <a:buFont typeface="Arial" panose="020B0604020202020204" pitchFamily="34" charset="0"/>
              <a:buChar char="•"/>
            </a:pPr>
            <a:r>
              <a:rPr lang="en-US" sz="1656" b="1" kern="1200" dirty="0">
                <a:solidFill>
                  <a:schemeClr val="tx1"/>
                </a:solidFill>
                <a:latin typeface="+mn-lt"/>
                <a:ea typeface="+mn-ea"/>
                <a:cs typeface="+mn-cs"/>
              </a:rPr>
              <a:t>Optimize institutional processes, business model, fund development</a:t>
            </a:r>
          </a:p>
          <a:p>
            <a:pPr marL="160655" indent="-160655" defTabSz="841248">
              <a:spcAft>
                <a:spcPts val="600"/>
              </a:spcAft>
              <a:buFont typeface="Arial" panose="020B0604020202020204" pitchFamily="34" charset="0"/>
              <a:buChar char="•"/>
            </a:pPr>
            <a:r>
              <a:rPr lang="en-US" sz="1656" b="1" kern="1200" dirty="0">
                <a:solidFill>
                  <a:schemeClr val="tx1"/>
                </a:solidFill>
                <a:latin typeface="+mn-lt"/>
                <a:ea typeface="+mn-ea"/>
                <a:cs typeface="+mn-cs"/>
              </a:rPr>
              <a:t>Change management</a:t>
            </a:r>
          </a:p>
          <a:p>
            <a:pPr marL="160655" indent="-160655" defTabSz="841248">
              <a:spcAft>
                <a:spcPts val="600"/>
              </a:spcAft>
              <a:buFont typeface="Arial" panose="020B0604020202020204" pitchFamily="34" charset="0"/>
              <a:buChar char="•"/>
            </a:pPr>
            <a:endParaRPr lang="en-US" sz="1656" b="1" kern="1200" dirty="0">
              <a:solidFill>
                <a:schemeClr val="tx1"/>
              </a:solidFill>
              <a:latin typeface="+mn-lt"/>
              <a:ea typeface="+mn-ea"/>
              <a:cs typeface="+mn-cs"/>
            </a:endParaRPr>
          </a:p>
          <a:p>
            <a:pPr algn="ctr">
              <a:spcAft>
                <a:spcPts val="600"/>
              </a:spcAft>
            </a:pPr>
            <a:endParaRPr lang="en-US" sz="2400" b="1" dirty="0">
              <a:solidFill>
                <a:schemeClr val="tx1"/>
              </a:solidFill>
            </a:endParaRPr>
          </a:p>
        </p:txBody>
      </p:sp>
    </p:spTree>
    <p:extLst>
      <p:ext uri="{BB962C8B-B14F-4D97-AF65-F5344CB8AC3E}">
        <p14:creationId xmlns:p14="http://schemas.microsoft.com/office/powerpoint/2010/main" val="21270346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blip>
          <a:srcRect/>
          <a:stretch>
            <a:fillRect t="-9000" b="-9000"/>
          </a:stretch>
        </a:blipFill>
        <a:effectLst/>
      </p:bgPr>
    </p:bg>
    <p:spTree>
      <p:nvGrpSpPr>
        <p:cNvPr id="1" name="">
          <a:extLst>
            <a:ext uri="{FF2B5EF4-FFF2-40B4-BE49-F238E27FC236}">
              <a16:creationId xmlns:a16="http://schemas.microsoft.com/office/drawing/2014/main" id="{5950F0CE-3E54-ED15-DB7F-C65AE96AE390}"/>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B771E6F-2E64-708A-F260-54AED65B338C}"/>
              </a:ext>
            </a:extLst>
          </p:cNvPr>
          <p:cNvSpPr txBox="1">
            <a:spLocks/>
          </p:cNvSpPr>
          <p:nvPr/>
        </p:nvSpPr>
        <p:spPr>
          <a:xfrm>
            <a:off x="753625" y="1959428"/>
            <a:ext cx="10249319" cy="4421275"/>
          </a:xfrm>
          <a:custGeom>
            <a:avLst/>
            <a:gdLst>
              <a:gd name="connsiteX0" fmla="*/ 0 w 10249319"/>
              <a:gd name="connsiteY0" fmla="*/ 0 h 4421275"/>
              <a:gd name="connsiteX1" fmla="*/ 683288 w 10249319"/>
              <a:gd name="connsiteY1" fmla="*/ 0 h 4421275"/>
              <a:gd name="connsiteX2" fmla="*/ 1059096 w 10249319"/>
              <a:gd name="connsiteY2" fmla="*/ 0 h 4421275"/>
              <a:gd name="connsiteX3" fmla="*/ 1639891 w 10249319"/>
              <a:gd name="connsiteY3" fmla="*/ 0 h 4421275"/>
              <a:gd name="connsiteX4" fmla="*/ 2528165 w 10249319"/>
              <a:gd name="connsiteY4" fmla="*/ 0 h 4421275"/>
              <a:gd name="connsiteX5" fmla="*/ 3313946 w 10249319"/>
              <a:gd name="connsiteY5" fmla="*/ 0 h 4421275"/>
              <a:gd name="connsiteX6" fmla="*/ 3689755 w 10249319"/>
              <a:gd name="connsiteY6" fmla="*/ 0 h 4421275"/>
              <a:gd name="connsiteX7" fmla="*/ 4373043 w 10249319"/>
              <a:gd name="connsiteY7" fmla="*/ 0 h 4421275"/>
              <a:gd name="connsiteX8" fmla="*/ 4748851 w 10249319"/>
              <a:gd name="connsiteY8" fmla="*/ 0 h 4421275"/>
              <a:gd name="connsiteX9" fmla="*/ 5534632 w 10249319"/>
              <a:gd name="connsiteY9" fmla="*/ 0 h 4421275"/>
              <a:gd name="connsiteX10" fmla="*/ 6217920 w 10249319"/>
              <a:gd name="connsiteY10" fmla="*/ 0 h 4421275"/>
              <a:gd name="connsiteX11" fmla="*/ 6696222 w 10249319"/>
              <a:gd name="connsiteY11" fmla="*/ 0 h 4421275"/>
              <a:gd name="connsiteX12" fmla="*/ 7277016 w 10249319"/>
              <a:gd name="connsiteY12" fmla="*/ 0 h 4421275"/>
              <a:gd name="connsiteX13" fmla="*/ 7857811 w 10249319"/>
              <a:gd name="connsiteY13" fmla="*/ 0 h 4421275"/>
              <a:gd name="connsiteX14" fmla="*/ 8336113 w 10249319"/>
              <a:gd name="connsiteY14" fmla="*/ 0 h 4421275"/>
              <a:gd name="connsiteX15" fmla="*/ 9121894 w 10249319"/>
              <a:gd name="connsiteY15" fmla="*/ 0 h 4421275"/>
              <a:gd name="connsiteX16" fmla="*/ 10249319 w 10249319"/>
              <a:gd name="connsiteY16" fmla="*/ 0 h 4421275"/>
              <a:gd name="connsiteX17" fmla="*/ 10249319 w 10249319"/>
              <a:gd name="connsiteY17" fmla="*/ 587398 h 4421275"/>
              <a:gd name="connsiteX18" fmla="*/ 10249319 w 10249319"/>
              <a:gd name="connsiteY18" fmla="*/ 1219009 h 4421275"/>
              <a:gd name="connsiteX19" fmla="*/ 10249319 w 10249319"/>
              <a:gd name="connsiteY19" fmla="*/ 1717981 h 4421275"/>
              <a:gd name="connsiteX20" fmla="*/ 10249319 w 10249319"/>
              <a:gd name="connsiteY20" fmla="*/ 2349592 h 4421275"/>
              <a:gd name="connsiteX21" fmla="*/ 10249319 w 10249319"/>
              <a:gd name="connsiteY21" fmla="*/ 2892777 h 4421275"/>
              <a:gd name="connsiteX22" fmla="*/ 10249319 w 10249319"/>
              <a:gd name="connsiteY22" fmla="*/ 3435962 h 4421275"/>
              <a:gd name="connsiteX23" fmla="*/ 10249319 w 10249319"/>
              <a:gd name="connsiteY23" fmla="*/ 4421275 h 4421275"/>
              <a:gd name="connsiteX24" fmla="*/ 9566031 w 10249319"/>
              <a:gd name="connsiteY24" fmla="*/ 4421275 h 4421275"/>
              <a:gd name="connsiteX25" fmla="*/ 8780250 w 10249319"/>
              <a:gd name="connsiteY25" fmla="*/ 4421275 h 4421275"/>
              <a:gd name="connsiteX26" fmla="*/ 8199455 w 10249319"/>
              <a:gd name="connsiteY26" fmla="*/ 4421275 h 4421275"/>
              <a:gd name="connsiteX27" fmla="*/ 7618660 w 10249319"/>
              <a:gd name="connsiteY27" fmla="*/ 4421275 h 4421275"/>
              <a:gd name="connsiteX28" fmla="*/ 7242852 w 10249319"/>
              <a:gd name="connsiteY28" fmla="*/ 4421275 h 4421275"/>
              <a:gd name="connsiteX29" fmla="*/ 6559564 w 10249319"/>
              <a:gd name="connsiteY29" fmla="*/ 4421275 h 4421275"/>
              <a:gd name="connsiteX30" fmla="*/ 5671290 w 10249319"/>
              <a:gd name="connsiteY30" fmla="*/ 4421275 h 4421275"/>
              <a:gd name="connsiteX31" fmla="*/ 4885509 w 10249319"/>
              <a:gd name="connsiteY31" fmla="*/ 4421275 h 4421275"/>
              <a:gd name="connsiteX32" fmla="*/ 4407207 w 10249319"/>
              <a:gd name="connsiteY32" fmla="*/ 4421275 h 4421275"/>
              <a:gd name="connsiteX33" fmla="*/ 3826412 w 10249319"/>
              <a:gd name="connsiteY33" fmla="*/ 4421275 h 4421275"/>
              <a:gd name="connsiteX34" fmla="*/ 2938138 w 10249319"/>
              <a:gd name="connsiteY34" fmla="*/ 4421275 h 4421275"/>
              <a:gd name="connsiteX35" fmla="*/ 2152357 w 10249319"/>
              <a:gd name="connsiteY35" fmla="*/ 4421275 h 4421275"/>
              <a:gd name="connsiteX36" fmla="*/ 1469069 w 10249319"/>
              <a:gd name="connsiteY36" fmla="*/ 4421275 h 4421275"/>
              <a:gd name="connsiteX37" fmla="*/ 888274 w 10249319"/>
              <a:gd name="connsiteY37" fmla="*/ 4421275 h 4421275"/>
              <a:gd name="connsiteX38" fmla="*/ 0 w 10249319"/>
              <a:gd name="connsiteY38" fmla="*/ 4421275 h 4421275"/>
              <a:gd name="connsiteX39" fmla="*/ 0 w 10249319"/>
              <a:gd name="connsiteY39" fmla="*/ 3745452 h 4421275"/>
              <a:gd name="connsiteX40" fmla="*/ 0 w 10249319"/>
              <a:gd name="connsiteY40" fmla="*/ 3246479 h 4421275"/>
              <a:gd name="connsiteX41" fmla="*/ 0 w 10249319"/>
              <a:gd name="connsiteY41" fmla="*/ 2570656 h 4421275"/>
              <a:gd name="connsiteX42" fmla="*/ 0 w 10249319"/>
              <a:gd name="connsiteY42" fmla="*/ 1894832 h 4421275"/>
              <a:gd name="connsiteX43" fmla="*/ 0 w 10249319"/>
              <a:gd name="connsiteY43" fmla="*/ 1219009 h 4421275"/>
              <a:gd name="connsiteX44" fmla="*/ 0 w 10249319"/>
              <a:gd name="connsiteY44" fmla="*/ 631611 h 4421275"/>
              <a:gd name="connsiteX45" fmla="*/ 0 w 10249319"/>
              <a:gd name="connsiteY45" fmla="*/ 0 h 44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249319" h="4421275" fill="none" extrusionOk="0">
                <a:moveTo>
                  <a:pt x="0" y="0"/>
                </a:moveTo>
                <a:cubicBezTo>
                  <a:pt x="153183" y="27257"/>
                  <a:pt x="416950" y="-28702"/>
                  <a:pt x="683288" y="0"/>
                </a:cubicBezTo>
                <a:cubicBezTo>
                  <a:pt x="949626" y="28702"/>
                  <a:pt x="890050" y="-11113"/>
                  <a:pt x="1059096" y="0"/>
                </a:cubicBezTo>
                <a:cubicBezTo>
                  <a:pt x="1228142" y="11113"/>
                  <a:pt x="1354640" y="-22048"/>
                  <a:pt x="1639891" y="0"/>
                </a:cubicBezTo>
                <a:cubicBezTo>
                  <a:pt x="1925142" y="22048"/>
                  <a:pt x="2338148" y="-26288"/>
                  <a:pt x="2528165" y="0"/>
                </a:cubicBezTo>
                <a:cubicBezTo>
                  <a:pt x="2718182" y="26288"/>
                  <a:pt x="2996825" y="662"/>
                  <a:pt x="3313946" y="0"/>
                </a:cubicBezTo>
                <a:cubicBezTo>
                  <a:pt x="3631067" y="-662"/>
                  <a:pt x="3572857" y="6516"/>
                  <a:pt x="3689755" y="0"/>
                </a:cubicBezTo>
                <a:cubicBezTo>
                  <a:pt x="3806653" y="-6516"/>
                  <a:pt x="4186149" y="-20695"/>
                  <a:pt x="4373043" y="0"/>
                </a:cubicBezTo>
                <a:cubicBezTo>
                  <a:pt x="4559937" y="20695"/>
                  <a:pt x="4595405" y="16303"/>
                  <a:pt x="4748851" y="0"/>
                </a:cubicBezTo>
                <a:cubicBezTo>
                  <a:pt x="4902297" y="-16303"/>
                  <a:pt x="5284209" y="-32897"/>
                  <a:pt x="5534632" y="0"/>
                </a:cubicBezTo>
                <a:cubicBezTo>
                  <a:pt x="5785055" y="32897"/>
                  <a:pt x="5947733" y="-26868"/>
                  <a:pt x="6217920" y="0"/>
                </a:cubicBezTo>
                <a:cubicBezTo>
                  <a:pt x="6488107" y="26868"/>
                  <a:pt x="6482787" y="7270"/>
                  <a:pt x="6696222" y="0"/>
                </a:cubicBezTo>
                <a:cubicBezTo>
                  <a:pt x="6909657" y="-7270"/>
                  <a:pt x="7048844" y="-8893"/>
                  <a:pt x="7277016" y="0"/>
                </a:cubicBezTo>
                <a:cubicBezTo>
                  <a:pt x="7505188" y="8893"/>
                  <a:pt x="7680898" y="11146"/>
                  <a:pt x="7857811" y="0"/>
                </a:cubicBezTo>
                <a:cubicBezTo>
                  <a:pt x="8034725" y="-11146"/>
                  <a:pt x="8234641" y="-1422"/>
                  <a:pt x="8336113" y="0"/>
                </a:cubicBezTo>
                <a:cubicBezTo>
                  <a:pt x="8437585" y="1422"/>
                  <a:pt x="8945669" y="3581"/>
                  <a:pt x="9121894" y="0"/>
                </a:cubicBezTo>
                <a:cubicBezTo>
                  <a:pt x="9298119" y="-3581"/>
                  <a:pt x="9713972" y="38754"/>
                  <a:pt x="10249319" y="0"/>
                </a:cubicBezTo>
                <a:cubicBezTo>
                  <a:pt x="10245367" y="269307"/>
                  <a:pt x="10252638" y="424776"/>
                  <a:pt x="10249319" y="587398"/>
                </a:cubicBezTo>
                <a:cubicBezTo>
                  <a:pt x="10246000" y="750020"/>
                  <a:pt x="10267529" y="1070604"/>
                  <a:pt x="10249319" y="1219009"/>
                </a:cubicBezTo>
                <a:cubicBezTo>
                  <a:pt x="10231109" y="1367414"/>
                  <a:pt x="10267642" y="1531301"/>
                  <a:pt x="10249319" y="1717981"/>
                </a:cubicBezTo>
                <a:cubicBezTo>
                  <a:pt x="10230996" y="1904661"/>
                  <a:pt x="10227902" y="2062155"/>
                  <a:pt x="10249319" y="2349592"/>
                </a:cubicBezTo>
                <a:cubicBezTo>
                  <a:pt x="10270736" y="2637029"/>
                  <a:pt x="10267802" y="2700555"/>
                  <a:pt x="10249319" y="2892777"/>
                </a:cubicBezTo>
                <a:cubicBezTo>
                  <a:pt x="10230836" y="3084999"/>
                  <a:pt x="10223135" y="3180857"/>
                  <a:pt x="10249319" y="3435962"/>
                </a:cubicBezTo>
                <a:cubicBezTo>
                  <a:pt x="10275503" y="3691067"/>
                  <a:pt x="10201030" y="4134039"/>
                  <a:pt x="10249319" y="4421275"/>
                </a:cubicBezTo>
                <a:cubicBezTo>
                  <a:pt x="10023924" y="4405584"/>
                  <a:pt x="9862344" y="4443532"/>
                  <a:pt x="9566031" y="4421275"/>
                </a:cubicBezTo>
                <a:cubicBezTo>
                  <a:pt x="9269718" y="4399018"/>
                  <a:pt x="9055760" y="4437122"/>
                  <a:pt x="8780250" y="4421275"/>
                </a:cubicBezTo>
                <a:cubicBezTo>
                  <a:pt x="8504740" y="4405428"/>
                  <a:pt x="8408473" y="4421793"/>
                  <a:pt x="8199455" y="4421275"/>
                </a:cubicBezTo>
                <a:cubicBezTo>
                  <a:pt x="7990437" y="4420757"/>
                  <a:pt x="7775257" y="4429091"/>
                  <a:pt x="7618660" y="4421275"/>
                </a:cubicBezTo>
                <a:cubicBezTo>
                  <a:pt x="7462063" y="4413459"/>
                  <a:pt x="7326612" y="4407593"/>
                  <a:pt x="7242852" y="4421275"/>
                </a:cubicBezTo>
                <a:cubicBezTo>
                  <a:pt x="7159092" y="4434957"/>
                  <a:pt x="6755633" y="4404445"/>
                  <a:pt x="6559564" y="4421275"/>
                </a:cubicBezTo>
                <a:cubicBezTo>
                  <a:pt x="6363495" y="4438105"/>
                  <a:pt x="5920557" y="4435965"/>
                  <a:pt x="5671290" y="4421275"/>
                </a:cubicBezTo>
                <a:cubicBezTo>
                  <a:pt x="5422023" y="4406585"/>
                  <a:pt x="5214329" y="4399003"/>
                  <a:pt x="4885509" y="4421275"/>
                </a:cubicBezTo>
                <a:cubicBezTo>
                  <a:pt x="4556689" y="4443547"/>
                  <a:pt x="4644945" y="4415278"/>
                  <a:pt x="4407207" y="4421275"/>
                </a:cubicBezTo>
                <a:cubicBezTo>
                  <a:pt x="4169469" y="4427272"/>
                  <a:pt x="3972331" y="4392872"/>
                  <a:pt x="3826412" y="4421275"/>
                </a:cubicBezTo>
                <a:cubicBezTo>
                  <a:pt x="3680494" y="4449678"/>
                  <a:pt x="3299154" y="4421066"/>
                  <a:pt x="2938138" y="4421275"/>
                </a:cubicBezTo>
                <a:cubicBezTo>
                  <a:pt x="2577122" y="4421484"/>
                  <a:pt x="2462163" y="4458289"/>
                  <a:pt x="2152357" y="4421275"/>
                </a:cubicBezTo>
                <a:cubicBezTo>
                  <a:pt x="1842551" y="4384261"/>
                  <a:pt x="1636476" y="4438710"/>
                  <a:pt x="1469069" y="4421275"/>
                </a:cubicBezTo>
                <a:cubicBezTo>
                  <a:pt x="1301662" y="4403840"/>
                  <a:pt x="1016348" y="4410804"/>
                  <a:pt x="888274" y="4421275"/>
                </a:cubicBezTo>
                <a:cubicBezTo>
                  <a:pt x="760200" y="4431746"/>
                  <a:pt x="227780" y="4396054"/>
                  <a:pt x="0" y="4421275"/>
                </a:cubicBezTo>
                <a:cubicBezTo>
                  <a:pt x="26945" y="4257432"/>
                  <a:pt x="7131" y="4010655"/>
                  <a:pt x="0" y="3745452"/>
                </a:cubicBezTo>
                <a:cubicBezTo>
                  <a:pt x="-7131" y="3480249"/>
                  <a:pt x="16284" y="3378063"/>
                  <a:pt x="0" y="3246479"/>
                </a:cubicBezTo>
                <a:cubicBezTo>
                  <a:pt x="-16284" y="3114895"/>
                  <a:pt x="18132" y="2812513"/>
                  <a:pt x="0" y="2570656"/>
                </a:cubicBezTo>
                <a:cubicBezTo>
                  <a:pt x="-18132" y="2328799"/>
                  <a:pt x="-22779" y="2032566"/>
                  <a:pt x="0" y="1894832"/>
                </a:cubicBezTo>
                <a:cubicBezTo>
                  <a:pt x="22779" y="1757098"/>
                  <a:pt x="30048" y="1366942"/>
                  <a:pt x="0" y="1219009"/>
                </a:cubicBezTo>
                <a:cubicBezTo>
                  <a:pt x="-30048" y="1071076"/>
                  <a:pt x="-6418" y="778400"/>
                  <a:pt x="0" y="631611"/>
                </a:cubicBezTo>
                <a:cubicBezTo>
                  <a:pt x="6418" y="484822"/>
                  <a:pt x="268" y="294397"/>
                  <a:pt x="0" y="0"/>
                </a:cubicBezTo>
                <a:close/>
              </a:path>
              <a:path w="10249319" h="4421275" stroke="0" extrusionOk="0">
                <a:moveTo>
                  <a:pt x="0" y="0"/>
                </a:moveTo>
                <a:cubicBezTo>
                  <a:pt x="178058" y="17690"/>
                  <a:pt x="442670" y="13696"/>
                  <a:pt x="580795" y="0"/>
                </a:cubicBezTo>
                <a:cubicBezTo>
                  <a:pt x="718921" y="-13696"/>
                  <a:pt x="828009" y="4856"/>
                  <a:pt x="1059096" y="0"/>
                </a:cubicBezTo>
                <a:cubicBezTo>
                  <a:pt x="1290183" y="-4856"/>
                  <a:pt x="1300892" y="10134"/>
                  <a:pt x="1537398" y="0"/>
                </a:cubicBezTo>
                <a:cubicBezTo>
                  <a:pt x="1773904" y="-10134"/>
                  <a:pt x="1813982" y="17919"/>
                  <a:pt x="2015699" y="0"/>
                </a:cubicBezTo>
                <a:cubicBezTo>
                  <a:pt x="2217416" y="-17919"/>
                  <a:pt x="2245662" y="4797"/>
                  <a:pt x="2391508" y="0"/>
                </a:cubicBezTo>
                <a:cubicBezTo>
                  <a:pt x="2537354" y="-4797"/>
                  <a:pt x="2778037" y="-13236"/>
                  <a:pt x="3074796" y="0"/>
                </a:cubicBezTo>
                <a:cubicBezTo>
                  <a:pt x="3371555" y="13236"/>
                  <a:pt x="3669984" y="6406"/>
                  <a:pt x="3860577" y="0"/>
                </a:cubicBezTo>
                <a:cubicBezTo>
                  <a:pt x="4051170" y="-6406"/>
                  <a:pt x="4231433" y="-16772"/>
                  <a:pt x="4543865" y="0"/>
                </a:cubicBezTo>
                <a:cubicBezTo>
                  <a:pt x="4856297" y="16772"/>
                  <a:pt x="5016605" y="-2605"/>
                  <a:pt x="5329646" y="0"/>
                </a:cubicBezTo>
                <a:cubicBezTo>
                  <a:pt x="5642687" y="2605"/>
                  <a:pt x="5790089" y="-1169"/>
                  <a:pt x="6012934" y="0"/>
                </a:cubicBezTo>
                <a:cubicBezTo>
                  <a:pt x="6235779" y="1169"/>
                  <a:pt x="6670013" y="38373"/>
                  <a:pt x="6901208" y="0"/>
                </a:cubicBezTo>
                <a:cubicBezTo>
                  <a:pt x="7132403" y="-38373"/>
                  <a:pt x="7437056" y="-9465"/>
                  <a:pt x="7789482" y="0"/>
                </a:cubicBezTo>
                <a:cubicBezTo>
                  <a:pt x="8141908" y="9465"/>
                  <a:pt x="8309017" y="-16665"/>
                  <a:pt x="8677757" y="0"/>
                </a:cubicBezTo>
                <a:cubicBezTo>
                  <a:pt x="9046497" y="16665"/>
                  <a:pt x="9249476" y="-2669"/>
                  <a:pt x="9463538" y="0"/>
                </a:cubicBezTo>
                <a:cubicBezTo>
                  <a:pt x="9677600" y="2669"/>
                  <a:pt x="10013453" y="-36649"/>
                  <a:pt x="10249319" y="0"/>
                </a:cubicBezTo>
                <a:cubicBezTo>
                  <a:pt x="10278552" y="229506"/>
                  <a:pt x="10262925" y="336848"/>
                  <a:pt x="10249319" y="587398"/>
                </a:cubicBezTo>
                <a:cubicBezTo>
                  <a:pt x="10235713" y="837948"/>
                  <a:pt x="10256785" y="902009"/>
                  <a:pt x="10249319" y="1130583"/>
                </a:cubicBezTo>
                <a:cubicBezTo>
                  <a:pt x="10241853" y="1359157"/>
                  <a:pt x="10232811" y="1521794"/>
                  <a:pt x="10249319" y="1629556"/>
                </a:cubicBezTo>
                <a:cubicBezTo>
                  <a:pt x="10265827" y="1737318"/>
                  <a:pt x="10274181" y="1904333"/>
                  <a:pt x="10249319" y="2128528"/>
                </a:cubicBezTo>
                <a:cubicBezTo>
                  <a:pt x="10224457" y="2352723"/>
                  <a:pt x="10254152" y="2568904"/>
                  <a:pt x="10249319" y="2760139"/>
                </a:cubicBezTo>
                <a:cubicBezTo>
                  <a:pt x="10244486" y="2951374"/>
                  <a:pt x="10223698" y="3129819"/>
                  <a:pt x="10249319" y="3347537"/>
                </a:cubicBezTo>
                <a:cubicBezTo>
                  <a:pt x="10274940" y="3565255"/>
                  <a:pt x="10301662" y="3982366"/>
                  <a:pt x="10249319" y="4421275"/>
                </a:cubicBezTo>
                <a:cubicBezTo>
                  <a:pt x="10112706" y="4400873"/>
                  <a:pt x="9958332" y="4414396"/>
                  <a:pt x="9668524" y="4421275"/>
                </a:cubicBezTo>
                <a:cubicBezTo>
                  <a:pt x="9378717" y="4428154"/>
                  <a:pt x="9311394" y="4419850"/>
                  <a:pt x="9087730" y="4421275"/>
                </a:cubicBezTo>
                <a:cubicBezTo>
                  <a:pt x="8864066" y="4422700"/>
                  <a:pt x="8634130" y="4392414"/>
                  <a:pt x="8506935" y="4421275"/>
                </a:cubicBezTo>
                <a:cubicBezTo>
                  <a:pt x="8379741" y="4450136"/>
                  <a:pt x="7909088" y="4410930"/>
                  <a:pt x="7721154" y="4421275"/>
                </a:cubicBezTo>
                <a:cubicBezTo>
                  <a:pt x="7533220" y="4431620"/>
                  <a:pt x="7028859" y="4458047"/>
                  <a:pt x="6832879" y="4421275"/>
                </a:cubicBezTo>
                <a:cubicBezTo>
                  <a:pt x="6636899" y="4384503"/>
                  <a:pt x="6379080" y="4381886"/>
                  <a:pt x="5944605" y="4421275"/>
                </a:cubicBezTo>
                <a:cubicBezTo>
                  <a:pt x="5510130" y="4460664"/>
                  <a:pt x="5617872" y="4444464"/>
                  <a:pt x="5363810" y="4421275"/>
                </a:cubicBezTo>
                <a:cubicBezTo>
                  <a:pt x="5109749" y="4398086"/>
                  <a:pt x="4965158" y="4422642"/>
                  <a:pt x="4680522" y="4421275"/>
                </a:cubicBezTo>
                <a:cubicBezTo>
                  <a:pt x="4395886" y="4419908"/>
                  <a:pt x="4454078" y="4412331"/>
                  <a:pt x="4304714" y="4421275"/>
                </a:cubicBezTo>
                <a:cubicBezTo>
                  <a:pt x="4155350" y="4430219"/>
                  <a:pt x="3992097" y="4407295"/>
                  <a:pt x="3826412" y="4421275"/>
                </a:cubicBezTo>
                <a:cubicBezTo>
                  <a:pt x="3660727" y="4435255"/>
                  <a:pt x="3360164" y="4397576"/>
                  <a:pt x="3040631" y="4421275"/>
                </a:cubicBezTo>
                <a:cubicBezTo>
                  <a:pt x="2721098" y="4444974"/>
                  <a:pt x="2589814" y="4431101"/>
                  <a:pt x="2459837" y="4421275"/>
                </a:cubicBezTo>
                <a:cubicBezTo>
                  <a:pt x="2329860" y="4411449"/>
                  <a:pt x="2169228" y="4419306"/>
                  <a:pt x="1981535" y="4421275"/>
                </a:cubicBezTo>
                <a:cubicBezTo>
                  <a:pt x="1793842" y="4423244"/>
                  <a:pt x="1486152" y="4426373"/>
                  <a:pt x="1298247" y="4421275"/>
                </a:cubicBezTo>
                <a:cubicBezTo>
                  <a:pt x="1110342" y="4416177"/>
                  <a:pt x="1068227" y="4403418"/>
                  <a:pt x="922439" y="4421275"/>
                </a:cubicBezTo>
                <a:cubicBezTo>
                  <a:pt x="776651" y="4439132"/>
                  <a:pt x="405901" y="4388684"/>
                  <a:pt x="0" y="4421275"/>
                </a:cubicBezTo>
                <a:cubicBezTo>
                  <a:pt x="32764" y="4112500"/>
                  <a:pt x="-4851" y="4035045"/>
                  <a:pt x="0" y="3701239"/>
                </a:cubicBezTo>
                <a:cubicBezTo>
                  <a:pt x="4851" y="3367433"/>
                  <a:pt x="17393" y="3150938"/>
                  <a:pt x="0" y="2981203"/>
                </a:cubicBezTo>
                <a:cubicBezTo>
                  <a:pt x="-17393" y="2811468"/>
                  <a:pt x="9478" y="2659456"/>
                  <a:pt x="0" y="2393805"/>
                </a:cubicBezTo>
                <a:cubicBezTo>
                  <a:pt x="-9478" y="2128154"/>
                  <a:pt x="4657" y="2059045"/>
                  <a:pt x="0" y="1894832"/>
                </a:cubicBezTo>
                <a:cubicBezTo>
                  <a:pt x="-4657" y="1730619"/>
                  <a:pt x="-11803" y="1545769"/>
                  <a:pt x="0" y="1307434"/>
                </a:cubicBezTo>
                <a:cubicBezTo>
                  <a:pt x="11803" y="1069099"/>
                  <a:pt x="-30235" y="886478"/>
                  <a:pt x="0" y="675823"/>
                </a:cubicBezTo>
                <a:cubicBezTo>
                  <a:pt x="30235" y="465168"/>
                  <a:pt x="32469" y="145421"/>
                  <a:pt x="0" y="0"/>
                </a:cubicBezTo>
                <a:close/>
              </a:path>
            </a:pathLst>
          </a:custGeom>
          <a:solidFill>
            <a:schemeClr val="bg1">
              <a:lumMod val="95000"/>
            </a:schemeClr>
          </a:solidFill>
          <a:ln>
            <a:noFill/>
            <a:extLst>
              <a:ext uri="{C807C97D-BFC1-408E-A445-0C87EB9F89A2}">
                <ask:lineSketchStyleProps xmlns:ask="http://schemas.microsoft.com/office/drawing/2018/sketchyshapes" sd="4000302496">
                  <a:prstGeom prst="rect">
                    <a:avLst/>
                  </a:prstGeom>
                  <ask:type>
                    <ask:lineSketchFreehand/>
                  </ask:type>
                </ask:lineSketchStyleProps>
              </a:ext>
            </a:extLst>
          </a:ln>
          <a:effectLst>
            <a:outerShdw blurRad="76200" dir="18900000" sy="23000" kx="-1200000" algn="bl" rotWithShape="0">
              <a:prstClr val="black">
                <a:alpha val="20000"/>
              </a:prstClr>
            </a:outerShdw>
          </a:effectLst>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r>
              <a:rPr lang="en-US" sz="2400" dirty="0"/>
              <a:t>Completed review of current programs/grants</a:t>
            </a:r>
          </a:p>
          <a:p>
            <a:pPr lvl="1"/>
            <a:r>
              <a:rPr lang="en-US" sz="2000" dirty="0"/>
              <a:t>Summer Youth Program rejuvenated and underway: </a:t>
            </a:r>
            <a:r>
              <a:rPr lang="en-US" sz="1900" dirty="0"/>
              <a:t>Youth Working for Indy grants – 34 organizations supported (vs 17 in 2023); Boot camps scheduled – back to in-person format and added “new director” boot camp; Learning Day at the Children’s Museum (June 26); revamping Excellence in Summer Education Awards – celebration is August 15 at Indy Zoo.</a:t>
            </a:r>
          </a:p>
          <a:p>
            <a:pPr lvl="1"/>
            <a:r>
              <a:rPr lang="en-US" sz="2000" dirty="0"/>
              <a:t>4</a:t>
            </a:r>
            <a:r>
              <a:rPr lang="en-US" sz="2000" baseline="30000" dirty="0"/>
              <a:t>th</a:t>
            </a:r>
            <a:r>
              <a:rPr lang="en-US" sz="2000" dirty="0"/>
              <a:t> round MYLC grant submitted to LEI with “tweaks” – more integrated with mayor’s agenda; alumni engagement</a:t>
            </a:r>
          </a:p>
          <a:p>
            <a:pPr lvl="1"/>
            <a:r>
              <a:rPr lang="en-US" sz="2000" dirty="0"/>
              <a:t>Closing the Gap program refocused and reframed towards impact (vs. study); considering next phase</a:t>
            </a:r>
            <a:endParaRPr lang="en-US" sz="2400" dirty="0"/>
          </a:p>
          <a:p>
            <a:pPr lvl="1"/>
            <a:r>
              <a:rPr lang="en-US" sz="2000" dirty="0"/>
              <a:t>Developing output and impact metrics at program and organizational level</a:t>
            </a:r>
          </a:p>
          <a:p>
            <a:r>
              <a:rPr lang="en-US" sz="2400" dirty="0"/>
              <a:t>Continuing to connect with funders: Clowes; SYP funder group; UWCI</a:t>
            </a:r>
          </a:p>
          <a:p>
            <a:r>
              <a:rPr lang="en-US" sz="2400" dirty="0"/>
              <a:t>Initiated fundraising strategy review and planning project with Stark Consulting (90-day project – May-July)</a:t>
            </a:r>
          </a:p>
          <a:p>
            <a:r>
              <a:rPr lang="en-US" sz="2400" dirty="0"/>
              <a:t>Budget review and revision – creating program level budget for staff oversight</a:t>
            </a:r>
          </a:p>
          <a:p>
            <a:r>
              <a:rPr lang="en-US" sz="2400" dirty="0"/>
              <a:t>Payroll/benefit administration review and revision (proposal next)</a:t>
            </a:r>
          </a:p>
          <a:p>
            <a:endParaRPr lang="en-US" sz="2400" dirty="0"/>
          </a:p>
        </p:txBody>
      </p:sp>
      <p:sp>
        <p:nvSpPr>
          <p:cNvPr id="15" name="Title 1">
            <a:extLst>
              <a:ext uri="{FF2B5EF4-FFF2-40B4-BE49-F238E27FC236}">
                <a16:creationId xmlns:a16="http://schemas.microsoft.com/office/drawing/2014/main" id="{C184214C-6D3D-37CB-1E2A-C9164C460846}"/>
              </a:ext>
            </a:extLst>
          </p:cNvPr>
          <p:cNvSpPr txBox="1">
            <a:spLocks/>
          </p:cNvSpPr>
          <p:nvPr/>
        </p:nvSpPr>
        <p:spPr>
          <a:xfrm>
            <a:off x="931026" y="578734"/>
            <a:ext cx="5494511" cy="678566"/>
          </a:xfrm>
          <a:prstGeom prst="rect">
            <a:avLst/>
          </a:prstGeom>
          <a:noFill/>
          <a:ln>
            <a:noFill/>
          </a:ln>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4000" b="1" dirty="0"/>
              <a:t>First 90 Days: </a:t>
            </a:r>
            <a:r>
              <a:rPr lang="en-US" sz="2800" b="1" i="1" dirty="0"/>
              <a:t>Listen &amp; Learn</a:t>
            </a:r>
            <a:endParaRPr lang="en-US" sz="3600" b="1" i="1" dirty="0"/>
          </a:p>
        </p:txBody>
      </p:sp>
    </p:spTree>
    <p:extLst>
      <p:ext uri="{BB962C8B-B14F-4D97-AF65-F5344CB8AC3E}">
        <p14:creationId xmlns:p14="http://schemas.microsoft.com/office/powerpoint/2010/main" val="336083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 calcmode="lin" valueType="num">
                                      <p:cBhvr additive="base">
                                        <p:cTn id="2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xEl>
                                              <p:pRg st="5" end="5"/>
                                            </p:txEl>
                                          </p:spTgt>
                                        </p:tgtEl>
                                        <p:attrNameLst>
                                          <p:attrName>style.visibility</p:attrName>
                                        </p:attrNameLst>
                                      </p:cBhvr>
                                      <p:to>
                                        <p:strVal val="visible"/>
                                      </p:to>
                                    </p:set>
                                    <p:anim calcmode="lin" valueType="num">
                                      <p:cBhvr additive="base">
                                        <p:cTn id="3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anim calcmode="lin" valueType="num">
                                      <p:cBhvr additive="base">
                                        <p:cTn id="3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6">
                                            <p:txEl>
                                              <p:pRg st="8" end="8"/>
                                            </p:txEl>
                                          </p:spTgt>
                                        </p:tgtEl>
                                        <p:attrNameLst>
                                          <p:attrName>style.visibility</p:attrName>
                                        </p:attrNameLst>
                                      </p:cBhvr>
                                      <p:to>
                                        <p:strVal val="visible"/>
                                      </p:to>
                                    </p:set>
                                    <p:anim calcmode="lin" valueType="num">
                                      <p:cBhvr additive="base">
                                        <p:cTn id="4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6">
                                            <p:txEl>
                                              <p:pRg st="7" end="7"/>
                                            </p:txEl>
                                          </p:spTgt>
                                        </p:tgtEl>
                                        <p:attrNameLst>
                                          <p:attrName>style.visibility</p:attrName>
                                        </p:attrNameLst>
                                      </p:cBhvr>
                                      <p:to>
                                        <p:strVal val="visible"/>
                                      </p:to>
                                    </p:set>
                                    <p:anim calcmode="lin" valueType="num">
                                      <p:cBhvr additive="base">
                                        <p:cTn id="51"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8000"/>
            <a:lum/>
          </a:blip>
          <a:srcRect/>
          <a:stretch>
            <a:fillRect t="-9000" b="-9000"/>
          </a:stretch>
        </a:blipFill>
        <a:effectLst/>
      </p:bgPr>
    </p:bg>
    <p:spTree>
      <p:nvGrpSpPr>
        <p:cNvPr id="1" name="">
          <a:extLst>
            <a:ext uri="{FF2B5EF4-FFF2-40B4-BE49-F238E27FC236}">
              <a16:creationId xmlns:a16="http://schemas.microsoft.com/office/drawing/2014/main" id="{51471E61-6A6B-3DB2-8DD2-3C471D155037}"/>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AD5C02B-1EBF-C65E-7602-AF9EA7A20F25}"/>
              </a:ext>
            </a:extLst>
          </p:cNvPr>
          <p:cNvSpPr txBox="1">
            <a:spLocks/>
          </p:cNvSpPr>
          <p:nvPr/>
        </p:nvSpPr>
        <p:spPr>
          <a:xfrm>
            <a:off x="1407276" y="1633834"/>
            <a:ext cx="9202190" cy="4104751"/>
          </a:xfrm>
          <a:custGeom>
            <a:avLst/>
            <a:gdLst>
              <a:gd name="connsiteX0" fmla="*/ 0 w 9202190"/>
              <a:gd name="connsiteY0" fmla="*/ 0 h 4104751"/>
              <a:gd name="connsiteX1" fmla="*/ 565277 w 9202190"/>
              <a:gd name="connsiteY1" fmla="*/ 0 h 4104751"/>
              <a:gd name="connsiteX2" fmla="*/ 1038533 w 9202190"/>
              <a:gd name="connsiteY2" fmla="*/ 0 h 4104751"/>
              <a:gd name="connsiteX3" fmla="*/ 1511788 w 9202190"/>
              <a:gd name="connsiteY3" fmla="*/ 0 h 4104751"/>
              <a:gd name="connsiteX4" fmla="*/ 1985044 w 9202190"/>
              <a:gd name="connsiteY4" fmla="*/ 0 h 4104751"/>
              <a:gd name="connsiteX5" fmla="*/ 2366277 w 9202190"/>
              <a:gd name="connsiteY5" fmla="*/ 0 h 4104751"/>
              <a:gd name="connsiteX6" fmla="*/ 3023577 w 9202190"/>
              <a:gd name="connsiteY6" fmla="*/ 0 h 4104751"/>
              <a:gd name="connsiteX7" fmla="*/ 3772898 w 9202190"/>
              <a:gd name="connsiteY7" fmla="*/ 0 h 4104751"/>
              <a:gd name="connsiteX8" fmla="*/ 4430197 w 9202190"/>
              <a:gd name="connsiteY8" fmla="*/ 0 h 4104751"/>
              <a:gd name="connsiteX9" fmla="*/ 5179518 w 9202190"/>
              <a:gd name="connsiteY9" fmla="*/ 0 h 4104751"/>
              <a:gd name="connsiteX10" fmla="*/ 5836818 w 9202190"/>
              <a:gd name="connsiteY10" fmla="*/ 0 h 4104751"/>
              <a:gd name="connsiteX11" fmla="*/ 6678161 w 9202190"/>
              <a:gd name="connsiteY11" fmla="*/ 0 h 4104751"/>
              <a:gd name="connsiteX12" fmla="*/ 7519504 w 9202190"/>
              <a:gd name="connsiteY12" fmla="*/ 0 h 4104751"/>
              <a:gd name="connsiteX13" fmla="*/ 8360847 w 9202190"/>
              <a:gd name="connsiteY13" fmla="*/ 0 h 4104751"/>
              <a:gd name="connsiteX14" fmla="*/ 9202190 w 9202190"/>
              <a:gd name="connsiteY14" fmla="*/ 0 h 4104751"/>
              <a:gd name="connsiteX15" fmla="*/ 9202190 w 9202190"/>
              <a:gd name="connsiteY15" fmla="*/ 684125 h 4104751"/>
              <a:gd name="connsiteX16" fmla="*/ 9202190 w 9202190"/>
              <a:gd name="connsiteY16" fmla="*/ 1409298 h 4104751"/>
              <a:gd name="connsiteX17" fmla="*/ 9202190 w 9202190"/>
              <a:gd name="connsiteY17" fmla="*/ 2011328 h 4104751"/>
              <a:gd name="connsiteX18" fmla="*/ 9202190 w 9202190"/>
              <a:gd name="connsiteY18" fmla="*/ 2572311 h 4104751"/>
              <a:gd name="connsiteX19" fmla="*/ 9202190 w 9202190"/>
              <a:gd name="connsiteY19" fmla="*/ 3133293 h 4104751"/>
              <a:gd name="connsiteX20" fmla="*/ 9202190 w 9202190"/>
              <a:gd name="connsiteY20" fmla="*/ 4104751 h 4104751"/>
              <a:gd name="connsiteX21" fmla="*/ 8636913 w 9202190"/>
              <a:gd name="connsiteY21" fmla="*/ 4104751 h 4104751"/>
              <a:gd name="connsiteX22" fmla="*/ 7979613 w 9202190"/>
              <a:gd name="connsiteY22" fmla="*/ 4104751 h 4104751"/>
              <a:gd name="connsiteX23" fmla="*/ 7138270 w 9202190"/>
              <a:gd name="connsiteY23" fmla="*/ 4104751 h 4104751"/>
              <a:gd name="connsiteX24" fmla="*/ 6572993 w 9202190"/>
              <a:gd name="connsiteY24" fmla="*/ 4104751 h 4104751"/>
              <a:gd name="connsiteX25" fmla="*/ 6007715 w 9202190"/>
              <a:gd name="connsiteY25" fmla="*/ 4104751 h 4104751"/>
              <a:gd name="connsiteX26" fmla="*/ 5258394 w 9202190"/>
              <a:gd name="connsiteY26" fmla="*/ 4104751 h 4104751"/>
              <a:gd name="connsiteX27" fmla="*/ 4417051 w 9202190"/>
              <a:gd name="connsiteY27" fmla="*/ 4104751 h 4104751"/>
              <a:gd name="connsiteX28" fmla="*/ 3575708 w 9202190"/>
              <a:gd name="connsiteY28" fmla="*/ 4104751 h 4104751"/>
              <a:gd name="connsiteX29" fmla="*/ 3010431 w 9202190"/>
              <a:gd name="connsiteY29" fmla="*/ 4104751 h 4104751"/>
              <a:gd name="connsiteX30" fmla="*/ 2353131 w 9202190"/>
              <a:gd name="connsiteY30" fmla="*/ 4104751 h 4104751"/>
              <a:gd name="connsiteX31" fmla="*/ 1971898 w 9202190"/>
              <a:gd name="connsiteY31" fmla="*/ 4104751 h 4104751"/>
              <a:gd name="connsiteX32" fmla="*/ 1498642 w 9202190"/>
              <a:gd name="connsiteY32" fmla="*/ 4104751 h 4104751"/>
              <a:gd name="connsiteX33" fmla="*/ 749321 w 9202190"/>
              <a:gd name="connsiteY33" fmla="*/ 4104751 h 4104751"/>
              <a:gd name="connsiteX34" fmla="*/ 0 w 9202190"/>
              <a:gd name="connsiteY34" fmla="*/ 4104751 h 4104751"/>
              <a:gd name="connsiteX35" fmla="*/ 0 w 9202190"/>
              <a:gd name="connsiteY35" fmla="*/ 3502721 h 4104751"/>
              <a:gd name="connsiteX36" fmla="*/ 0 w 9202190"/>
              <a:gd name="connsiteY36" fmla="*/ 2900691 h 4104751"/>
              <a:gd name="connsiteX37" fmla="*/ 0 w 9202190"/>
              <a:gd name="connsiteY37" fmla="*/ 2339708 h 4104751"/>
              <a:gd name="connsiteX38" fmla="*/ 0 w 9202190"/>
              <a:gd name="connsiteY38" fmla="*/ 1573488 h 4104751"/>
              <a:gd name="connsiteX39" fmla="*/ 0 w 9202190"/>
              <a:gd name="connsiteY39" fmla="*/ 807268 h 4104751"/>
              <a:gd name="connsiteX40" fmla="*/ 0 w 9202190"/>
              <a:gd name="connsiteY40" fmla="*/ 0 h 410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202190" h="4104751" extrusionOk="0">
                <a:moveTo>
                  <a:pt x="0" y="0"/>
                </a:moveTo>
                <a:cubicBezTo>
                  <a:pt x="150927" y="-16464"/>
                  <a:pt x="295124" y="-3724"/>
                  <a:pt x="565277" y="0"/>
                </a:cubicBezTo>
                <a:cubicBezTo>
                  <a:pt x="835430" y="3724"/>
                  <a:pt x="935072" y="-14191"/>
                  <a:pt x="1038533" y="0"/>
                </a:cubicBezTo>
                <a:cubicBezTo>
                  <a:pt x="1141994" y="14191"/>
                  <a:pt x="1353123" y="-16405"/>
                  <a:pt x="1511788" y="0"/>
                </a:cubicBezTo>
                <a:cubicBezTo>
                  <a:pt x="1670453" y="16405"/>
                  <a:pt x="1830813" y="23344"/>
                  <a:pt x="1985044" y="0"/>
                </a:cubicBezTo>
                <a:cubicBezTo>
                  <a:pt x="2139275" y="-23344"/>
                  <a:pt x="2275514" y="17602"/>
                  <a:pt x="2366277" y="0"/>
                </a:cubicBezTo>
                <a:cubicBezTo>
                  <a:pt x="2457040" y="-17602"/>
                  <a:pt x="2697527" y="-12111"/>
                  <a:pt x="3023577" y="0"/>
                </a:cubicBezTo>
                <a:cubicBezTo>
                  <a:pt x="3349627" y="12111"/>
                  <a:pt x="3552594" y="32890"/>
                  <a:pt x="3772898" y="0"/>
                </a:cubicBezTo>
                <a:cubicBezTo>
                  <a:pt x="3993202" y="-32890"/>
                  <a:pt x="4107731" y="9981"/>
                  <a:pt x="4430197" y="0"/>
                </a:cubicBezTo>
                <a:cubicBezTo>
                  <a:pt x="4752663" y="-9981"/>
                  <a:pt x="4960287" y="21942"/>
                  <a:pt x="5179518" y="0"/>
                </a:cubicBezTo>
                <a:cubicBezTo>
                  <a:pt x="5398749" y="-21942"/>
                  <a:pt x="5603838" y="-7021"/>
                  <a:pt x="5836818" y="0"/>
                </a:cubicBezTo>
                <a:cubicBezTo>
                  <a:pt x="6069798" y="7021"/>
                  <a:pt x="6329167" y="-2220"/>
                  <a:pt x="6678161" y="0"/>
                </a:cubicBezTo>
                <a:cubicBezTo>
                  <a:pt x="7027155" y="2220"/>
                  <a:pt x="7168852" y="24089"/>
                  <a:pt x="7519504" y="0"/>
                </a:cubicBezTo>
                <a:cubicBezTo>
                  <a:pt x="7870156" y="-24089"/>
                  <a:pt x="8100052" y="11659"/>
                  <a:pt x="8360847" y="0"/>
                </a:cubicBezTo>
                <a:cubicBezTo>
                  <a:pt x="8621642" y="-11659"/>
                  <a:pt x="8952319" y="-13820"/>
                  <a:pt x="9202190" y="0"/>
                </a:cubicBezTo>
                <a:cubicBezTo>
                  <a:pt x="9206255" y="242751"/>
                  <a:pt x="9176137" y="494017"/>
                  <a:pt x="9202190" y="684125"/>
                </a:cubicBezTo>
                <a:cubicBezTo>
                  <a:pt x="9228243" y="874233"/>
                  <a:pt x="9171524" y="1112345"/>
                  <a:pt x="9202190" y="1409298"/>
                </a:cubicBezTo>
                <a:cubicBezTo>
                  <a:pt x="9232856" y="1706251"/>
                  <a:pt x="9204797" y="1759364"/>
                  <a:pt x="9202190" y="2011328"/>
                </a:cubicBezTo>
                <a:cubicBezTo>
                  <a:pt x="9199584" y="2263292"/>
                  <a:pt x="9203106" y="2337695"/>
                  <a:pt x="9202190" y="2572311"/>
                </a:cubicBezTo>
                <a:cubicBezTo>
                  <a:pt x="9201274" y="2806927"/>
                  <a:pt x="9190018" y="2864678"/>
                  <a:pt x="9202190" y="3133293"/>
                </a:cubicBezTo>
                <a:cubicBezTo>
                  <a:pt x="9214362" y="3401908"/>
                  <a:pt x="9205871" y="3838758"/>
                  <a:pt x="9202190" y="4104751"/>
                </a:cubicBezTo>
                <a:cubicBezTo>
                  <a:pt x="8946507" y="4096105"/>
                  <a:pt x="8917493" y="4114260"/>
                  <a:pt x="8636913" y="4104751"/>
                </a:cubicBezTo>
                <a:cubicBezTo>
                  <a:pt x="8356333" y="4095242"/>
                  <a:pt x="8227141" y="4131265"/>
                  <a:pt x="7979613" y="4104751"/>
                </a:cubicBezTo>
                <a:cubicBezTo>
                  <a:pt x="7732085" y="4078237"/>
                  <a:pt x="7454352" y="4136036"/>
                  <a:pt x="7138270" y="4104751"/>
                </a:cubicBezTo>
                <a:cubicBezTo>
                  <a:pt x="6822188" y="4073466"/>
                  <a:pt x="6793592" y="4110568"/>
                  <a:pt x="6572993" y="4104751"/>
                </a:cubicBezTo>
                <a:cubicBezTo>
                  <a:pt x="6352394" y="4098934"/>
                  <a:pt x="6212650" y="4100057"/>
                  <a:pt x="6007715" y="4104751"/>
                </a:cubicBezTo>
                <a:cubicBezTo>
                  <a:pt x="5802780" y="4109445"/>
                  <a:pt x="5602542" y="4096931"/>
                  <a:pt x="5258394" y="4104751"/>
                </a:cubicBezTo>
                <a:cubicBezTo>
                  <a:pt x="4914246" y="4112571"/>
                  <a:pt x="4615283" y="4088128"/>
                  <a:pt x="4417051" y="4104751"/>
                </a:cubicBezTo>
                <a:cubicBezTo>
                  <a:pt x="4218819" y="4121374"/>
                  <a:pt x="3746593" y="4089393"/>
                  <a:pt x="3575708" y="4104751"/>
                </a:cubicBezTo>
                <a:cubicBezTo>
                  <a:pt x="3404823" y="4120109"/>
                  <a:pt x="3237754" y="4091744"/>
                  <a:pt x="3010431" y="4104751"/>
                </a:cubicBezTo>
                <a:cubicBezTo>
                  <a:pt x="2783108" y="4117758"/>
                  <a:pt x="2651198" y="4074399"/>
                  <a:pt x="2353131" y="4104751"/>
                </a:cubicBezTo>
                <a:cubicBezTo>
                  <a:pt x="2055064" y="4135103"/>
                  <a:pt x="2101408" y="4116831"/>
                  <a:pt x="1971898" y="4104751"/>
                </a:cubicBezTo>
                <a:cubicBezTo>
                  <a:pt x="1842388" y="4092671"/>
                  <a:pt x="1687984" y="4107834"/>
                  <a:pt x="1498642" y="4104751"/>
                </a:cubicBezTo>
                <a:cubicBezTo>
                  <a:pt x="1309300" y="4101668"/>
                  <a:pt x="1085207" y="4104645"/>
                  <a:pt x="749321" y="4104751"/>
                </a:cubicBezTo>
                <a:cubicBezTo>
                  <a:pt x="413435" y="4104857"/>
                  <a:pt x="276866" y="4124127"/>
                  <a:pt x="0" y="4104751"/>
                </a:cubicBezTo>
                <a:cubicBezTo>
                  <a:pt x="-16157" y="3862347"/>
                  <a:pt x="12676" y="3663323"/>
                  <a:pt x="0" y="3502721"/>
                </a:cubicBezTo>
                <a:cubicBezTo>
                  <a:pt x="-12676" y="3342119"/>
                  <a:pt x="29769" y="3163270"/>
                  <a:pt x="0" y="2900691"/>
                </a:cubicBezTo>
                <a:cubicBezTo>
                  <a:pt x="-29769" y="2638112"/>
                  <a:pt x="-13158" y="2528708"/>
                  <a:pt x="0" y="2339708"/>
                </a:cubicBezTo>
                <a:cubicBezTo>
                  <a:pt x="13158" y="2150708"/>
                  <a:pt x="5239" y="1738387"/>
                  <a:pt x="0" y="1573488"/>
                </a:cubicBezTo>
                <a:cubicBezTo>
                  <a:pt x="-5239" y="1408589"/>
                  <a:pt x="12487" y="1004891"/>
                  <a:pt x="0" y="807268"/>
                </a:cubicBezTo>
                <a:cubicBezTo>
                  <a:pt x="-12487" y="609645"/>
                  <a:pt x="33196" y="266962"/>
                  <a:pt x="0" y="0"/>
                </a:cubicBezTo>
                <a:close/>
              </a:path>
            </a:pathLst>
          </a:custGeom>
          <a:noFill/>
          <a:ln>
            <a:noFill/>
            <a:extLst>
              <a:ext uri="{C807C97D-BFC1-408E-A445-0C87EB9F89A2}">
                <ask:lineSketchStyleProps xmlns:ask="http://schemas.microsoft.com/office/drawing/2018/sketchyshapes" sd="4000302496">
                  <a:prstGeom prst="rect">
                    <a:avLst/>
                  </a:prstGeom>
                  <ask:type>
                    <ask:lineSketchFreehand/>
                  </ask:type>
                </ask:lineSketchStyleProps>
              </a:ext>
            </a:extLst>
          </a:ln>
          <a:effectLst>
            <a:outerShdw blurRad="76200" dir="18900000" sy="23000" kx="-1200000" algn="bl" rotWithShape="0">
              <a:prstClr val="black">
                <a:alpha val="20000"/>
              </a:prstClr>
            </a:outerShdw>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r>
              <a:rPr lang="en-US" sz="2000" b="1" dirty="0"/>
              <a:t>Youth Day at the Statehouse – February 19</a:t>
            </a:r>
          </a:p>
          <a:p>
            <a:r>
              <a:rPr lang="en-US" sz="2000" b="1" dirty="0"/>
              <a:t>Youth Violence Reduction: gun lock box giveaway; Peace Walk; “Lock It Up” awareness campaign; gun buy back (MCYVPC)</a:t>
            </a:r>
          </a:p>
          <a:p>
            <a:r>
              <a:rPr lang="en-US" sz="2000" b="1" dirty="0"/>
              <a:t>Youth Worker Well-being Project</a:t>
            </a:r>
          </a:p>
          <a:p>
            <a:pPr lvl="1"/>
            <a:r>
              <a:rPr lang="en-US" sz="1600" b="1" dirty="0"/>
              <a:t>Telemedicine and Virtual Mental Health enrollment approaching 20k; utilization increasing</a:t>
            </a:r>
          </a:p>
          <a:p>
            <a:pPr lvl="1"/>
            <a:r>
              <a:rPr lang="en-US" sz="1600" b="1" dirty="0"/>
              <a:t>March 1 launch of DEIB and Trauma Informed care grants ($2MM total pool in 2024 - $5-20k/ </a:t>
            </a:r>
            <a:r>
              <a:rPr lang="en-US" sz="1600" b="1" dirty="0">
                <a:sym typeface="Wingdings" panose="05000000000000000000" pitchFamily="2" charset="2"/>
              </a:rPr>
              <a:t> ~200 grants); MCCOY will be a resource partner for training</a:t>
            </a:r>
          </a:p>
          <a:p>
            <a:pPr lvl="1"/>
            <a:r>
              <a:rPr lang="en-US" sz="1600" b="1" dirty="0">
                <a:sym typeface="Wingdings" panose="05000000000000000000" pitchFamily="2" charset="2"/>
              </a:rPr>
              <a:t>Leaders of Color program launch in July; Fletcher is co-lead instructor</a:t>
            </a:r>
          </a:p>
          <a:p>
            <a:r>
              <a:rPr lang="en-US" sz="2000" b="1" dirty="0">
                <a:sym typeface="Wingdings" panose="05000000000000000000" pitchFamily="2" charset="2"/>
              </a:rPr>
              <a:t>Grants approved: Summer Youth Program (LEI: $332k); Youth Working for Indy (LEI/Clowes/NMPT/City: $150k); Violence reduction (Mind Trust: $20k); MYLC (City: $25k) </a:t>
            </a:r>
          </a:p>
          <a:p>
            <a:pPr lvl="1"/>
            <a:r>
              <a:rPr lang="en-US" sz="1600" b="1" dirty="0">
                <a:sym typeface="Wingdings" panose="05000000000000000000" pitchFamily="2" charset="2"/>
              </a:rPr>
              <a:t>Grants submitted: MYLC to LEI: $250k over 2 years - 7/24 thru 6/26; Indianapolis Foundation: $48k for “youth voice” pilot with juvenile justice focus; ONB - $15k for TRAP – 2 generation training </a:t>
            </a:r>
          </a:p>
          <a:p>
            <a:r>
              <a:rPr lang="en-US" sz="2000" b="1" dirty="0">
                <a:sym typeface="Wingdings" panose="05000000000000000000" pitchFamily="2" charset="2"/>
              </a:rPr>
              <a:t>Internal/organizational review and “revisions”: Budget; Benefits; Payroll and benefits administration</a:t>
            </a:r>
          </a:p>
        </p:txBody>
      </p:sp>
      <p:sp>
        <p:nvSpPr>
          <p:cNvPr id="7" name="TextBox 6">
            <a:extLst>
              <a:ext uri="{FF2B5EF4-FFF2-40B4-BE49-F238E27FC236}">
                <a16:creationId xmlns:a16="http://schemas.microsoft.com/office/drawing/2014/main" id="{E539939D-BE6C-AC9C-37C6-8AC31215B998}"/>
              </a:ext>
            </a:extLst>
          </p:cNvPr>
          <p:cNvSpPr txBox="1"/>
          <p:nvPr/>
        </p:nvSpPr>
        <p:spPr>
          <a:xfrm>
            <a:off x="1407276" y="1172169"/>
            <a:ext cx="2157578" cy="461665"/>
          </a:xfrm>
          <a:prstGeom prst="rect">
            <a:avLst/>
          </a:prstGeom>
          <a:noFill/>
        </p:spPr>
        <p:txBody>
          <a:bodyPr wrap="none" rtlCol="0">
            <a:spAutoFit/>
          </a:bodyPr>
          <a:lstStyle/>
          <a:p>
            <a:r>
              <a:rPr lang="en-US" sz="2400" b="1" i="1" dirty="0"/>
              <a:t>Notable Impact</a:t>
            </a:r>
          </a:p>
        </p:txBody>
      </p:sp>
      <p:sp>
        <p:nvSpPr>
          <p:cNvPr id="15" name="Title 1">
            <a:extLst>
              <a:ext uri="{FF2B5EF4-FFF2-40B4-BE49-F238E27FC236}">
                <a16:creationId xmlns:a16="http://schemas.microsoft.com/office/drawing/2014/main" id="{A804BAC6-8C41-4839-0A4B-C8586ECE66CA}"/>
              </a:ext>
            </a:extLst>
          </p:cNvPr>
          <p:cNvSpPr txBox="1">
            <a:spLocks/>
          </p:cNvSpPr>
          <p:nvPr/>
        </p:nvSpPr>
        <p:spPr>
          <a:xfrm>
            <a:off x="931026" y="578734"/>
            <a:ext cx="5494511" cy="678566"/>
          </a:xfrm>
          <a:prstGeom prst="rect">
            <a:avLst/>
          </a:prstGeom>
          <a:noFill/>
          <a:ln>
            <a:noFill/>
          </a:ln>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a:t>First 90 Days: </a:t>
            </a:r>
            <a:r>
              <a:rPr lang="en-US" sz="2700" b="1" i="1" dirty="0"/>
              <a:t>Listen &amp; Learn</a:t>
            </a:r>
            <a:endParaRPr lang="en-US" b="1" i="1" dirty="0"/>
          </a:p>
        </p:txBody>
      </p:sp>
    </p:spTree>
    <p:extLst>
      <p:ext uri="{BB962C8B-B14F-4D97-AF65-F5344CB8AC3E}">
        <p14:creationId xmlns:p14="http://schemas.microsoft.com/office/powerpoint/2010/main" val="351043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1000"/>
                                        <p:tgtEl>
                                          <p:spTgt spid="6">
                                            <p:txEl>
                                              <p:pRg st="1" end="1"/>
                                            </p:txEl>
                                          </p:spTgt>
                                        </p:tgtEl>
                                      </p:cBhvr>
                                    </p:animEffect>
                                    <p:anim calcmode="lin" valueType="num">
                                      <p:cBhvr>
                                        <p:cTn id="1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1000"/>
                                        <p:tgtEl>
                                          <p:spTgt spid="6">
                                            <p:txEl>
                                              <p:pRg st="2" end="2"/>
                                            </p:txEl>
                                          </p:spTgt>
                                        </p:tgtEl>
                                      </p:cBhvr>
                                    </p:animEffect>
                                    <p:anim calcmode="lin" valueType="num">
                                      <p:cBhvr>
                                        <p:cTn id="21"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1000"/>
                                        <p:tgtEl>
                                          <p:spTgt spid="6">
                                            <p:txEl>
                                              <p:pRg st="3" end="3"/>
                                            </p:txEl>
                                          </p:spTgt>
                                        </p:tgtEl>
                                      </p:cBhvr>
                                    </p:animEffect>
                                    <p:anim calcmode="lin" valueType="num">
                                      <p:cBhvr>
                                        <p:cTn id="2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fade">
                                      <p:cBhvr>
                                        <p:cTn id="30" dur="1000"/>
                                        <p:tgtEl>
                                          <p:spTgt spid="6">
                                            <p:txEl>
                                              <p:pRg st="4" end="4"/>
                                            </p:txEl>
                                          </p:spTgt>
                                        </p:tgtEl>
                                      </p:cBhvr>
                                    </p:animEffect>
                                    <p:anim calcmode="lin" valueType="num">
                                      <p:cBhvr>
                                        <p:cTn id="31"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1000"/>
                                        <p:tgtEl>
                                          <p:spTgt spid="6">
                                            <p:txEl>
                                              <p:pRg st="7" end="7"/>
                                            </p:txEl>
                                          </p:spTgt>
                                        </p:tgtEl>
                                      </p:cBhvr>
                                    </p:animEffect>
                                    <p:anim calcmode="lin" valueType="num">
                                      <p:cBhvr>
                                        <p:cTn id="50"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xEl>
                                              <p:pRg st="8" end="8"/>
                                            </p:txEl>
                                          </p:spTgt>
                                        </p:tgtEl>
                                        <p:attrNameLst>
                                          <p:attrName>style.visibility</p:attrName>
                                        </p:attrNameLst>
                                      </p:cBhvr>
                                      <p:to>
                                        <p:strVal val="visible"/>
                                      </p:to>
                                    </p:set>
                                    <p:animEffect transition="in" filter="fade">
                                      <p:cBhvr>
                                        <p:cTn id="56" dur="1000"/>
                                        <p:tgtEl>
                                          <p:spTgt spid="6">
                                            <p:txEl>
                                              <p:pRg st="8" end="8"/>
                                            </p:txEl>
                                          </p:spTgt>
                                        </p:tgtEl>
                                      </p:cBhvr>
                                    </p:animEffect>
                                    <p:anim calcmode="lin" valueType="num">
                                      <p:cBhvr>
                                        <p:cTn id="57"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8000"/>
            <a:lum/>
          </a:blip>
          <a:srcRect/>
          <a:stretch>
            <a:fillRect l="-20000" r="-20000"/>
          </a:stretch>
        </a:blipFill>
        <a:effectLst/>
      </p:bgPr>
    </p:bg>
    <p:spTree>
      <p:nvGrpSpPr>
        <p:cNvPr id="1" name="">
          <a:extLst>
            <a:ext uri="{FF2B5EF4-FFF2-40B4-BE49-F238E27FC236}">
              <a16:creationId xmlns:a16="http://schemas.microsoft.com/office/drawing/2014/main" id="{1DF46373-A1E8-9C2A-4006-A14901D3F998}"/>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816D5BD-3B0F-6B8D-F82C-2C2EDF871F13}"/>
              </a:ext>
            </a:extLst>
          </p:cNvPr>
          <p:cNvSpPr/>
          <p:nvPr/>
        </p:nvSpPr>
        <p:spPr>
          <a:xfrm>
            <a:off x="878406" y="1538654"/>
            <a:ext cx="9726258" cy="4382460"/>
          </a:xfrm>
          <a:prstGeom prst="roundRect">
            <a:avLst/>
          </a:prstGeom>
          <a:noFill/>
          <a:ln>
            <a:noFill/>
          </a:ln>
          <a:effectLst>
            <a:outerShdw blurRad="44450" dist="27940" algn="ctr">
              <a:srgbClr val="000000">
                <a:alpha val="32000"/>
              </a:srgbClr>
            </a:outerShdw>
            <a:softEdge rad="12700"/>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50000"/>
              </a:lnSpc>
            </a:pPr>
            <a:r>
              <a:rPr lang="en-US" sz="2400" dirty="0">
                <a:solidFill>
                  <a:schemeClr val="tx1"/>
                </a:solidFill>
              </a:rPr>
              <a:t>Summer Youth Program!!</a:t>
            </a:r>
          </a:p>
          <a:p>
            <a:pPr lvl="0">
              <a:lnSpc>
                <a:spcPct val="150000"/>
              </a:lnSpc>
            </a:pPr>
            <a:r>
              <a:rPr lang="en-US" sz="2400" dirty="0">
                <a:solidFill>
                  <a:schemeClr val="tx1"/>
                </a:solidFill>
              </a:rPr>
              <a:t>Closing the Gap sub-grants and summer workshop series</a:t>
            </a:r>
          </a:p>
          <a:p>
            <a:pPr lvl="0">
              <a:lnSpc>
                <a:spcPct val="150000"/>
              </a:lnSpc>
            </a:pPr>
            <a:r>
              <a:rPr lang="en-US" sz="2400" dirty="0">
                <a:solidFill>
                  <a:schemeClr val="tx1"/>
                </a:solidFill>
              </a:rPr>
              <a:t>Annual Report</a:t>
            </a:r>
          </a:p>
          <a:p>
            <a:pPr lvl="0">
              <a:lnSpc>
                <a:spcPct val="150000"/>
              </a:lnSpc>
            </a:pPr>
            <a:r>
              <a:rPr lang="en-US" sz="2400" dirty="0">
                <a:solidFill>
                  <a:schemeClr val="tx1"/>
                </a:solidFill>
              </a:rPr>
              <a:t>Staff role review and re-alignment</a:t>
            </a:r>
          </a:p>
          <a:p>
            <a:pPr lvl="0">
              <a:lnSpc>
                <a:spcPct val="150000"/>
              </a:lnSpc>
            </a:pPr>
            <a:r>
              <a:rPr lang="en-US" sz="2400" dirty="0">
                <a:solidFill>
                  <a:schemeClr val="tx1"/>
                </a:solidFill>
              </a:rPr>
              <a:t>Fundraising plan – focus on unrestricted funding </a:t>
            </a:r>
          </a:p>
          <a:p>
            <a:pPr lvl="0">
              <a:lnSpc>
                <a:spcPct val="150000"/>
              </a:lnSpc>
            </a:pPr>
            <a:r>
              <a:rPr lang="en-US" sz="2400" dirty="0">
                <a:solidFill>
                  <a:schemeClr val="tx1"/>
                </a:solidFill>
              </a:rPr>
              <a:t>Strategic Plan – part 1: Define key themes/priorities to more comprehensively address the mission</a:t>
            </a:r>
          </a:p>
        </p:txBody>
      </p:sp>
      <p:sp>
        <p:nvSpPr>
          <p:cNvPr id="2" name="TextBox 1">
            <a:extLst>
              <a:ext uri="{FF2B5EF4-FFF2-40B4-BE49-F238E27FC236}">
                <a16:creationId xmlns:a16="http://schemas.microsoft.com/office/drawing/2014/main" id="{79663BCF-CD2C-38FE-C051-D8D7F8489694}"/>
              </a:ext>
            </a:extLst>
          </p:cNvPr>
          <p:cNvSpPr txBox="1"/>
          <p:nvPr/>
        </p:nvSpPr>
        <p:spPr>
          <a:xfrm>
            <a:off x="747778" y="569662"/>
            <a:ext cx="3276666" cy="584775"/>
          </a:xfrm>
          <a:prstGeom prst="rect">
            <a:avLst/>
          </a:prstGeom>
          <a:noFill/>
        </p:spPr>
        <p:txBody>
          <a:bodyPr wrap="none" rtlCol="0">
            <a:spAutoFit/>
          </a:bodyPr>
          <a:lstStyle/>
          <a:p>
            <a:r>
              <a:rPr lang="en-US" sz="3200" b="1" i="1" dirty="0"/>
              <a:t>What’s Up Next …</a:t>
            </a:r>
          </a:p>
        </p:txBody>
      </p:sp>
      <p:sp>
        <p:nvSpPr>
          <p:cNvPr id="4" name="TextBox 3">
            <a:extLst>
              <a:ext uri="{FF2B5EF4-FFF2-40B4-BE49-F238E27FC236}">
                <a16:creationId xmlns:a16="http://schemas.microsoft.com/office/drawing/2014/main" id="{513C4347-88D1-1B11-010F-4666D28B4079}"/>
              </a:ext>
            </a:extLst>
          </p:cNvPr>
          <p:cNvSpPr txBox="1"/>
          <p:nvPr/>
        </p:nvSpPr>
        <p:spPr>
          <a:xfrm>
            <a:off x="534757" y="5843666"/>
            <a:ext cx="10413556" cy="461665"/>
          </a:xfrm>
          <a:prstGeom prst="rect">
            <a:avLst/>
          </a:prstGeom>
          <a:noFill/>
          <a:ln>
            <a:solidFill>
              <a:schemeClr val="accent1"/>
            </a:solidFill>
          </a:ln>
        </p:spPr>
        <p:txBody>
          <a:bodyPr wrap="none" rtlCol="0">
            <a:spAutoFit/>
          </a:bodyPr>
          <a:lstStyle/>
          <a:p>
            <a:r>
              <a:rPr lang="en-US" sz="2400" b="1" i="1" dirty="0"/>
              <a:t>CHECK THE AGENDA FOR UPCOMING DATES – Let me know if you plan to attend!</a:t>
            </a:r>
          </a:p>
        </p:txBody>
      </p:sp>
    </p:spTree>
    <p:extLst>
      <p:ext uri="{BB962C8B-B14F-4D97-AF65-F5344CB8AC3E}">
        <p14:creationId xmlns:p14="http://schemas.microsoft.com/office/powerpoint/2010/main" val="40662980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9D90770-1DB9-B63E-AE27-DBB7FA22369A}"/>
              </a:ext>
            </a:extLst>
          </p:cNvPr>
          <p:cNvSpPr>
            <a:spLocks noGrp="1"/>
          </p:cNvSpPr>
          <p:nvPr>
            <p:ph type="ctr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Payroll and Benefits Administration Proposal</a:t>
            </a:r>
          </a:p>
        </p:txBody>
      </p:sp>
    </p:spTree>
    <p:extLst>
      <p:ext uri="{BB962C8B-B14F-4D97-AF65-F5344CB8AC3E}">
        <p14:creationId xmlns:p14="http://schemas.microsoft.com/office/powerpoint/2010/main" val="769365193"/>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418E636-0FA8-BB5B-53A6-74155552EB62}"/>
              </a:ext>
            </a:extLst>
          </p:cNvPr>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kern="1200">
                <a:solidFill>
                  <a:srgbClr val="FFFFFF"/>
                </a:solidFill>
                <a:latin typeface="+mj-lt"/>
                <a:ea typeface="+mj-ea"/>
                <a:cs typeface="+mj-cs"/>
              </a:rPr>
              <a:t>Current Offering</a:t>
            </a:r>
          </a:p>
        </p:txBody>
      </p:sp>
      <p:sp>
        <p:nvSpPr>
          <p:cNvPr id="3" name="Content Placeholder 2">
            <a:extLst>
              <a:ext uri="{FF2B5EF4-FFF2-40B4-BE49-F238E27FC236}">
                <a16:creationId xmlns:a16="http://schemas.microsoft.com/office/drawing/2014/main" id="{803EBD94-BDA4-8084-4C0B-382F4106BEE9}"/>
              </a:ext>
            </a:extLst>
          </p:cNvPr>
          <p:cNvSpPr>
            <a:spLocks/>
          </p:cNvSpPr>
          <p:nvPr/>
        </p:nvSpPr>
        <p:spPr>
          <a:xfrm>
            <a:off x="219479" y="1935317"/>
            <a:ext cx="4957168" cy="4603669"/>
          </a:xfrm>
          <a:prstGeom prst="rect">
            <a:avLst/>
          </a:prstGeom>
        </p:spPr>
        <p:txBody>
          <a:bodyPr>
            <a:normAutofit/>
          </a:bodyPr>
          <a:lstStyle/>
          <a:p>
            <a:pPr defTabSz="831190">
              <a:lnSpc>
                <a:spcPct val="90000"/>
              </a:lnSpc>
              <a:spcAft>
                <a:spcPts val="606"/>
              </a:spcAft>
            </a:pPr>
            <a:r>
              <a:rPr lang="en-US" sz="1600" b="1" kern="1200" dirty="0">
                <a:solidFill>
                  <a:schemeClr val="tx1"/>
                </a:solidFill>
                <a:latin typeface="+mn-lt"/>
                <a:ea typeface="+mn-ea"/>
                <a:cs typeface="+mn-cs"/>
              </a:rPr>
              <a:t>Payroll</a:t>
            </a:r>
          </a:p>
          <a:p>
            <a:pPr marL="415595" lvl="1" defTabSz="831190">
              <a:lnSpc>
                <a:spcPct val="90000"/>
              </a:lnSpc>
              <a:spcAft>
                <a:spcPts val="606"/>
              </a:spcAft>
            </a:pPr>
            <a:r>
              <a:rPr lang="en-US" sz="1600" kern="1200" dirty="0">
                <a:solidFill>
                  <a:schemeClr val="tx1"/>
                </a:solidFill>
                <a:latin typeface="+mn-lt"/>
                <a:ea typeface="+mn-ea"/>
                <a:cs typeface="+mn-cs"/>
              </a:rPr>
              <a:t>Paid 15</a:t>
            </a:r>
            <a:r>
              <a:rPr lang="en-US" sz="1600" kern="1200" baseline="30000" dirty="0">
                <a:solidFill>
                  <a:schemeClr val="tx1"/>
                </a:solidFill>
                <a:latin typeface="+mn-lt"/>
                <a:ea typeface="+mn-ea"/>
                <a:cs typeface="+mn-cs"/>
              </a:rPr>
              <a:t>th</a:t>
            </a:r>
            <a:r>
              <a:rPr lang="en-US" sz="1600" kern="1200" dirty="0">
                <a:solidFill>
                  <a:schemeClr val="tx1"/>
                </a:solidFill>
                <a:latin typeface="+mn-lt"/>
                <a:ea typeface="+mn-ea"/>
                <a:cs typeface="+mn-cs"/>
              </a:rPr>
              <a:t> and last day of the month</a:t>
            </a:r>
          </a:p>
          <a:p>
            <a:pPr marL="415595" lvl="1" defTabSz="831190">
              <a:lnSpc>
                <a:spcPct val="90000"/>
              </a:lnSpc>
              <a:spcAft>
                <a:spcPts val="606"/>
              </a:spcAft>
            </a:pPr>
            <a:r>
              <a:rPr lang="en-US" sz="1600" kern="1200" dirty="0">
                <a:solidFill>
                  <a:schemeClr val="tx1"/>
                </a:solidFill>
                <a:latin typeface="+mn-lt"/>
                <a:ea typeface="+mn-ea"/>
                <a:cs typeface="+mn-cs"/>
              </a:rPr>
              <a:t>Time reporting “current” – meaning employees are guessing the last 3+ days of every pay cycle</a:t>
            </a:r>
          </a:p>
          <a:p>
            <a:pPr marL="415595" lvl="1" defTabSz="831190">
              <a:lnSpc>
                <a:spcPct val="90000"/>
              </a:lnSpc>
              <a:spcAft>
                <a:spcPts val="606"/>
              </a:spcAft>
            </a:pPr>
            <a:r>
              <a:rPr lang="en-US" sz="1600" kern="1200" dirty="0">
                <a:solidFill>
                  <a:schemeClr val="tx1"/>
                </a:solidFill>
                <a:latin typeface="+mn-lt"/>
                <a:ea typeface="+mn-ea"/>
                <a:cs typeface="+mn-cs"/>
              </a:rPr>
              <a:t>Salaried and hourly use same protocols</a:t>
            </a:r>
          </a:p>
          <a:p>
            <a:pPr defTabSz="831190">
              <a:lnSpc>
                <a:spcPct val="90000"/>
              </a:lnSpc>
              <a:spcAft>
                <a:spcPts val="606"/>
              </a:spcAft>
            </a:pPr>
            <a:r>
              <a:rPr lang="en-US" sz="1600" b="1" kern="1200" dirty="0">
                <a:solidFill>
                  <a:schemeClr val="tx1"/>
                </a:solidFill>
                <a:latin typeface="+mn-lt"/>
                <a:ea typeface="+mn-ea"/>
                <a:cs typeface="+mn-cs"/>
              </a:rPr>
              <a:t>Benefits</a:t>
            </a:r>
          </a:p>
          <a:p>
            <a:pPr marL="415595" lvl="1" defTabSz="831190">
              <a:lnSpc>
                <a:spcPct val="90000"/>
              </a:lnSpc>
              <a:spcAft>
                <a:spcPts val="606"/>
              </a:spcAft>
            </a:pPr>
            <a:r>
              <a:rPr lang="en-US" sz="1600" kern="1200" dirty="0">
                <a:solidFill>
                  <a:schemeClr val="tx1"/>
                </a:solidFill>
                <a:latin typeface="+mn-lt"/>
                <a:ea typeface="+mn-ea"/>
                <a:cs typeface="+mn-cs"/>
              </a:rPr>
              <a:t>Health</a:t>
            </a:r>
          </a:p>
          <a:p>
            <a:pPr marL="831190" lvl="2" defTabSz="831190">
              <a:lnSpc>
                <a:spcPct val="90000"/>
              </a:lnSpc>
              <a:spcAft>
                <a:spcPts val="606"/>
              </a:spcAft>
            </a:pPr>
            <a:r>
              <a:rPr lang="en-US" sz="1600" kern="1200" dirty="0">
                <a:solidFill>
                  <a:schemeClr val="tx1"/>
                </a:solidFill>
                <a:latin typeface="+mn-lt"/>
                <a:ea typeface="+mn-ea"/>
                <a:cs typeface="+mn-cs"/>
              </a:rPr>
              <a:t>Employer paid HDHP ($4750) plus $2400 HSA contribution</a:t>
            </a:r>
          </a:p>
          <a:p>
            <a:pPr marL="831190" lvl="2" defTabSz="831190">
              <a:lnSpc>
                <a:spcPct val="90000"/>
              </a:lnSpc>
              <a:spcAft>
                <a:spcPts val="606"/>
              </a:spcAft>
            </a:pPr>
            <a:r>
              <a:rPr lang="en-US" sz="1600" kern="1200" dirty="0">
                <a:solidFill>
                  <a:schemeClr val="tx1"/>
                </a:solidFill>
                <a:latin typeface="+mn-lt"/>
                <a:ea typeface="+mn-ea"/>
                <a:cs typeface="+mn-cs"/>
              </a:rPr>
              <a:t>E’er paid vision and dental (“silver” plan)</a:t>
            </a:r>
          </a:p>
          <a:p>
            <a:pPr marL="831190" lvl="2" defTabSz="831190">
              <a:lnSpc>
                <a:spcPct val="90000"/>
              </a:lnSpc>
              <a:spcAft>
                <a:spcPts val="606"/>
              </a:spcAft>
            </a:pPr>
            <a:r>
              <a:rPr lang="en-US" sz="1600" kern="1200" dirty="0">
                <a:solidFill>
                  <a:schemeClr val="tx1"/>
                </a:solidFill>
                <a:latin typeface="+mn-lt"/>
                <a:ea typeface="+mn-ea"/>
                <a:cs typeface="+mn-cs"/>
              </a:rPr>
              <a:t>No COBRA (too small)</a:t>
            </a:r>
          </a:p>
          <a:p>
            <a:pPr marL="415595" lvl="1" defTabSz="831190">
              <a:lnSpc>
                <a:spcPct val="90000"/>
              </a:lnSpc>
              <a:spcAft>
                <a:spcPts val="606"/>
              </a:spcAft>
            </a:pPr>
            <a:r>
              <a:rPr lang="en-US" sz="1600" kern="1200" dirty="0">
                <a:solidFill>
                  <a:schemeClr val="tx1"/>
                </a:solidFill>
                <a:latin typeface="+mn-lt"/>
                <a:ea typeface="+mn-ea"/>
                <a:cs typeface="+mn-cs"/>
              </a:rPr>
              <a:t>Basic Life and ADD</a:t>
            </a:r>
          </a:p>
          <a:p>
            <a:pPr marL="415595" lvl="1" defTabSz="831190">
              <a:lnSpc>
                <a:spcPct val="90000"/>
              </a:lnSpc>
              <a:spcAft>
                <a:spcPts val="606"/>
              </a:spcAft>
            </a:pPr>
            <a:r>
              <a:rPr lang="en-US" sz="1600" kern="1200" dirty="0">
                <a:solidFill>
                  <a:schemeClr val="tx1"/>
                </a:solidFill>
                <a:latin typeface="+mn-lt"/>
                <a:ea typeface="+mn-ea"/>
                <a:cs typeface="+mn-cs"/>
              </a:rPr>
              <a:t>Simple IRA – 2% employer contribution</a:t>
            </a:r>
          </a:p>
          <a:p>
            <a:pPr lvl="1">
              <a:lnSpc>
                <a:spcPct val="90000"/>
              </a:lnSpc>
              <a:spcAft>
                <a:spcPts val="600"/>
              </a:spcAft>
            </a:pPr>
            <a:r>
              <a:rPr lang="en-US" sz="1600" dirty="0"/>
              <a:t>15 Vacation days; 6 Personal days; 6 sick days (accrue up to 30 days); 9 holidays; office closed between Christmas and New Years</a:t>
            </a:r>
          </a:p>
        </p:txBody>
      </p:sp>
      <p:sp>
        <p:nvSpPr>
          <p:cNvPr id="4" name="Content Placeholder 3">
            <a:extLst>
              <a:ext uri="{FF2B5EF4-FFF2-40B4-BE49-F238E27FC236}">
                <a16:creationId xmlns:a16="http://schemas.microsoft.com/office/drawing/2014/main" id="{D1ABC4FD-1ECB-9B39-470F-1E526C6E69D5}"/>
              </a:ext>
            </a:extLst>
          </p:cNvPr>
          <p:cNvSpPr>
            <a:spLocks/>
          </p:cNvSpPr>
          <p:nvPr/>
        </p:nvSpPr>
        <p:spPr>
          <a:xfrm>
            <a:off x="5507019" y="1727086"/>
            <a:ext cx="6269868" cy="4914019"/>
          </a:xfrm>
          <a:prstGeom prst="rect">
            <a:avLst/>
          </a:prstGeom>
        </p:spPr>
        <p:txBody>
          <a:bodyPr>
            <a:noAutofit/>
          </a:bodyPr>
          <a:lstStyle/>
          <a:p>
            <a:pPr defTabSz="831190"/>
            <a:r>
              <a:rPr lang="en-US" sz="1600" b="1" kern="1200" dirty="0">
                <a:solidFill>
                  <a:schemeClr val="tx1"/>
                </a:solidFill>
                <a:latin typeface="+mn-lt"/>
                <a:ea typeface="+mn-ea"/>
                <a:cs typeface="+mn-cs"/>
              </a:rPr>
              <a:t>Administration</a:t>
            </a:r>
          </a:p>
          <a:p>
            <a:pPr marL="415595" lvl="1" defTabSz="831190"/>
            <a:r>
              <a:rPr lang="en-US" sz="1600" kern="1200" dirty="0">
                <a:solidFill>
                  <a:schemeClr val="tx1"/>
                </a:solidFill>
                <a:latin typeface="+mn-lt"/>
                <a:ea typeface="+mn-ea"/>
                <a:cs typeface="+mn-cs"/>
              </a:rPr>
              <a:t>Payroll – Axiom; includes time reporting</a:t>
            </a:r>
          </a:p>
          <a:p>
            <a:pPr marL="415595" lvl="1" defTabSz="831190"/>
            <a:r>
              <a:rPr lang="en-US" sz="1600" kern="1200" dirty="0">
                <a:solidFill>
                  <a:schemeClr val="tx1"/>
                </a:solidFill>
                <a:latin typeface="+mn-lt"/>
                <a:ea typeface="+mn-ea"/>
                <a:cs typeface="+mn-cs"/>
              </a:rPr>
              <a:t>Medical – Anthem</a:t>
            </a:r>
          </a:p>
          <a:p>
            <a:pPr marL="415595" lvl="1" defTabSz="831190"/>
            <a:r>
              <a:rPr lang="en-US" sz="1600" kern="1200" dirty="0">
                <a:solidFill>
                  <a:schemeClr val="tx1"/>
                </a:solidFill>
                <a:latin typeface="+mn-lt"/>
                <a:ea typeface="+mn-ea"/>
                <a:cs typeface="+mn-cs"/>
              </a:rPr>
              <a:t>Vision – VSP</a:t>
            </a:r>
          </a:p>
          <a:p>
            <a:pPr marL="415595" lvl="1" defTabSz="831190"/>
            <a:r>
              <a:rPr lang="en-US" sz="1600" kern="1200" dirty="0">
                <a:solidFill>
                  <a:schemeClr val="tx1"/>
                </a:solidFill>
                <a:latin typeface="+mn-lt"/>
                <a:ea typeface="+mn-ea"/>
                <a:cs typeface="+mn-cs"/>
              </a:rPr>
              <a:t>Dental – UNUM</a:t>
            </a:r>
          </a:p>
          <a:p>
            <a:pPr marL="415595" lvl="1" defTabSz="831190"/>
            <a:r>
              <a:rPr lang="en-US" sz="1600" dirty="0"/>
              <a:t>Basic Life and ADD – Lincoln </a:t>
            </a:r>
            <a:endParaRPr lang="en-US" sz="1600" kern="1200" dirty="0">
              <a:solidFill>
                <a:schemeClr val="tx1"/>
              </a:solidFill>
              <a:latin typeface="+mn-lt"/>
              <a:ea typeface="+mn-ea"/>
              <a:cs typeface="+mn-cs"/>
            </a:endParaRPr>
          </a:p>
          <a:p>
            <a:pPr marL="415595" lvl="1" defTabSz="831190"/>
            <a:r>
              <a:rPr lang="en-US" sz="1600" kern="1200" dirty="0">
                <a:solidFill>
                  <a:schemeClr val="tx1"/>
                </a:solidFill>
                <a:latin typeface="+mn-lt"/>
                <a:ea typeface="+mn-ea"/>
                <a:cs typeface="+mn-cs"/>
              </a:rPr>
              <a:t>Simple IRA – The Huntington Bank and American Funds</a:t>
            </a:r>
          </a:p>
          <a:p>
            <a:pPr defTabSz="831190"/>
            <a:endParaRPr lang="en-US" sz="1600" b="1" kern="1200" dirty="0">
              <a:solidFill>
                <a:schemeClr val="tx1"/>
              </a:solidFill>
              <a:latin typeface="+mn-lt"/>
              <a:ea typeface="+mn-ea"/>
              <a:cs typeface="+mn-cs"/>
            </a:endParaRPr>
          </a:p>
          <a:p>
            <a:pPr defTabSz="831190"/>
            <a:r>
              <a:rPr lang="en-US" sz="1600" b="1" kern="1200" dirty="0">
                <a:solidFill>
                  <a:schemeClr val="tx1"/>
                </a:solidFill>
                <a:latin typeface="+mn-lt"/>
                <a:ea typeface="+mn-ea"/>
                <a:cs typeface="+mn-cs"/>
              </a:rPr>
              <a:t>Onboarding/enrollment</a:t>
            </a:r>
          </a:p>
          <a:p>
            <a:pPr marL="415595" lvl="1" defTabSz="831190"/>
            <a:r>
              <a:rPr lang="en-US" sz="1600" kern="1200" dirty="0">
                <a:solidFill>
                  <a:schemeClr val="tx1"/>
                </a:solidFill>
                <a:latin typeface="+mn-lt"/>
                <a:ea typeface="+mn-ea"/>
                <a:cs typeface="+mn-cs"/>
              </a:rPr>
              <a:t>Done piecemeal by the employee and/or Juli – differs for each component</a:t>
            </a:r>
          </a:p>
          <a:p>
            <a:pPr marL="415595" lvl="1" defTabSz="831190"/>
            <a:r>
              <a:rPr lang="en-US" sz="1600" kern="1200" dirty="0">
                <a:solidFill>
                  <a:schemeClr val="tx1"/>
                </a:solidFill>
                <a:latin typeface="+mn-lt"/>
                <a:ea typeface="+mn-ea"/>
                <a:cs typeface="+mn-cs"/>
              </a:rPr>
              <a:t>Simple IRA and HSA are the most manual and time consuming</a:t>
            </a:r>
          </a:p>
          <a:p>
            <a:pPr defTabSz="831190"/>
            <a:endParaRPr lang="en-US" sz="1600" b="1" kern="1200" dirty="0">
              <a:solidFill>
                <a:schemeClr val="tx1"/>
              </a:solidFill>
              <a:latin typeface="+mn-lt"/>
              <a:ea typeface="+mn-ea"/>
              <a:cs typeface="+mn-cs"/>
            </a:endParaRPr>
          </a:p>
          <a:p>
            <a:pPr defTabSz="831190"/>
            <a:r>
              <a:rPr lang="en-US" sz="1600" b="1" kern="1200" dirty="0">
                <a:solidFill>
                  <a:schemeClr val="tx1"/>
                </a:solidFill>
                <a:latin typeface="+mn-lt"/>
                <a:ea typeface="+mn-ea"/>
                <a:cs typeface="+mn-cs"/>
              </a:rPr>
              <a:t>Summary</a:t>
            </a:r>
          </a:p>
          <a:p>
            <a:pPr marL="415595" lvl="1" defTabSz="831190"/>
            <a:r>
              <a:rPr lang="en-US" sz="1600" kern="1200" dirty="0">
                <a:solidFill>
                  <a:schemeClr val="tx1"/>
                </a:solidFill>
                <a:latin typeface="+mn-lt"/>
                <a:ea typeface="+mn-ea"/>
                <a:cs typeface="+mn-cs"/>
              </a:rPr>
              <a:t>Generally competitive package – more expensive b/c we are small</a:t>
            </a:r>
          </a:p>
          <a:p>
            <a:pPr marL="415595" lvl="1" defTabSz="831190"/>
            <a:r>
              <a:rPr lang="en-US" sz="1600" kern="1200" dirty="0">
                <a:solidFill>
                  <a:schemeClr val="tx1"/>
                </a:solidFill>
                <a:latin typeface="+mn-lt"/>
                <a:ea typeface="+mn-ea"/>
                <a:cs typeface="+mn-cs"/>
              </a:rPr>
              <a:t>Paid time off – vacation, personal time, sick time – competitive; but a lot of gaming and individual approaches</a:t>
            </a:r>
          </a:p>
          <a:p>
            <a:pPr marL="415595" lvl="1" defTabSz="831190"/>
            <a:r>
              <a:rPr lang="en-US" sz="1600" kern="1200" dirty="0">
                <a:solidFill>
                  <a:schemeClr val="tx1"/>
                </a:solidFill>
                <a:latin typeface="+mn-lt"/>
                <a:ea typeface="+mn-ea"/>
                <a:cs typeface="+mn-cs"/>
              </a:rPr>
              <a:t>Do not offer any formal approach to extended personal leave (e.g., family leave)</a:t>
            </a:r>
            <a:endParaRPr lang="en-US" dirty="0"/>
          </a:p>
        </p:txBody>
      </p:sp>
      <p:cxnSp>
        <p:nvCxnSpPr>
          <p:cNvPr id="6" name="Straight Connector 5">
            <a:extLst>
              <a:ext uri="{FF2B5EF4-FFF2-40B4-BE49-F238E27FC236}">
                <a16:creationId xmlns:a16="http://schemas.microsoft.com/office/drawing/2014/main" id="{E8C4F891-7D4C-9DEA-9B39-3952841ECBE4}"/>
              </a:ext>
            </a:extLst>
          </p:cNvPr>
          <p:cNvCxnSpPr>
            <a:cxnSpLocks/>
          </p:cNvCxnSpPr>
          <p:nvPr/>
        </p:nvCxnSpPr>
        <p:spPr>
          <a:xfrm>
            <a:off x="5261387" y="2032192"/>
            <a:ext cx="0" cy="4428898"/>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98621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418E636-0FA8-BB5B-53A6-74155552EB62}"/>
              </a:ext>
            </a:extLst>
          </p:cNvPr>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kern="1200">
                <a:solidFill>
                  <a:srgbClr val="FFFFFF"/>
                </a:solidFill>
                <a:latin typeface="+mj-lt"/>
                <a:ea typeface="+mj-ea"/>
                <a:cs typeface="+mj-cs"/>
              </a:rPr>
              <a:t>Proposal</a:t>
            </a:r>
          </a:p>
        </p:txBody>
      </p:sp>
      <p:sp>
        <p:nvSpPr>
          <p:cNvPr id="3" name="Content Placeholder 2">
            <a:extLst>
              <a:ext uri="{FF2B5EF4-FFF2-40B4-BE49-F238E27FC236}">
                <a16:creationId xmlns:a16="http://schemas.microsoft.com/office/drawing/2014/main" id="{803EBD94-BDA4-8084-4C0B-382F4106BEE9}"/>
              </a:ext>
            </a:extLst>
          </p:cNvPr>
          <p:cNvSpPr>
            <a:spLocks/>
          </p:cNvSpPr>
          <p:nvPr/>
        </p:nvSpPr>
        <p:spPr>
          <a:xfrm>
            <a:off x="709836" y="1738457"/>
            <a:ext cx="10914538" cy="4617261"/>
          </a:xfrm>
          <a:prstGeom prst="rect">
            <a:avLst/>
          </a:prstGeom>
        </p:spPr>
        <p:txBody>
          <a:bodyPr>
            <a:noAutofit/>
          </a:bodyPr>
          <a:lstStyle/>
          <a:p>
            <a:pPr defTabSz="757123">
              <a:spcAft>
                <a:spcPts val="552"/>
              </a:spcAft>
            </a:pPr>
            <a:r>
              <a:rPr lang="en-US" sz="1600" b="1" kern="1200" dirty="0">
                <a:solidFill>
                  <a:schemeClr val="tx1"/>
                </a:solidFill>
                <a:latin typeface="+mn-lt"/>
                <a:ea typeface="+mn-ea"/>
                <a:cs typeface="+mn-cs"/>
              </a:rPr>
              <a:t>Administration </a:t>
            </a:r>
            <a:r>
              <a:rPr lang="en-US" sz="1600" kern="1200" dirty="0">
                <a:solidFill>
                  <a:schemeClr val="tx1"/>
                </a:solidFill>
                <a:latin typeface="+mn-lt"/>
                <a:ea typeface="+mn-ea"/>
                <a:cs typeface="+mn-cs"/>
              </a:rPr>
              <a:t>– move to PEO (Professional Employer Organization) – “</a:t>
            </a:r>
            <a:r>
              <a:rPr lang="en-US" sz="1600" kern="1200" dirty="0" err="1">
                <a:solidFill>
                  <a:schemeClr val="tx1"/>
                </a:solidFill>
                <a:latin typeface="+mn-lt"/>
                <a:ea typeface="+mn-ea"/>
                <a:cs typeface="+mn-cs"/>
              </a:rPr>
              <a:t>WorkSmart</a:t>
            </a:r>
            <a:r>
              <a:rPr lang="en-US" sz="1600" kern="1200" dirty="0">
                <a:solidFill>
                  <a:schemeClr val="tx1"/>
                </a:solidFill>
                <a:latin typeface="+mn-lt"/>
                <a:ea typeface="+mn-ea"/>
                <a:cs typeface="+mn-cs"/>
              </a:rPr>
              <a:t>”</a:t>
            </a:r>
          </a:p>
          <a:p>
            <a:pPr marL="664312" lvl="1" indent="-285750" defTabSz="757123">
              <a:spcAft>
                <a:spcPts val="552"/>
              </a:spcAft>
              <a:buFont typeface="Arial" panose="020B0604020202020204" pitchFamily="34" charset="0"/>
              <a:buChar char="•"/>
            </a:pPr>
            <a:r>
              <a:rPr lang="en-US" sz="1600" kern="1200" dirty="0">
                <a:solidFill>
                  <a:schemeClr val="tx1"/>
                </a:solidFill>
                <a:latin typeface="+mn-lt"/>
                <a:ea typeface="+mn-ea"/>
                <a:cs typeface="+mn-cs"/>
              </a:rPr>
              <a:t>Administers all payroll, time reporting, benefits; workers comp insurance</a:t>
            </a:r>
          </a:p>
          <a:p>
            <a:pPr marL="664312" lvl="1" indent="-285750" defTabSz="757123">
              <a:spcAft>
                <a:spcPts val="552"/>
              </a:spcAft>
              <a:buFont typeface="Arial" panose="020B0604020202020204" pitchFamily="34" charset="0"/>
              <a:buChar char="•"/>
            </a:pPr>
            <a:r>
              <a:rPr lang="en-US" sz="1600" kern="1200" dirty="0">
                <a:solidFill>
                  <a:schemeClr val="tx1"/>
                </a:solidFill>
                <a:latin typeface="+mn-lt"/>
                <a:ea typeface="+mn-ea"/>
                <a:cs typeface="+mn-cs"/>
              </a:rPr>
              <a:t>PEO assumes 100% of the liability for tax payments and accounting</a:t>
            </a:r>
          </a:p>
          <a:p>
            <a:pPr marL="664312" lvl="1" indent="-285750" defTabSz="757123">
              <a:spcAft>
                <a:spcPts val="552"/>
              </a:spcAft>
              <a:buFont typeface="Arial" panose="020B0604020202020204" pitchFamily="34" charset="0"/>
              <a:buChar char="•"/>
            </a:pPr>
            <a:r>
              <a:rPr lang="en-US" sz="1600" kern="1200" dirty="0">
                <a:solidFill>
                  <a:schemeClr val="tx1"/>
                </a:solidFill>
                <a:latin typeface="+mn-lt"/>
                <a:ea typeface="+mn-ea"/>
                <a:cs typeface="+mn-cs"/>
              </a:rPr>
              <a:t>Conducts onboarding and open enrollment</a:t>
            </a:r>
          </a:p>
          <a:p>
            <a:pPr marL="664312" lvl="1" indent="-285750" defTabSz="757123">
              <a:spcAft>
                <a:spcPts val="552"/>
              </a:spcAft>
              <a:buFont typeface="Arial" panose="020B0604020202020204" pitchFamily="34" charset="0"/>
              <a:buChar char="•"/>
            </a:pPr>
            <a:r>
              <a:rPr lang="en-US" sz="1600" kern="1200" dirty="0">
                <a:solidFill>
                  <a:schemeClr val="tx1"/>
                </a:solidFill>
                <a:latin typeface="+mn-lt"/>
                <a:ea typeface="+mn-ea"/>
                <a:cs typeface="+mn-cs"/>
              </a:rPr>
              <a:t>Gives employees and employer online management access</a:t>
            </a:r>
          </a:p>
          <a:p>
            <a:pPr marL="664312" lvl="1" indent="-285750" defTabSz="757123">
              <a:spcAft>
                <a:spcPts val="552"/>
              </a:spcAft>
              <a:buFont typeface="Arial" panose="020B0604020202020204" pitchFamily="34" charset="0"/>
              <a:buChar char="•"/>
            </a:pPr>
            <a:r>
              <a:rPr lang="en-US" sz="1600" kern="1200" dirty="0">
                <a:solidFill>
                  <a:schemeClr val="tx1"/>
                </a:solidFill>
                <a:latin typeface="+mn-lt"/>
                <a:ea typeface="+mn-ea"/>
                <a:cs typeface="+mn-cs"/>
              </a:rPr>
              <a:t>Ties directly to accountants and bank</a:t>
            </a:r>
          </a:p>
          <a:p>
            <a:pPr marL="664312" lvl="1" indent="-285750" defTabSz="757123">
              <a:spcAft>
                <a:spcPts val="552"/>
              </a:spcAft>
              <a:buFont typeface="Arial" panose="020B0604020202020204" pitchFamily="34" charset="0"/>
              <a:buChar char="•"/>
            </a:pPr>
            <a:r>
              <a:rPr lang="en-US" sz="1600" kern="1200" dirty="0">
                <a:solidFill>
                  <a:schemeClr val="tx1"/>
                </a:solidFill>
                <a:latin typeface="+mn-lt"/>
                <a:ea typeface="+mn-ea"/>
                <a:cs typeface="+mn-cs"/>
              </a:rPr>
              <a:t>Takes Liz, Juli out of the process</a:t>
            </a:r>
          </a:p>
          <a:p>
            <a:pPr marL="664312" lvl="1" indent="-285750" defTabSz="757123">
              <a:spcAft>
                <a:spcPts val="552"/>
              </a:spcAft>
              <a:buFont typeface="Arial" panose="020B0604020202020204" pitchFamily="34" charset="0"/>
              <a:buChar char="•"/>
            </a:pPr>
            <a:r>
              <a:rPr lang="en-US" sz="1600" kern="1200" dirty="0">
                <a:solidFill>
                  <a:schemeClr val="tx1"/>
                </a:solidFill>
                <a:latin typeface="+mn-lt"/>
                <a:ea typeface="+mn-ea"/>
                <a:cs typeface="+mn-cs"/>
              </a:rPr>
              <a:t>Direct cost/payroll cycle is ~$</a:t>
            </a:r>
            <a:r>
              <a:rPr lang="en-US" sz="1600" dirty="0"/>
              <a:t>41</a:t>
            </a:r>
            <a:r>
              <a:rPr lang="en-US" sz="1600" kern="1200" dirty="0">
                <a:solidFill>
                  <a:schemeClr val="tx1"/>
                </a:solidFill>
                <a:latin typeface="+mn-lt"/>
                <a:ea typeface="+mn-ea"/>
                <a:cs typeface="+mn-cs"/>
              </a:rPr>
              <a:t>/FT employee; $15/intern (vs. $15 currently) </a:t>
            </a:r>
          </a:p>
          <a:p>
            <a:pPr marL="378562" lvl="1" defTabSz="757123">
              <a:spcAft>
                <a:spcPts val="552"/>
              </a:spcAft>
            </a:pPr>
            <a:r>
              <a:rPr lang="en-US" sz="1600" kern="1200" dirty="0">
                <a:solidFill>
                  <a:schemeClr val="tx1"/>
                </a:solidFill>
                <a:latin typeface="+mn-lt"/>
                <a:ea typeface="+mn-ea"/>
                <a:cs typeface="+mn-cs"/>
              </a:rPr>
              <a:t>	- cost of benefits savings due to pooled buying </a:t>
            </a:r>
            <a:endParaRPr lang="en-US" sz="1600" dirty="0"/>
          </a:p>
          <a:p>
            <a:pPr defTabSz="757123">
              <a:spcAft>
                <a:spcPts val="552"/>
              </a:spcAft>
            </a:pPr>
            <a:endParaRPr lang="en-US" sz="1600" kern="1200" dirty="0">
              <a:solidFill>
                <a:schemeClr val="tx1"/>
              </a:solidFill>
              <a:latin typeface="+mn-lt"/>
              <a:ea typeface="+mn-ea"/>
              <a:cs typeface="+mn-cs"/>
            </a:endParaRPr>
          </a:p>
          <a:p>
            <a:pPr defTabSz="757123">
              <a:spcAft>
                <a:spcPts val="552"/>
              </a:spcAft>
            </a:pPr>
            <a:r>
              <a:rPr lang="en-US" sz="1600" b="1" kern="1200" dirty="0">
                <a:solidFill>
                  <a:schemeClr val="tx1"/>
                </a:solidFill>
                <a:latin typeface="+mn-lt"/>
                <a:ea typeface="+mn-ea"/>
                <a:cs typeface="+mn-cs"/>
              </a:rPr>
              <a:t>Package</a:t>
            </a:r>
          </a:p>
          <a:p>
            <a:pPr marL="664312" lvl="1" indent="-285750" defTabSz="757123">
              <a:spcAft>
                <a:spcPts val="552"/>
              </a:spcAft>
              <a:buFont typeface="Arial" panose="020B0604020202020204" pitchFamily="34" charset="0"/>
              <a:buChar char="•"/>
            </a:pPr>
            <a:r>
              <a:rPr lang="en-US" sz="1600" kern="1200" dirty="0">
                <a:solidFill>
                  <a:schemeClr val="tx1"/>
                </a:solidFill>
                <a:latin typeface="+mn-lt"/>
                <a:ea typeface="+mn-ea"/>
                <a:cs typeface="+mn-cs"/>
              </a:rPr>
              <a:t>Improves health benefits with options to buy up, while lowering cost to MCCOY – same provider!</a:t>
            </a:r>
          </a:p>
          <a:p>
            <a:pPr marL="664312" lvl="1" indent="-285750" defTabSz="757123">
              <a:spcAft>
                <a:spcPts val="552"/>
              </a:spcAft>
              <a:buFont typeface="Arial" panose="020B0604020202020204" pitchFamily="34" charset="0"/>
              <a:buChar char="•"/>
            </a:pPr>
            <a:r>
              <a:rPr lang="en-US" sz="1600" kern="1200" dirty="0">
                <a:solidFill>
                  <a:schemeClr val="tx1"/>
                </a:solidFill>
                <a:latin typeface="+mn-lt"/>
                <a:ea typeface="+mn-ea"/>
                <a:cs typeface="+mn-cs"/>
              </a:rPr>
              <a:t>Allows us to add benefits (e.g. ST and LT disability, </a:t>
            </a:r>
            <a:r>
              <a:rPr lang="en-US" sz="1600" dirty="0"/>
              <a:t>COBRA) </a:t>
            </a:r>
            <a:r>
              <a:rPr lang="en-US" sz="1600" kern="1200" dirty="0">
                <a:solidFill>
                  <a:schemeClr val="tx1"/>
                </a:solidFill>
                <a:latin typeface="+mn-lt"/>
                <a:ea typeface="+mn-ea"/>
                <a:cs typeface="+mn-cs"/>
              </a:rPr>
              <a:t>that is affordable and competitive</a:t>
            </a:r>
          </a:p>
          <a:p>
            <a:pPr marL="664312" lvl="1" indent="-285750" defTabSz="757123">
              <a:spcAft>
                <a:spcPts val="552"/>
              </a:spcAft>
              <a:buFont typeface="Arial" panose="020B0604020202020204" pitchFamily="34" charset="0"/>
              <a:buChar char="•"/>
            </a:pPr>
            <a:r>
              <a:rPr lang="en-US" sz="1600" dirty="0"/>
              <a:t>Move to 401(k) plan which allows higher maximum employee contribution</a:t>
            </a:r>
          </a:p>
        </p:txBody>
      </p:sp>
    </p:spTree>
    <p:extLst>
      <p:ext uri="{BB962C8B-B14F-4D97-AF65-F5344CB8AC3E}">
        <p14:creationId xmlns:p14="http://schemas.microsoft.com/office/powerpoint/2010/main" val="31889818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71525F783FE534BB3E7C7AD1D3C2C17" ma:contentTypeVersion="17" ma:contentTypeDescription="Create a new document." ma:contentTypeScope="" ma:versionID="ae96de6fcdb274aaf08ac3036551f909">
  <xsd:schema xmlns:xsd="http://www.w3.org/2001/XMLSchema" xmlns:xs="http://www.w3.org/2001/XMLSchema" xmlns:p="http://schemas.microsoft.com/office/2006/metadata/properties" xmlns:ns2="f0d5edce-8ea1-4494-9d99-c32edd3ac741" xmlns:ns3="3af2847b-6d1f-477f-8e98-8d0dbb30a73d" targetNamespace="http://schemas.microsoft.com/office/2006/metadata/properties" ma:root="true" ma:fieldsID="1f86bbe2a868baa15523ff046560b8f5" ns2:_="" ns3:_="">
    <xsd:import namespace="f0d5edce-8ea1-4494-9d99-c32edd3ac741"/>
    <xsd:import namespace="3af2847b-6d1f-477f-8e98-8d0dbb30a7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d5edce-8ea1-4494-9d99-c32edd3ac741"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0085c1c-802b-4ee0-aab6-64372167bc6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f2847b-6d1f-477f-8e98-8d0dbb30a73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f7db3f7-8ce9-4154-9bd9-2b4f77e070d7}" ma:internalName="TaxCatchAll" ma:showField="CatchAllData" ma:web="3af2847b-6d1f-477f-8e98-8d0dbb30a7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af2847b-6d1f-477f-8e98-8d0dbb30a73d" xsi:nil="true"/>
    <lcf76f155ced4ddcb4097134ff3c332f xmlns="f0d5edce-8ea1-4494-9d99-c32edd3ac7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E3DF53D-99CB-4A75-86F3-D38E662DFCE5}">
  <ds:schemaRefs>
    <ds:schemaRef ds:uri="http://schemas.microsoft.com/sharepoint/v3/contenttype/forms"/>
  </ds:schemaRefs>
</ds:datastoreItem>
</file>

<file path=customXml/itemProps2.xml><?xml version="1.0" encoding="utf-8"?>
<ds:datastoreItem xmlns:ds="http://schemas.openxmlformats.org/officeDocument/2006/customXml" ds:itemID="{17423FC4-E93F-4E40-B1EF-D6FDBE38F3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d5edce-8ea1-4494-9d99-c32edd3ac741"/>
    <ds:schemaRef ds:uri="3af2847b-6d1f-477f-8e98-8d0dbb30a7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34A298-232F-4093-B9A3-6CE9C516DA17}">
  <ds:schemaRefs>
    <ds:schemaRef ds:uri="http://schemas.openxmlformats.org/package/2006/metadata/core-properties"/>
    <ds:schemaRef ds:uri="http://schemas.microsoft.com/office/2006/documentManagement/types"/>
    <ds:schemaRef ds:uri="http://purl.org/dc/terms/"/>
    <ds:schemaRef ds:uri="http://purl.org/dc/elements/1.1/"/>
    <ds:schemaRef ds:uri="http://www.w3.org/XML/1998/namespace"/>
    <ds:schemaRef ds:uri="http://schemas.microsoft.com/office/2006/metadata/properties"/>
    <ds:schemaRef ds:uri="f0d5edce-8ea1-4494-9d99-c32edd3ac741"/>
    <ds:schemaRef ds:uri="http://schemas.microsoft.com/office/infopath/2007/PartnerControls"/>
    <ds:schemaRef ds:uri="3af2847b-6d1f-477f-8e98-8d0dbb30a73d"/>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982</TotalTime>
  <Words>2216</Words>
  <Application>Microsoft Office PowerPoint</Application>
  <PresentationFormat>Widescreen</PresentationFormat>
  <Paragraphs>214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Wingdings</vt:lpstr>
      <vt:lpstr>Office Theme</vt:lpstr>
      <vt:lpstr>PowerPoint Presentation</vt:lpstr>
      <vt:lpstr>Items to address..</vt:lpstr>
      <vt:lpstr>PowerPoint Presentation</vt:lpstr>
      <vt:lpstr>PowerPoint Presentation</vt:lpstr>
      <vt:lpstr>PowerPoint Presentation</vt:lpstr>
      <vt:lpstr>PowerPoint Presentation</vt:lpstr>
      <vt:lpstr>Payroll and Benefits Administration Proposal</vt:lpstr>
      <vt:lpstr>Current Offering</vt:lpstr>
      <vt:lpstr>Proposal</vt:lpstr>
      <vt:lpstr>Proposal</vt:lpstr>
      <vt:lpstr>Cost of Benefits and Administration (assumes current staff)</vt:lpstr>
      <vt:lpstr>Extended Personal Leave Policy Proposal</vt:lpstr>
      <vt:lpstr>Extended Personal Leave Policy Proposal (effective July 1, 2024)</vt:lpstr>
      <vt:lpstr> Comparison to peers</vt:lpstr>
      <vt:lpstr>Time off – current vs. proposed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Coit</dc:creator>
  <cp:lastModifiedBy>Elizabeth Coit</cp:lastModifiedBy>
  <cp:revision>3</cp:revision>
  <dcterms:created xsi:type="dcterms:W3CDTF">2024-02-24T21:11:58Z</dcterms:created>
  <dcterms:modified xsi:type="dcterms:W3CDTF">2024-04-24T16:27:36Z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0x010100E71525F783FE534BB3E7C7AD1D3C2C17</vt:lpwstr>
  </property>
  <property fmtid="{D5CDD505-2E9C-101B-9397-08002B2CF9AE}" pid="3" name="MediaServiceImageTags">
    <vt:lpwstr/>
  </property>
</Properties>
</file>